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72" r:id="rId2"/>
    <p:sldId id="256" r:id="rId3"/>
    <p:sldId id="267" r:id="rId4"/>
    <p:sldId id="257" r:id="rId5"/>
    <p:sldId id="268" r:id="rId6"/>
    <p:sldId id="271" r:id="rId7"/>
    <p:sldId id="273" r:id="rId8"/>
    <p:sldId id="269" r:id="rId9"/>
    <p:sldId id="265" r:id="rId10"/>
    <p:sldId id="266" r:id="rId11"/>
    <p:sldId id="258" r:id="rId12"/>
    <p:sldId id="259" r:id="rId13"/>
    <p:sldId id="260" r:id="rId14"/>
    <p:sldId id="261" r:id="rId15"/>
    <p:sldId id="262" r:id="rId16"/>
    <p:sldId id="263" r:id="rId17"/>
    <p:sldId id="264" r:id="rId18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242DC3-A244-45A2-95D4-A51419CA178A}" type="datetimeFigureOut">
              <a:rPr lang="es-MX" smtClean="0"/>
              <a:t>25/07/2022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4C6ECE-9EAC-49F7-8D0C-FB4EED52B2A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56469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1404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D7344-86B6-4A8A-BAC2-279EF589BA29}" type="datetimeFigureOut">
              <a:rPr lang="es-MX" smtClean="0"/>
              <a:t>25/07/2022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54574-1E40-4F58-B42B-33FB5E18287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73340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D7344-86B6-4A8A-BAC2-279EF589BA29}" type="datetimeFigureOut">
              <a:rPr lang="es-MX" smtClean="0"/>
              <a:t>25/07/2022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54574-1E40-4F58-B42B-33FB5E18287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98147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D7344-86B6-4A8A-BAC2-279EF589BA29}" type="datetimeFigureOut">
              <a:rPr lang="es-MX" smtClean="0"/>
              <a:t>25/07/2022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54574-1E40-4F58-B42B-33FB5E18287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7776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D7344-86B6-4A8A-BAC2-279EF589BA29}" type="datetimeFigureOut">
              <a:rPr lang="es-MX" smtClean="0"/>
              <a:t>25/07/2022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54574-1E40-4F58-B42B-33FB5E18287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99752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D7344-86B6-4A8A-BAC2-279EF589BA29}" type="datetimeFigureOut">
              <a:rPr lang="es-MX" smtClean="0"/>
              <a:t>25/07/2022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54574-1E40-4F58-B42B-33FB5E18287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43037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D7344-86B6-4A8A-BAC2-279EF589BA29}" type="datetimeFigureOut">
              <a:rPr lang="es-MX" smtClean="0"/>
              <a:t>25/07/2022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54574-1E40-4F58-B42B-33FB5E18287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378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D7344-86B6-4A8A-BAC2-279EF589BA29}" type="datetimeFigureOut">
              <a:rPr lang="es-MX" smtClean="0"/>
              <a:t>25/07/2022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54574-1E40-4F58-B42B-33FB5E18287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36279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D7344-86B6-4A8A-BAC2-279EF589BA29}" type="datetimeFigureOut">
              <a:rPr lang="es-MX" smtClean="0"/>
              <a:t>25/07/2022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54574-1E40-4F58-B42B-33FB5E18287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16084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D7344-86B6-4A8A-BAC2-279EF589BA29}" type="datetimeFigureOut">
              <a:rPr lang="es-MX" smtClean="0"/>
              <a:t>25/07/2022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54574-1E40-4F58-B42B-33FB5E18287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44865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D7344-86B6-4A8A-BAC2-279EF589BA29}" type="datetimeFigureOut">
              <a:rPr lang="es-MX" smtClean="0"/>
              <a:t>25/07/2022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54574-1E40-4F58-B42B-33FB5E18287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79194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D7344-86B6-4A8A-BAC2-279EF589BA29}" type="datetimeFigureOut">
              <a:rPr lang="es-MX" smtClean="0"/>
              <a:t>25/07/2022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54574-1E40-4F58-B42B-33FB5E18287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13977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5D7344-86B6-4A8A-BAC2-279EF589BA29}" type="datetimeFigureOut">
              <a:rPr lang="es-MX" smtClean="0"/>
              <a:t>25/07/2022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A54574-1E40-4F58-B42B-33FB5E18287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35238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550" y="1571625"/>
            <a:ext cx="7200900" cy="371475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85" b="97345" l="2841" r="9375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198126" y="4237006"/>
            <a:ext cx="1315244" cy="844446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13220" y="1561290"/>
            <a:ext cx="1200150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4922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Esquema </a:t>
            </a:r>
            <a:r>
              <a:rPr lang="es-MX" dirty="0" err="1" smtClean="0"/>
              <a:t>OAuth</a:t>
            </a:r>
            <a:r>
              <a:rPr lang="es-MX" dirty="0" smtClean="0"/>
              <a:t> 2.0</a:t>
            </a:r>
            <a:endParaRPr lang="es-MX" dirty="0"/>
          </a:p>
        </p:txBody>
      </p:sp>
      <p:pic>
        <p:nvPicPr>
          <p:cNvPr id="1026" name="Picture 2" descr="https://arquitecturacloud.com/wp-content/uploads/2020/05/oauth-seguridad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4848" y="2167874"/>
            <a:ext cx="7394659" cy="3766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578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Crear el rol</a:t>
            </a:r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r>
              <a:rPr lang="es-MX" dirty="0" smtClean="0"/>
              <a:t>Crear los permisos , estos deben ser iguales a las rutas que están expuestas</a:t>
            </a:r>
          </a:p>
          <a:p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126" y="2343740"/>
            <a:ext cx="6323454" cy="1679344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610" y="5335671"/>
            <a:ext cx="11109158" cy="107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4143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Crear los permisos según las rutas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516" y="2364277"/>
            <a:ext cx="5630061" cy="256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4934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Asignar los permisos a los roles</a:t>
            </a:r>
          </a:p>
          <a:p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256" y="2619976"/>
            <a:ext cx="5153744" cy="276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5367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Asignar el usuario al rol</a:t>
            </a:r>
          </a:p>
          <a:p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407" y="2579383"/>
            <a:ext cx="5601482" cy="19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1348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Usuario sin permisos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3716" y="1690688"/>
            <a:ext cx="10515600" cy="3089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6570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Usuario con permisos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409165"/>
            <a:ext cx="10515600" cy="3184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4734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Perfil Administrador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62829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5303" y="2641616"/>
            <a:ext cx="1676634" cy="981212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0088" y="1628631"/>
            <a:ext cx="1120376" cy="875419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4618" y="2226369"/>
            <a:ext cx="600724" cy="80436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53940" y="2272284"/>
            <a:ext cx="1268598" cy="1425058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25853" y="4808751"/>
            <a:ext cx="848843" cy="684271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2221831" y="2272284"/>
            <a:ext cx="838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Cliente</a:t>
            </a:r>
            <a:endParaRPr lang="es-MX" dirty="0"/>
          </a:p>
        </p:txBody>
      </p:sp>
      <p:sp>
        <p:nvSpPr>
          <p:cNvPr id="10" name="CuadroTexto 9"/>
          <p:cNvSpPr txBox="1"/>
          <p:nvPr/>
        </p:nvSpPr>
        <p:spPr>
          <a:xfrm>
            <a:off x="4659170" y="1259299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DNS</a:t>
            </a:r>
            <a:endParaRPr lang="es-MX" dirty="0"/>
          </a:p>
        </p:txBody>
      </p:sp>
      <p:sp>
        <p:nvSpPr>
          <p:cNvPr id="11" name="CuadroTexto 10"/>
          <p:cNvSpPr txBox="1"/>
          <p:nvPr/>
        </p:nvSpPr>
        <p:spPr>
          <a:xfrm>
            <a:off x="6839837" y="1843840"/>
            <a:ext cx="1515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Servidor Linux</a:t>
            </a:r>
            <a:endParaRPr lang="es-MX" dirty="0"/>
          </a:p>
        </p:txBody>
      </p:sp>
      <p:sp>
        <p:nvSpPr>
          <p:cNvPr id="12" name="CuadroTexto 11"/>
          <p:cNvSpPr txBox="1"/>
          <p:nvPr/>
        </p:nvSpPr>
        <p:spPr>
          <a:xfrm>
            <a:off x="8984488" y="1881674"/>
            <a:ext cx="1538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Base de datos </a:t>
            </a:r>
            <a:endParaRPr lang="es-MX" dirty="0"/>
          </a:p>
        </p:txBody>
      </p:sp>
      <p:sp>
        <p:nvSpPr>
          <p:cNvPr id="13" name="CuadroTexto 12"/>
          <p:cNvSpPr txBox="1"/>
          <p:nvPr/>
        </p:nvSpPr>
        <p:spPr>
          <a:xfrm>
            <a:off x="4328773" y="4544236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Apis</a:t>
            </a:r>
            <a:endParaRPr lang="es-MX" dirty="0"/>
          </a:p>
        </p:txBody>
      </p:sp>
      <p:cxnSp>
        <p:nvCxnSpPr>
          <p:cNvPr id="15" name="Conector recto de flecha 14"/>
          <p:cNvCxnSpPr>
            <a:stCxn id="4" idx="3"/>
            <a:endCxn id="5" idx="2"/>
          </p:cNvCxnSpPr>
          <p:nvPr/>
        </p:nvCxnSpPr>
        <p:spPr>
          <a:xfrm flipV="1">
            <a:off x="3741937" y="2504050"/>
            <a:ext cx="1208339" cy="6281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Conector recto de flecha 18"/>
          <p:cNvCxnSpPr>
            <a:stCxn id="8" idx="0"/>
            <a:endCxn id="5" idx="2"/>
          </p:cNvCxnSpPr>
          <p:nvPr/>
        </p:nvCxnSpPr>
        <p:spPr>
          <a:xfrm flipV="1">
            <a:off x="4950275" y="2504050"/>
            <a:ext cx="1" cy="230470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Conector recto de flecha 20"/>
          <p:cNvCxnSpPr>
            <a:stCxn id="5" idx="2"/>
            <a:endCxn id="38" idx="0"/>
          </p:cNvCxnSpPr>
          <p:nvPr/>
        </p:nvCxnSpPr>
        <p:spPr>
          <a:xfrm>
            <a:off x="4950276" y="2504050"/>
            <a:ext cx="949850" cy="23648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" name="Conector recto de flecha 22"/>
          <p:cNvCxnSpPr>
            <a:stCxn id="6" idx="3"/>
            <a:endCxn id="7" idx="1"/>
          </p:cNvCxnSpPr>
          <p:nvPr/>
        </p:nvCxnSpPr>
        <p:spPr>
          <a:xfrm>
            <a:off x="7985342" y="2628549"/>
            <a:ext cx="1268598" cy="3562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7" name="Título 26"/>
          <p:cNvSpPr>
            <a:spLocks noGrp="1"/>
          </p:cNvSpPr>
          <p:nvPr>
            <p:ph type="title"/>
          </p:nvPr>
        </p:nvSpPr>
        <p:spPr>
          <a:xfrm>
            <a:off x="1215190" y="55568"/>
            <a:ext cx="10515600" cy="1325563"/>
          </a:xfrm>
        </p:spPr>
        <p:txBody>
          <a:bodyPr/>
          <a:lstStyle/>
          <a:p>
            <a:r>
              <a:rPr lang="es-MX" dirty="0" smtClean="0"/>
              <a:t>Propuesta de </a:t>
            </a:r>
            <a:r>
              <a:rPr lang="es-MX" dirty="0"/>
              <a:t>A</a:t>
            </a:r>
            <a:r>
              <a:rPr lang="es-MX" dirty="0" smtClean="0"/>
              <a:t>rquitectura Producción</a:t>
            </a:r>
            <a:endParaRPr lang="es-MX" dirty="0"/>
          </a:p>
        </p:txBody>
      </p:sp>
      <p:pic>
        <p:nvPicPr>
          <p:cNvPr id="29" name="Imagen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4394" y="5150886"/>
            <a:ext cx="811286" cy="1086298"/>
          </a:xfrm>
          <a:prstGeom prst="rect">
            <a:avLst/>
          </a:prstGeom>
        </p:spPr>
      </p:pic>
      <p:sp>
        <p:nvSpPr>
          <p:cNvPr id="30" name="CuadroTexto 29"/>
          <p:cNvSpPr txBox="1"/>
          <p:nvPr/>
        </p:nvSpPr>
        <p:spPr>
          <a:xfrm>
            <a:off x="7097881" y="4808751"/>
            <a:ext cx="1886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Recursos externos</a:t>
            </a:r>
            <a:endParaRPr lang="es-MX" dirty="0"/>
          </a:p>
        </p:txBody>
      </p:sp>
      <p:pic>
        <p:nvPicPr>
          <p:cNvPr id="33" name="Imagen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8407" y="3569925"/>
            <a:ext cx="516167" cy="691139"/>
          </a:xfrm>
          <a:prstGeom prst="rect">
            <a:avLst/>
          </a:prstGeom>
        </p:spPr>
      </p:pic>
      <p:sp>
        <p:nvSpPr>
          <p:cNvPr id="36" name="CuadroTexto 35"/>
          <p:cNvSpPr txBox="1"/>
          <p:nvPr/>
        </p:nvSpPr>
        <p:spPr>
          <a:xfrm>
            <a:off x="6980132" y="3155229"/>
            <a:ext cx="1515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Servidor Linux</a:t>
            </a:r>
            <a:endParaRPr lang="es-MX" dirty="0"/>
          </a:p>
        </p:txBody>
      </p:sp>
      <p:sp>
        <p:nvSpPr>
          <p:cNvPr id="38" name="CuadroTexto 37"/>
          <p:cNvSpPr txBox="1"/>
          <p:nvPr/>
        </p:nvSpPr>
        <p:spPr>
          <a:xfrm>
            <a:off x="5223498" y="2740532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Balanceador</a:t>
            </a:r>
            <a:endParaRPr lang="es-MX" dirty="0"/>
          </a:p>
        </p:txBody>
      </p:sp>
      <p:sp>
        <p:nvSpPr>
          <p:cNvPr id="51" name="CuadroTexto 50"/>
          <p:cNvSpPr txBox="1"/>
          <p:nvPr/>
        </p:nvSpPr>
        <p:spPr>
          <a:xfrm>
            <a:off x="5130148" y="4668253"/>
            <a:ext cx="8047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dirty="0" err="1" smtClean="0"/>
              <a:t>OAuth</a:t>
            </a:r>
            <a:r>
              <a:rPr lang="es-MX" sz="1100" dirty="0" smtClean="0"/>
              <a:t> 2.0</a:t>
            </a:r>
            <a:endParaRPr lang="es-MX" sz="1100" dirty="0"/>
          </a:p>
        </p:txBody>
      </p:sp>
      <p:cxnSp>
        <p:nvCxnSpPr>
          <p:cNvPr id="28" name="Conector recto de flecha 27"/>
          <p:cNvCxnSpPr>
            <a:stCxn id="33" idx="3"/>
            <a:endCxn id="7" idx="1"/>
          </p:cNvCxnSpPr>
          <p:nvPr/>
        </p:nvCxnSpPr>
        <p:spPr>
          <a:xfrm flipV="1">
            <a:off x="7834574" y="2984813"/>
            <a:ext cx="1419366" cy="93068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1" name="Conector recto de flecha 30"/>
          <p:cNvCxnSpPr>
            <a:stCxn id="38" idx="3"/>
          </p:cNvCxnSpPr>
          <p:nvPr/>
        </p:nvCxnSpPr>
        <p:spPr>
          <a:xfrm>
            <a:off x="6576754" y="2925198"/>
            <a:ext cx="650451" cy="8244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5" name="Conector recto de flecha 34"/>
          <p:cNvCxnSpPr>
            <a:stCxn id="38" idx="3"/>
            <a:endCxn id="6" idx="1"/>
          </p:cNvCxnSpPr>
          <p:nvPr/>
        </p:nvCxnSpPr>
        <p:spPr>
          <a:xfrm flipV="1">
            <a:off x="6576754" y="2628549"/>
            <a:ext cx="807864" cy="2966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5205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5306" y="2011500"/>
            <a:ext cx="1676634" cy="981212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4508" y="2064397"/>
            <a:ext cx="1120376" cy="875419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8734" y="2099926"/>
            <a:ext cx="600724" cy="80436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01372" y="1789577"/>
            <a:ext cx="1268598" cy="1425058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52022" y="4536050"/>
            <a:ext cx="848843" cy="684271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2891238" y="2939816"/>
            <a:ext cx="838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Cliente</a:t>
            </a:r>
            <a:endParaRPr lang="es-MX" dirty="0"/>
          </a:p>
        </p:txBody>
      </p:sp>
      <p:sp>
        <p:nvSpPr>
          <p:cNvPr id="11" name="CuadroTexto 10"/>
          <p:cNvSpPr txBox="1"/>
          <p:nvPr/>
        </p:nvSpPr>
        <p:spPr>
          <a:xfrm>
            <a:off x="6485604" y="1756952"/>
            <a:ext cx="1515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Servidor Linux</a:t>
            </a:r>
            <a:endParaRPr lang="es-MX" dirty="0"/>
          </a:p>
        </p:txBody>
      </p:sp>
      <p:sp>
        <p:nvSpPr>
          <p:cNvPr id="12" name="CuadroTexto 11"/>
          <p:cNvSpPr txBox="1"/>
          <p:nvPr/>
        </p:nvSpPr>
        <p:spPr>
          <a:xfrm>
            <a:off x="8511157" y="3100930"/>
            <a:ext cx="1538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Base de datos </a:t>
            </a:r>
            <a:endParaRPr lang="es-MX" dirty="0"/>
          </a:p>
        </p:txBody>
      </p:sp>
      <p:sp>
        <p:nvSpPr>
          <p:cNvPr id="13" name="CuadroTexto 12"/>
          <p:cNvSpPr txBox="1"/>
          <p:nvPr/>
        </p:nvSpPr>
        <p:spPr>
          <a:xfrm>
            <a:off x="4576356" y="4282626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Apis</a:t>
            </a:r>
            <a:endParaRPr lang="es-MX" dirty="0"/>
          </a:p>
        </p:txBody>
      </p:sp>
      <p:cxnSp>
        <p:nvCxnSpPr>
          <p:cNvPr id="15" name="Conector recto de flecha 14"/>
          <p:cNvCxnSpPr>
            <a:stCxn id="4" idx="3"/>
            <a:endCxn id="5" idx="1"/>
          </p:cNvCxnSpPr>
          <p:nvPr/>
        </p:nvCxnSpPr>
        <p:spPr>
          <a:xfrm>
            <a:off x="4161940" y="2502106"/>
            <a:ext cx="652568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Conector recto de flecha 18"/>
          <p:cNvCxnSpPr>
            <a:stCxn id="8" idx="0"/>
            <a:endCxn id="5" idx="2"/>
          </p:cNvCxnSpPr>
          <p:nvPr/>
        </p:nvCxnSpPr>
        <p:spPr>
          <a:xfrm flipH="1" flipV="1">
            <a:off x="5374696" y="2939816"/>
            <a:ext cx="1748" cy="159623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Conector recto de flecha 20"/>
          <p:cNvCxnSpPr>
            <a:stCxn id="5" idx="3"/>
            <a:endCxn id="6" idx="1"/>
          </p:cNvCxnSpPr>
          <p:nvPr/>
        </p:nvCxnSpPr>
        <p:spPr>
          <a:xfrm flipV="1">
            <a:off x="5934884" y="2502106"/>
            <a:ext cx="1043850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" name="Conector recto de flecha 22"/>
          <p:cNvCxnSpPr>
            <a:stCxn id="6" idx="3"/>
            <a:endCxn id="7" idx="1"/>
          </p:cNvCxnSpPr>
          <p:nvPr/>
        </p:nvCxnSpPr>
        <p:spPr>
          <a:xfrm>
            <a:off x="7579458" y="2502106"/>
            <a:ext cx="102191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7" name="Título 26"/>
          <p:cNvSpPr>
            <a:spLocks noGrp="1"/>
          </p:cNvSpPr>
          <p:nvPr>
            <p:ph type="title"/>
          </p:nvPr>
        </p:nvSpPr>
        <p:spPr>
          <a:xfrm>
            <a:off x="1215190" y="55568"/>
            <a:ext cx="10515600" cy="1325563"/>
          </a:xfrm>
        </p:spPr>
        <p:txBody>
          <a:bodyPr/>
          <a:lstStyle/>
          <a:p>
            <a:r>
              <a:rPr lang="es-MX" dirty="0" smtClean="0"/>
              <a:t>Propuesta de arquitectura Desarrollo</a:t>
            </a:r>
            <a:endParaRPr lang="es-MX" dirty="0"/>
          </a:p>
        </p:txBody>
      </p:sp>
      <p:pic>
        <p:nvPicPr>
          <p:cNvPr id="29" name="Imagen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1278" y="4069085"/>
            <a:ext cx="811286" cy="1086298"/>
          </a:xfrm>
          <a:prstGeom prst="rect">
            <a:avLst/>
          </a:prstGeom>
        </p:spPr>
      </p:pic>
      <p:sp>
        <p:nvSpPr>
          <p:cNvPr id="30" name="CuadroTexto 29"/>
          <p:cNvSpPr txBox="1"/>
          <p:nvPr/>
        </p:nvSpPr>
        <p:spPr>
          <a:xfrm>
            <a:off x="6714765" y="3726950"/>
            <a:ext cx="1886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Recursos externos</a:t>
            </a:r>
            <a:endParaRPr lang="es-MX" dirty="0"/>
          </a:p>
        </p:txBody>
      </p:sp>
      <p:sp>
        <p:nvSpPr>
          <p:cNvPr id="51" name="CuadroTexto 50"/>
          <p:cNvSpPr txBox="1"/>
          <p:nvPr/>
        </p:nvSpPr>
        <p:spPr>
          <a:xfrm>
            <a:off x="5503364" y="4282626"/>
            <a:ext cx="8047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dirty="0" err="1" smtClean="0"/>
              <a:t>OAuth</a:t>
            </a:r>
            <a:r>
              <a:rPr lang="es-MX" sz="1100" dirty="0" smtClean="0"/>
              <a:t> 2.0</a:t>
            </a:r>
            <a:endParaRPr lang="es-MX" sz="1100" dirty="0"/>
          </a:p>
        </p:txBody>
      </p:sp>
    </p:spTree>
    <p:extLst>
      <p:ext uri="{BB962C8B-B14F-4D97-AF65-F5344CB8AC3E}">
        <p14:creationId xmlns:p14="http://schemas.microsoft.com/office/powerpoint/2010/main" val="645984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Diagrama de Seguridad 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798337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057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grpSp>
        <p:nvGrpSpPr>
          <p:cNvPr id="13" name="Grupo 12"/>
          <p:cNvGrpSpPr/>
          <p:nvPr/>
        </p:nvGrpSpPr>
        <p:grpSpPr>
          <a:xfrm>
            <a:off x="3120624" y="1841861"/>
            <a:ext cx="4683687" cy="3683729"/>
            <a:chOff x="3120624" y="1841861"/>
            <a:chExt cx="4683687" cy="3683729"/>
          </a:xfrm>
        </p:grpSpPr>
        <p:grpSp>
          <p:nvGrpSpPr>
            <p:cNvPr id="17" name="Grupo 16"/>
            <p:cNvGrpSpPr/>
            <p:nvPr/>
          </p:nvGrpSpPr>
          <p:grpSpPr>
            <a:xfrm>
              <a:off x="3120624" y="1867990"/>
              <a:ext cx="2325187" cy="3657600"/>
              <a:chOff x="209007" y="1946367"/>
              <a:chExt cx="2325187" cy="3657600"/>
            </a:xfrm>
          </p:grpSpPr>
          <p:sp>
            <p:nvSpPr>
              <p:cNvPr id="4" name="Rectángulo redondeado 3"/>
              <p:cNvSpPr/>
              <p:nvPr/>
            </p:nvSpPr>
            <p:spPr>
              <a:xfrm>
                <a:off x="209007" y="1946367"/>
                <a:ext cx="2325187" cy="3657600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  <p:sp>
            <p:nvSpPr>
              <p:cNvPr id="5" name="CuadroTexto 4"/>
              <p:cNvSpPr txBox="1"/>
              <p:nvPr/>
            </p:nvSpPr>
            <p:spPr>
              <a:xfrm>
                <a:off x="698004" y="1998616"/>
                <a:ext cx="147469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MX" sz="1600" b="1" dirty="0" smtClean="0"/>
                  <a:t>Administración</a:t>
                </a:r>
                <a:endParaRPr lang="es-MX" sz="1600" b="1" dirty="0"/>
              </a:p>
            </p:txBody>
          </p:sp>
          <p:sp>
            <p:nvSpPr>
              <p:cNvPr id="6" name="Rectángulo redondeado 5"/>
              <p:cNvSpPr/>
              <p:nvPr/>
            </p:nvSpPr>
            <p:spPr>
              <a:xfrm>
                <a:off x="300443" y="2481944"/>
                <a:ext cx="2116183" cy="222068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MX" sz="1600" dirty="0" smtClean="0"/>
                  <a:t>Perfil</a:t>
                </a:r>
                <a:endParaRPr lang="es-MX" sz="1600" dirty="0"/>
              </a:p>
            </p:txBody>
          </p:sp>
          <p:sp>
            <p:nvSpPr>
              <p:cNvPr id="7" name="Rectángulo redondeado 6"/>
              <p:cNvSpPr/>
              <p:nvPr/>
            </p:nvSpPr>
            <p:spPr>
              <a:xfrm>
                <a:off x="300442" y="2760571"/>
                <a:ext cx="2116183" cy="222068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MX" sz="1600" dirty="0" smtClean="0"/>
                  <a:t>Catálogos</a:t>
                </a:r>
                <a:endParaRPr lang="es-MX" sz="1600" dirty="0"/>
              </a:p>
            </p:txBody>
          </p:sp>
          <p:sp>
            <p:nvSpPr>
              <p:cNvPr id="8" name="Rectángulo redondeado 7"/>
              <p:cNvSpPr/>
              <p:nvPr/>
            </p:nvSpPr>
            <p:spPr>
              <a:xfrm>
                <a:off x="300441" y="3037115"/>
                <a:ext cx="2116183" cy="222068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MX" sz="1600" dirty="0" smtClean="0"/>
                  <a:t>Menús</a:t>
                </a:r>
                <a:endParaRPr lang="es-MX" sz="1600" dirty="0"/>
              </a:p>
            </p:txBody>
          </p:sp>
          <p:sp>
            <p:nvSpPr>
              <p:cNvPr id="9" name="Rectángulo redondeado 8"/>
              <p:cNvSpPr/>
              <p:nvPr/>
            </p:nvSpPr>
            <p:spPr>
              <a:xfrm>
                <a:off x="300440" y="3304903"/>
                <a:ext cx="2116183" cy="222068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MX" sz="1600" dirty="0" smtClean="0"/>
                  <a:t>Roles</a:t>
                </a:r>
                <a:endParaRPr lang="es-MX" sz="1600" dirty="0"/>
              </a:p>
            </p:txBody>
          </p:sp>
          <p:sp>
            <p:nvSpPr>
              <p:cNvPr id="10" name="Rectángulo redondeado 9"/>
              <p:cNvSpPr/>
              <p:nvPr/>
            </p:nvSpPr>
            <p:spPr>
              <a:xfrm>
                <a:off x="300439" y="3579223"/>
                <a:ext cx="2116183" cy="222068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MX" sz="1600" dirty="0" smtClean="0"/>
                  <a:t>Bancos</a:t>
                </a:r>
                <a:endParaRPr lang="es-MX" sz="1600" dirty="0"/>
              </a:p>
            </p:txBody>
          </p:sp>
          <p:sp>
            <p:nvSpPr>
              <p:cNvPr id="11" name="Rectángulo redondeado 10"/>
              <p:cNvSpPr/>
              <p:nvPr/>
            </p:nvSpPr>
            <p:spPr>
              <a:xfrm>
                <a:off x="300438" y="3858994"/>
                <a:ext cx="2116183" cy="222068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MX" sz="1600" dirty="0" smtClean="0"/>
                  <a:t>Fondos</a:t>
                </a:r>
                <a:endParaRPr lang="es-MX" sz="1600" dirty="0"/>
              </a:p>
            </p:txBody>
          </p:sp>
          <p:sp>
            <p:nvSpPr>
              <p:cNvPr id="12" name="Rectángulo redondeado 11"/>
              <p:cNvSpPr/>
              <p:nvPr/>
            </p:nvSpPr>
            <p:spPr>
              <a:xfrm>
                <a:off x="300437" y="4126781"/>
                <a:ext cx="2116183" cy="222068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MX" sz="1400" dirty="0" smtClean="0"/>
                  <a:t>Departamentos</a:t>
                </a:r>
                <a:endParaRPr lang="es-MX" sz="1400" dirty="0"/>
              </a:p>
            </p:txBody>
          </p:sp>
          <p:sp>
            <p:nvSpPr>
              <p:cNvPr id="14" name="Rectángulo redondeado 13"/>
              <p:cNvSpPr/>
              <p:nvPr/>
            </p:nvSpPr>
            <p:spPr>
              <a:xfrm>
                <a:off x="313508" y="4408585"/>
                <a:ext cx="2116183" cy="222068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MX" sz="1200" dirty="0" smtClean="0"/>
                  <a:t>Envíos de Notificaciones</a:t>
                </a:r>
                <a:endParaRPr lang="es-MX" sz="1200" dirty="0"/>
              </a:p>
            </p:txBody>
          </p:sp>
          <p:sp>
            <p:nvSpPr>
              <p:cNvPr id="15" name="Rectángulo redondeado 14"/>
              <p:cNvSpPr/>
              <p:nvPr/>
            </p:nvSpPr>
            <p:spPr>
              <a:xfrm>
                <a:off x="300436" y="4676372"/>
                <a:ext cx="2116183" cy="222068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MX" sz="1200" dirty="0" smtClean="0"/>
                  <a:t>Registro de Actividad</a:t>
                </a:r>
                <a:endParaRPr lang="es-MX" sz="1200" dirty="0"/>
              </a:p>
            </p:txBody>
          </p:sp>
        </p:grpSp>
        <p:grpSp>
          <p:nvGrpSpPr>
            <p:cNvPr id="3" name="Grupo 2"/>
            <p:cNvGrpSpPr/>
            <p:nvPr/>
          </p:nvGrpSpPr>
          <p:grpSpPr>
            <a:xfrm>
              <a:off x="5479124" y="1841861"/>
              <a:ext cx="2325187" cy="3683729"/>
              <a:chOff x="5479124" y="1841861"/>
              <a:chExt cx="2325187" cy="3683729"/>
            </a:xfrm>
          </p:grpSpPr>
          <p:sp>
            <p:nvSpPr>
              <p:cNvPr id="19" name="Rectángulo redondeado 18"/>
              <p:cNvSpPr/>
              <p:nvPr/>
            </p:nvSpPr>
            <p:spPr>
              <a:xfrm>
                <a:off x="5479124" y="1867990"/>
                <a:ext cx="2325187" cy="3657600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  <p:sp>
            <p:nvSpPr>
              <p:cNvPr id="20" name="CuadroTexto 19"/>
              <p:cNvSpPr txBox="1"/>
              <p:nvPr/>
            </p:nvSpPr>
            <p:spPr>
              <a:xfrm>
                <a:off x="5537247" y="1841861"/>
                <a:ext cx="226706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sz="1600" b="1" dirty="0" smtClean="0"/>
                  <a:t>Acceso Externo – Municipios (Micrositio)</a:t>
                </a:r>
                <a:endParaRPr lang="es-MX" sz="1600" b="1" dirty="0"/>
              </a:p>
            </p:txBody>
          </p:sp>
          <p:sp>
            <p:nvSpPr>
              <p:cNvPr id="21" name="Rectángulo redondeado 20"/>
              <p:cNvSpPr/>
              <p:nvPr/>
            </p:nvSpPr>
            <p:spPr>
              <a:xfrm>
                <a:off x="5570560" y="2403567"/>
                <a:ext cx="2116183" cy="222068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MX" sz="1600" dirty="0" smtClean="0"/>
                  <a:t>Perfil</a:t>
                </a:r>
                <a:endParaRPr lang="es-MX" sz="1600" dirty="0"/>
              </a:p>
            </p:txBody>
          </p:sp>
          <p:sp>
            <p:nvSpPr>
              <p:cNvPr id="22" name="Rectángulo redondeado 21"/>
              <p:cNvSpPr/>
              <p:nvPr/>
            </p:nvSpPr>
            <p:spPr>
              <a:xfrm>
                <a:off x="5570559" y="2682194"/>
                <a:ext cx="2116183" cy="222068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MX" sz="1600" dirty="0" smtClean="0"/>
                  <a:t>Mis cuentas</a:t>
                </a:r>
                <a:endParaRPr lang="es-MX" sz="1600" dirty="0"/>
              </a:p>
            </p:txBody>
          </p:sp>
          <p:sp>
            <p:nvSpPr>
              <p:cNvPr id="23" name="Rectángulo redondeado 22"/>
              <p:cNvSpPr/>
              <p:nvPr/>
            </p:nvSpPr>
            <p:spPr>
              <a:xfrm>
                <a:off x="5570558" y="2958738"/>
                <a:ext cx="2116183" cy="222068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MX" sz="1600" dirty="0" smtClean="0"/>
                  <a:t>ISAN</a:t>
                </a:r>
                <a:endParaRPr lang="es-MX" sz="1600" dirty="0"/>
              </a:p>
            </p:txBody>
          </p:sp>
          <p:sp>
            <p:nvSpPr>
              <p:cNvPr id="24" name="Rectángulo redondeado 23"/>
              <p:cNvSpPr/>
              <p:nvPr/>
            </p:nvSpPr>
            <p:spPr>
              <a:xfrm>
                <a:off x="5570557" y="3226526"/>
                <a:ext cx="2116183" cy="222068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MX" sz="1600" dirty="0" smtClean="0"/>
                  <a:t>Facturación</a:t>
                </a:r>
                <a:endParaRPr lang="es-MX" sz="16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76566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grpSp>
        <p:nvGrpSpPr>
          <p:cNvPr id="13" name="Grupo 12"/>
          <p:cNvGrpSpPr/>
          <p:nvPr/>
        </p:nvGrpSpPr>
        <p:grpSpPr>
          <a:xfrm>
            <a:off x="89085" y="1866907"/>
            <a:ext cx="11999795" cy="3658683"/>
            <a:chOff x="49896" y="1866907"/>
            <a:chExt cx="11999795" cy="3658683"/>
          </a:xfrm>
        </p:grpSpPr>
        <p:grpSp>
          <p:nvGrpSpPr>
            <p:cNvPr id="17" name="Grupo 16"/>
            <p:cNvGrpSpPr/>
            <p:nvPr/>
          </p:nvGrpSpPr>
          <p:grpSpPr>
            <a:xfrm>
              <a:off x="2469510" y="1866907"/>
              <a:ext cx="2325187" cy="3657600"/>
              <a:chOff x="209007" y="1946367"/>
              <a:chExt cx="2325187" cy="3657600"/>
            </a:xfrm>
          </p:grpSpPr>
          <p:sp>
            <p:nvSpPr>
              <p:cNvPr id="4" name="Rectángulo redondeado 3"/>
              <p:cNvSpPr/>
              <p:nvPr/>
            </p:nvSpPr>
            <p:spPr>
              <a:xfrm>
                <a:off x="209007" y="1946367"/>
                <a:ext cx="2325187" cy="3657600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  <p:sp>
            <p:nvSpPr>
              <p:cNvPr id="5" name="CuadroTexto 4"/>
              <p:cNvSpPr txBox="1"/>
              <p:nvPr/>
            </p:nvSpPr>
            <p:spPr>
              <a:xfrm>
                <a:off x="698004" y="1998616"/>
                <a:ext cx="138050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MX" sz="1600" b="1" dirty="0" smtClean="0"/>
                  <a:t>Módulo DCPH</a:t>
                </a:r>
                <a:endParaRPr lang="es-MX" sz="1600" b="1" dirty="0"/>
              </a:p>
            </p:txBody>
          </p:sp>
          <p:sp>
            <p:nvSpPr>
              <p:cNvPr id="6" name="Rectángulo redondeado 5"/>
              <p:cNvSpPr/>
              <p:nvPr/>
            </p:nvSpPr>
            <p:spPr>
              <a:xfrm>
                <a:off x="300443" y="2481944"/>
                <a:ext cx="2116183" cy="222068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MX" sz="1600" dirty="0" smtClean="0"/>
                  <a:t>Perfil</a:t>
                </a:r>
                <a:endParaRPr lang="es-MX" sz="1600" dirty="0"/>
              </a:p>
            </p:txBody>
          </p:sp>
          <p:sp>
            <p:nvSpPr>
              <p:cNvPr id="7" name="Rectángulo redondeado 6"/>
              <p:cNvSpPr/>
              <p:nvPr/>
            </p:nvSpPr>
            <p:spPr>
              <a:xfrm>
                <a:off x="300442" y="2760571"/>
                <a:ext cx="2116183" cy="222068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MX" sz="1600" dirty="0" smtClean="0"/>
                  <a:t>Coeficientes</a:t>
                </a:r>
                <a:endParaRPr lang="es-MX" sz="1600" dirty="0"/>
              </a:p>
            </p:txBody>
          </p:sp>
          <p:sp>
            <p:nvSpPr>
              <p:cNvPr id="8" name="Rectángulo redondeado 7"/>
              <p:cNvSpPr/>
              <p:nvPr/>
            </p:nvSpPr>
            <p:spPr>
              <a:xfrm>
                <a:off x="300441" y="3037115"/>
                <a:ext cx="2116183" cy="222068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MX" sz="1600" dirty="0" smtClean="0"/>
                  <a:t>Periodos</a:t>
                </a:r>
                <a:endParaRPr lang="es-MX" sz="1600" dirty="0"/>
              </a:p>
            </p:txBody>
          </p:sp>
          <p:sp>
            <p:nvSpPr>
              <p:cNvPr id="9" name="Rectángulo redondeado 8"/>
              <p:cNvSpPr/>
              <p:nvPr/>
            </p:nvSpPr>
            <p:spPr>
              <a:xfrm>
                <a:off x="300440" y="3304903"/>
                <a:ext cx="2116183" cy="222068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MX" sz="1600" dirty="0" smtClean="0"/>
                  <a:t>UMA</a:t>
                </a:r>
                <a:endParaRPr lang="es-MX" sz="1600" dirty="0"/>
              </a:p>
            </p:txBody>
          </p:sp>
          <p:sp>
            <p:nvSpPr>
              <p:cNvPr id="10" name="Rectángulo redondeado 9"/>
              <p:cNvSpPr/>
              <p:nvPr/>
            </p:nvSpPr>
            <p:spPr>
              <a:xfrm>
                <a:off x="300439" y="3579223"/>
                <a:ext cx="2116183" cy="222068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MX" sz="1600" dirty="0" smtClean="0"/>
                  <a:t>Cálculo</a:t>
                </a:r>
                <a:endParaRPr lang="es-MX" sz="1600" dirty="0"/>
              </a:p>
            </p:txBody>
          </p:sp>
          <p:sp>
            <p:nvSpPr>
              <p:cNvPr id="11" name="Rectángulo redondeado 10"/>
              <p:cNvSpPr/>
              <p:nvPr/>
            </p:nvSpPr>
            <p:spPr>
              <a:xfrm>
                <a:off x="300438" y="3858994"/>
                <a:ext cx="2116183" cy="222068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MX" sz="1600" dirty="0" smtClean="0"/>
                  <a:t>Fondos</a:t>
                </a:r>
                <a:endParaRPr lang="es-MX" sz="1600" dirty="0"/>
              </a:p>
            </p:txBody>
          </p:sp>
          <p:sp>
            <p:nvSpPr>
              <p:cNvPr id="12" name="Rectángulo redondeado 11"/>
              <p:cNvSpPr/>
              <p:nvPr/>
            </p:nvSpPr>
            <p:spPr>
              <a:xfrm>
                <a:off x="300437" y="4126781"/>
                <a:ext cx="2116183" cy="222068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MX" sz="1200" dirty="0" smtClean="0"/>
                  <a:t>Presupuesto Participaciones</a:t>
                </a:r>
                <a:endParaRPr lang="es-MX" sz="1200" dirty="0"/>
              </a:p>
            </p:txBody>
          </p:sp>
          <p:sp>
            <p:nvSpPr>
              <p:cNvPr id="14" name="Rectángulo redondeado 13"/>
              <p:cNvSpPr/>
              <p:nvPr/>
            </p:nvSpPr>
            <p:spPr>
              <a:xfrm>
                <a:off x="313508" y="4408585"/>
                <a:ext cx="2116183" cy="222068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MX" sz="1200" dirty="0" smtClean="0"/>
                  <a:t>Inflación y Crecimiento</a:t>
                </a:r>
                <a:endParaRPr lang="es-MX" sz="1200" dirty="0"/>
              </a:p>
            </p:txBody>
          </p:sp>
          <p:sp>
            <p:nvSpPr>
              <p:cNvPr id="15" name="Rectángulo redondeado 14"/>
              <p:cNvSpPr/>
              <p:nvPr/>
            </p:nvSpPr>
            <p:spPr>
              <a:xfrm>
                <a:off x="300436" y="4676372"/>
                <a:ext cx="2116183" cy="222068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MX" sz="1200" dirty="0" smtClean="0"/>
                  <a:t>Calendario</a:t>
                </a:r>
                <a:endParaRPr lang="es-MX" sz="1200" dirty="0"/>
              </a:p>
            </p:txBody>
          </p:sp>
          <p:sp>
            <p:nvSpPr>
              <p:cNvPr id="16" name="Rectángulo redondeado 15"/>
              <p:cNvSpPr/>
              <p:nvPr/>
            </p:nvSpPr>
            <p:spPr>
              <a:xfrm>
                <a:off x="313507" y="4957353"/>
                <a:ext cx="2116183" cy="222068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MX" sz="1200" dirty="0" smtClean="0"/>
                  <a:t>Registro de Actividad</a:t>
                </a:r>
                <a:endParaRPr lang="es-MX" sz="1200" dirty="0"/>
              </a:p>
            </p:txBody>
          </p:sp>
        </p:grpSp>
        <p:grpSp>
          <p:nvGrpSpPr>
            <p:cNvPr id="31" name="Grupo 30"/>
            <p:cNvGrpSpPr/>
            <p:nvPr/>
          </p:nvGrpSpPr>
          <p:grpSpPr>
            <a:xfrm>
              <a:off x="7307888" y="1866907"/>
              <a:ext cx="2325187" cy="3657600"/>
              <a:chOff x="2423814" y="1946367"/>
              <a:chExt cx="2325187" cy="3657600"/>
            </a:xfrm>
          </p:grpSpPr>
          <p:sp>
            <p:nvSpPr>
              <p:cNvPr id="19" name="Rectángulo redondeado 18"/>
              <p:cNvSpPr/>
              <p:nvPr/>
            </p:nvSpPr>
            <p:spPr>
              <a:xfrm>
                <a:off x="2423814" y="1946367"/>
                <a:ext cx="2325187" cy="3657600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  <p:sp>
            <p:nvSpPr>
              <p:cNvPr id="20" name="CuadroTexto 19"/>
              <p:cNvSpPr txBox="1"/>
              <p:nvPr/>
            </p:nvSpPr>
            <p:spPr>
              <a:xfrm>
                <a:off x="2834433" y="1998616"/>
                <a:ext cx="158088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MX" sz="1600" b="1" dirty="0" smtClean="0"/>
                  <a:t>Módulo DAMOP</a:t>
                </a:r>
                <a:endParaRPr lang="es-MX" sz="1600" b="1" dirty="0"/>
              </a:p>
            </p:txBody>
          </p:sp>
          <p:sp>
            <p:nvSpPr>
              <p:cNvPr id="21" name="Rectángulo redondeado 20"/>
              <p:cNvSpPr/>
              <p:nvPr/>
            </p:nvSpPr>
            <p:spPr>
              <a:xfrm>
                <a:off x="2515250" y="2481944"/>
                <a:ext cx="2116183" cy="222068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MX" sz="1600" dirty="0" smtClean="0"/>
                  <a:t>Perfil</a:t>
                </a:r>
                <a:endParaRPr lang="es-MX" sz="1600" dirty="0"/>
              </a:p>
            </p:txBody>
          </p:sp>
          <p:sp>
            <p:nvSpPr>
              <p:cNvPr id="22" name="Rectángulo redondeado 21"/>
              <p:cNvSpPr/>
              <p:nvPr/>
            </p:nvSpPr>
            <p:spPr>
              <a:xfrm>
                <a:off x="2515249" y="2760571"/>
                <a:ext cx="2116183" cy="222068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MX" sz="1600" dirty="0" smtClean="0"/>
                  <a:t>Municipios</a:t>
                </a:r>
                <a:endParaRPr lang="es-MX" sz="1600" dirty="0"/>
              </a:p>
            </p:txBody>
          </p:sp>
          <p:sp>
            <p:nvSpPr>
              <p:cNvPr id="23" name="Rectángulo redondeado 22"/>
              <p:cNvSpPr/>
              <p:nvPr/>
            </p:nvSpPr>
            <p:spPr>
              <a:xfrm>
                <a:off x="2515248" y="3037115"/>
                <a:ext cx="2116183" cy="222068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MX" sz="1600" dirty="0" smtClean="0"/>
                  <a:t>Avisos</a:t>
                </a:r>
                <a:endParaRPr lang="es-MX" sz="1600" dirty="0"/>
              </a:p>
            </p:txBody>
          </p:sp>
          <p:sp>
            <p:nvSpPr>
              <p:cNvPr id="24" name="Rectángulo redondeado 23"/>
              <p:cNvSpPr/>
              <p:nvPr/>
            </p:nvSpPr>
            <p:spPr>
              <a:xfrm>
                <a:off x="2515247" y="3304903"/>
                <a:ext cx="2116183" cy="222068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MX" sz="1600" dirty="0" smtClean="0"/>
                  <a:t>Eventos</a:t>
                </a:r>
                <a:endParaRPr lang="es-MX" sz="1600" dirty="0"/>
              </a:p>
            </p:txBody>
          </p:sp>
          <p:sp>
            <p:nvSpPr>
              <p:cNvPr id="25" name="Rectángulo redondeado 24"/>
              <p:cNvSpPr/>
              <p:nvPr/>
            </p:nvSpPr>
            <p:spPr>
              <a:xfrm>
                <a:off x="2515246" y="3579223"/>
                <a:ext cx="2116183" cy="222068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MX" sz="1400" dirty="0" smtClean="0"/>
                  <a:t>Concepto Préstamos</a:t>
                </a:r>
                <a:endParaRPr lang="es-MX" sz="1400" dirty="0"/>
              </a:p>
            </p:txBody>
          </p:sp>
          <p:sp>
            <p:nvSpPr>
              <p:cNvPr id="26" name="Rectángulo redondeado 25"/>
              <p:cNvSpPr/>
              <p:nvPr/>
            </p:nvSpPr>
            <p:spPr>
              <a:xfrm>
                <a:off x="2515245" y="3858994"/>
                <a:ext cx="2116183" cy="222068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MX" sz="1400" dirty="0" smtClean="0"/>
                  <a:t>Interés BANXICO</a:t>
                </a:r>
                <a:endParaRPr lang="es-MX" sz="1400" dirty="0"/>
              </a:p>
            </p:txBody>
          </p:sp>
          <p:sp>
            <p:nvSpPr>
              <p:cNvPr id="27" name="Rectángulo redondeado 26"/>
              <p:cNvSpPr/>
              <p:nvPr/>
            </p:nvSpPr>
            <p:spPr>
              <a:xfrm>
                <a:off x="2515244" y="4126781"/>
                <a:ext cx="2116183" cy="222068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MX" sz="1400" dirty="0" smtClean="0"/>
                  <a:t>Calendario</a:t>
                </a:r>
                <a:endParaRPr lang="es-MX" sz="1400" dirty="0"/>
              </a:p>
            </p:txBody>
          </p:sp>
          <p:sp>
            <p:nvSpPr>
              <p:cNvPr id="29" name="Rectángulo redondeado 28"/>
              <p:cNvSpPr/>
              <p:nvPr/>
            </p:nvSpPr>
            <p:spPr>
              <a:xfrm>
                <a:off x="2515243" y="4402049"/>
                <a:ext cx="2116183" cy="222068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MX" sz="1400" dirty="0" smtClean="0"/>
                  <a:t>Préstamos</a:t>
                </a:r>
                <a:endParaRPr lang="es-MX" sz="1400" dirty="0"/>
              </a:p>
            </p:txBody>
          </p:sp>
          <p:sp>
            <p:nvSpPr>
              <p:cNvPr id="30" name="Rectángulo redondeado 29"/>
              <p:cNvSpPr/>
              <p:nvPr/>
            </p:nvSpPr>
            <p:spPr>
              <a:xfrm>
                <a:off x="2528314" y="4683030"/>
                <a:ext cx="2116183" cy="222068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MX" sz="1200" dirty="0" smtClean="0"/>
                  <a:t>Registro de Actividad</a:t>
                </a:r>
                <a:endParaRPr lang="es-MX" sz="1200" dirty="0"/>
              </a:p>
            </p:txBody>
          </p:sp>
        </p:grpSp>
        <p:grpSp>
          <p:nvGrpSpPr>
            <p:cNvPr id="52" name="Grupo 51"/>
            <p:cNvGrpSpPr/>
            <p:nvPr/>
          </p:nvGrpSpPr>
          <p:grpSpPr>
            <a:xfrm>
              <a:off x="49896" y="1867987"/>
              <a:ext cx="2325187" cy="3657600"/>
              <a:chOff x="7152555" y="1946367"/>
              <a:chExt cx="2325187" cy="3657600"/>
            </a:xfrm>
          </p:grpSpPr>
          <p:grpSp>
            <p:nvGrpSpPr>
              <p:cNvPr id="45" name="Grupo 44"/>
              <p:cNvGrpSpPr/>
              <p:nvPr/>
            </p:nvGrpSpPr>
            <p:grpSpPr>
              <a:xfrm>
                <a:off x="7152555" y="1946367"/>
                <a:ext cx="2325187" cy="3657600"/>
                <a:chOff x="4788186" y="1946367"/>
                <a:chExt cx="2325187" cy="3657600"/>
              </a:xfrm>
            </p:grpSpPr>
            <p:sp>
              <p:nvSpPr>
                <p:cNvPr id="46" name="Rectángulo redondeado 45"/>
                <p:cNvSpPr/>
                <p:nvPr/>
              </p:nvSpPr>
              <p:spPr>
                <a:xfrm>
                  <a:off x="4788186" y="1946367"/>
                  <a:ext cx="2325187" cy="3657600"/>
                </a:xfrm>
                <a:prstGeom prst="round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MX" dirty="0"/>
                </a:p>
              </p:txBody>
            </p:sp>
            <p:sp>
              <p:nvSpPr>
                <p:cNvPr id="47" name="CuadroTexto 46"/>
                <p:cNvSpPr txBox="1"/>
                <p:nvPr/>
              </p:nvSpPr>
              <p:spPr>
                <a:xfrm>
                  <a:off x="5198805" y="1998616"/>
                  <a:ext cx="135966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MX" sz="1600" b="1" dirty="0" smtClean="0"/>
                    <a:t>Módulo DCCP</a:t>
                  </a:r>
                  <a:endParaRPr lang="es-MX" sz="1600" b="1" dirty="0"/>
                </a:p>
              </p:txBody>
            </p:sp>
            <p:sp>
              <p:nvSpPr>
                <p:cNvPr id="48" name="Rectángulo redondeado 47"/>
                <p:cNvSpPr/>
                <p:nvPr/>
              </p:nvSpPr>
              <p:spPr>
                <a:xfrm>
                  <a:off x="4879622" y="2481944"/>
                  <a:ext cx="2116183" cy="222068"/>
                </a:xfrm>
                <a:prstGeom prst="round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MX" sz="1600" dirty="0" smtClean="0"/>
                    <a:t>Perfil</a:t>
                  </a:r>
                  <a:endParaRPr lang="es-MX" sz="1600" dirty="0"/>
                </a:p>
              </p:txBody>
            </p:sp>
            <p:sp>
              <p:nvSpPr>
                <p:cNvPr id="49" name="Rectángulo redondeado 48"/>
                <p:cNvSpPr/>
                <p:nvPr/>
              </p:nvSpPr>
              <p:spPr>
                <a:xfrm>
                  <a:off x="4879621" y="2760571"/>
                  <a:ext cx="2116183" cy="222068"/>
                </a:xfrm>
                <a:prstGeom prst="round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MX" sz="1200" dirty="0" smtClean="0"/>
                    <a:t>ISN</a:t>
                  </a:r>
                </a:p>
              </p:txBody>
            </p:sp>
          </p:grpSp>
          <p:sp>
            <p:nvSpPr>
              <p:cNvPr id="51" name="Rectángulo redondeado 50"/>
              <p:cNvSpPr/>
              <p:nvPr/>
            </p:nvSpPr>
            <p:spPr>
              <a:xfrm>
                <a:off x="7243989" y="3029631"/>
                <a:ext cx="2116183" cy="222068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MX" sz="1200" dirty="0" smtClean="0"/>
                  <a:t>ISAN</a:t>
                </a:r>
                <a:endParaRPr lang="es-MX" sz="1200" dirty="0"/>
              </a:p>
            </p:txBody>
          </p:sp>
        </p:grpSp>
        <p:grpSp>
          <p:nvGrpSpPr>
            <p:cNvPr id="53" name="Grupo 52"/>
            <p:cNvGrpSpPr/>
            <p:nvPr/>
          </p:nvGrpSpPr>
          <p:grpSpPr>
            <a:xfrm>
              <a:off x="9724504" y="1866907"/>
              <a:ext cx="2325187" cy="3657600"/>
              <a:chOff x="7152555" y="1946367"/>
              <a:chExt cx="2325187" cy="3657600"/>
            </a:xfrm>
          </p:grpSpPr>
          <p:grpSp>
            <p:nvGrpSpPr>
              <p:cNvPr id="54" name="Grupo 53"/>
              <p:cNvGrpSpPr/>
              <p:nvPr/>
            </p:nvGrpSpPr>
            <p:grpSpPr>
              <a:xfrm>
                <a:off x="7152555" y="1946367"/>
                <a:ext cx="2325187" cy="3657600"/>
                <a:chOff x="4788186" y="1946367"/>
                <a:chExt cx="2325187" cy="3657600"/>
              </a:xfrm>
            </p:grpSpPr>
            <p:sp>
              <p:nvSpPr>
                <p:cNvPr id="56" name="Rectángulo redondeado 55"/>
                <p:cNvSpPr/>
                <p:nvPr/>
              </p:nvSpPr>
              <p:spPr>
                <a:xfrm>
                  <a:off x="4788186" y="1946367"/>
                  <a:ext cx="2325187" cy="3657600"/>
                </a:xfrm>
                <a:prstGeom prst="round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MX" dirty="0"/>
                </a:p>
              </p:txBody>
            </p:sp>
            <p:sp>
              <p:nvSpPr>
                <p:cNvPr id="57" name="CuadroTexto 56"/>
                <p:cNvSpPr txBox="1"/>
                <p:nvPr/>
              </p:nvSpPr>
              <p:spPr>
                <a:xfrm>
                  <a:off x="5198805" y="1998616"/>
                  <a:ext cx="1247457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MX" sz="1600" b="1" dirty="0" smtClean="0"/>
                    <a:t>Módulo DAF</a:t>
                  </a:r>
                  <a:endParaRPr lang="es-MX" sz="1600" b="1" dirty="0"/>
                </a:p>
              </p:txBody>
            </p:sp>
            <p:sp>
              <p:nvSpPr>
                <p:cNvPr id="58" name="Rectángulo redondeado 57"/>
                <p:cNvSpPr/>
                <p:nvPr/>
              </p:nvSpPr>
              <p:spPr>
                <a:xfrm>
                  <a:off x="4879622" y="2481944"/>
                  <a:ext cx="2116183" cy="222068"/>
                </a:xfrm>
                <a:prstGeom prst="round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MX" sz="1600" dirty="0" smtClean="0"/>
                    <a:t>Perfil</a:t>
                  </a:r>
                  <a:endParaRPr lang="es-MX" sz="1600" dirty="0"/>
                </a:p>
              </p:txBody>
            </p:sp>
            <p:sp>
              <p:nvSpPr>
                <p:cNvPr id="59" name="Rectángulo redondeado 58"/>
                <p:cNvSpPr/>
                <p:nvPr/>
              </p:nvSpPr>
              <p:spPr>
                <a:xfrm>
                  <a:off x="4879621" y="2760571"/>
                  <a:ext cx="2116183" cy="222068"/>
                </a:xfrm>
                <a:prstGeom prst="round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MX" sz="1200" dirty="0" smtClean="0"/>
                    <a:t>Aprobación Pagado</a:t>
                  </a:r>
                  <a:endParaRPr lang="es-MX" sz="1200" dirty="0"/>
                </a:p>
              </p:txBody>
            </p:sp>
          </p:grpSp>
          <p:sp>
            <p:nvSpPr>
              <p:cNvPr id="55" name="Rectángulo redondeado 54"/>
              <p:cNvSpPr/>
              <p:nvPr/>
            </p:nvSpPr>
            <p:spPr>
              <a:xfrm>
                <a:off x="7243989" y="3029631"/>
                <a:ext cx="2116183" cy="222068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MX" sz="1200" dirty="0" smtClean="0"/>
                  <a:t>Registro de Actividad</a:t>
                </a:r>
                <a:endParaRPr lang="es-MX" sz="1200" dirty="0"/>
              </a:p>
            </p:txBody>
          </p:sp>
        </p:grpSp>
        <p:sp>
          <p:nvSpPr>
            <p:cNvPr id="50" name="Rectángulo redondeado 49"/>
            <p:cNvSpPr/>
            <p:nvPr/>
          </p:nvSpPr>
          <p:spPr>
            <a:xfrm>
              <a:off x="143816" y="3236287"/>
              <a:ext cx="2116183" cy="222068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1200" dirty="0" smtClean="0"/>
                <a:t>Registro de Actividad</a:t>
              </a:r>
              <a:endParaRPr lang="es-MX" sz="1200" dirty="0"/>
            </a:p>
          </p:txBody>
        </p:sp>
        <p:grpSp>
          <p:nvGrpSpPr>
            <p:cNvPr id="3" name="Grupo 2"/>
            <p:cNvGrpSpPr/>
            <p:nvPr/>
          </p:nvGrpSpPr>
          <p:grpSpPr>
            <a:xfrm>
              <a:off x="4930473" y="1867990"/>
              <a:ext cx="2325187" cy="3657600"/>
              <a:chOff x="4930473" y="1867990"/>
              <a:chExt cx="2325187" cy="3657600"/>
            </a:xfrm>
          </p:grpSpPr>
          <p:grpSp>
            <p:nvGrpSpPr>
              <p:cNvPr id="44" name="Grupo 43"/>
              <p:cNvGrpSpPr/>
              <p:nvPr/>
            </p:nvGrpSpPr>
            <p:grpSpPr>
              <a:xfrm>
                <a:off x="4930473" y="1867990"/>
                <a:ext cx="2325187" cy="3657600"/>
                <a:chOff x="4788186" y="1946367"/>
                <a:chExt cx="2325187" cy="3657600"/>
              </a:xfrm>
            </p:grpSpPr>
            <p:sp>
              <p:nvSpPr>
                <p:cNvPr id="33" name="Rectángulo redondeado 32"/>
                <p:cNvSpPr/>
                <p:nvPr/>
              </p:nvSpPr>
              <p:spPr>
                <a:xfrm>
                  <a:off x="4788186" y="1946367"/>
                  <a:ext cx="2325187" cy="3657600"/>
                </a:xfrm>
                <a:prstGeom prst="round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MX" dirty="0"/>
                </a:p>
              </p:txBody>
            </p:sp>
            <p:sp>
              <p:nvSpPr>
                <p:cNvPr id="34" name="CuadroTexto 33"/>
                <p:cNvSpPr txBox="1"/>
                <p:nvPr/>
              </p:nvSpPr>
              <p:spPr>
                <a:xfrm>
                  <a:off x="5198805" y="1998616"/>
                  <a:ext cx="135966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MX" sz="1600" b="1" dirty="0" smtClean="0"/>
                    <a:t>Módulo DPCP</a:t>
                  </a:r>
                  <a:endParaRPr lang="es-MX" sz="1600" b="1" dirty="0"/>
                </a:p>
              </p:txBody>
            </p:sp>
            <p:sp>
              <p:nvSpPr>
                <p:cNvPr id="35" name="Rectángulo redondeado 34"/>
                <p:cNvSpPr/>
                <p:nvPr/>
              </p:nvSpPr>
              <p:spPr>
                <a:xfrm>
                  <a:off x="4879622" y="2481944"/>
                  <a:ext cx="2116183" cy="222068"/>
                </a:xfrm>
                <a:prstGeom prst="round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MX" sz="1600" dirty="0" smtClean="0"/>
                    <a:t>Perfil</a:t>
                  </a:r>
                  <a:endParaRPr lang="es-MX" sz="1600" dirty="0"/>
                </a:p>
              </p:txBody>
            </p:sp>
            <p:sp>
              <p:nvSpPr>
                <p:cNvPr id="36" name="Rectángulo redondeado 35"/>
                <p:cNvSpPr/>
                <p:nvPr/>
              </p:nvSpPr>
              <p:spPr>
                <a:xfrm>
                  <a:off x="4879621" y="2760570"/>
                  <a:ext cx="2116183" cy="385543"/>
                </a:xfrm>
                <a:prstGeom prst="round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MX" sz="1200" dirty="0" smtClean="0"/>
                    <a:t>Aprobación - Suficiencia Presupuestal</a:t>
                  </a:r>
                  <a:endParaRPr lang="es-MX" sz="1200" dirty="0"/>
                </a:p>
              </p:txBody>
            </p:sp>
          </p:grpSp>
          <p:sp>
            <p:nvSpPr>
              <p:cNvPr id="61" name="Rectángulo redondeado 60"/>
              <p:cNvSpPr/>
              <p:nvPr/>
            </p:nvSpPr>
            <p:spPr>
              <a:xfrm>
                <a:off x="5021906" y="3114409"/>
                <a:ext cx="2116183" cy="222068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MX" sz="1200" dirty="0" smtClean="0"/>
                  <a:t>Registro de Actividad</a:t>
                </a:r>
                <a:endParaRPr lang="es-MX" sz="12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55424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grpSp>
        <p:nvGrpSpPr>
          <p:cNvPr id="4" name="Grupo 3"/>
          <p:cNvGrpSpPr/>
          <p:nvPr/>
        </p:nvGrpSpPr>
        <p:grpSpPr>
          <a:xfrm>
            <a:off x="399896" y="1556774"/>
            <a:ext cx="11335750" cy="4757418"/>
            <a:chOff x="399896" y="1556774"/>
            <a:chExt cx="11335750" cy="4757418"/>
          </a:xfrm>
        </p:grpSpPr>
        <p:pic>
          <p:nvPicPr>
            <p:cNvPr id="5" name="Imagen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4546" y="3295981"/>
              <a:ext cx="667909" cy="614900"/>
            </a:xfrm>
            <a:prstGeom prst="rect">
              <a:avLst/>
            </a:prstGeom>
          </p:spPr>
        </p:pic>
        <p:sp>
          <p:nvSpPr>
            <p:cNvPr id="6" name="CuadroTexto 5"/>
            <p:cNvSpPr txBox="1"/>
            <p:nvPr/>
          </p:nvSpPr>
          <p:spPr>
            <a:xfrm>
              <a:off x="399896" y="2735957"/>
              <a:ext cx="77457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100" b="1" dirty="0" err="1">
                  <a:solidFill>
                    <a:srgbClr val="E10C14"/>
                  </a:solidFill>
                </a:rPr>
                <a:t>PDRMyE</a:t>
              </a:r>
              <a:endParaRPr lang="es-MX" sz="1100" dirty="0"/>
            </a:p>
          </p:txBody>
        </p:sp>
        <p:pic>
          <p:nvPicPr>
            <p:cNvPr id="7" name="Imagen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32644" y="2376271"/>
              <a:ext cx="572163" cy="413074"/>
            </a:xfrm>
            <a:prstGeom prst="rect">
              <a:avLst/>
            </a:prstGeom>
          </p:spPr>
        </p:pic>
        <p:pic>
          <p:nvPicPr>
            <p:cNvPr id="8" name="Imagen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35130" y="1829909"/>
              <a:ext cx="572163" cy="413074"/>
            </a:xfrm>
            <a:prstGeom prst="rect">
              <a:avLst/>
            </a:prstGeom>
          </p:spPr>
        </p:pic>
        <p:pic>
          <p:nvPicPr>
            <p:cNvPr id="9" name="Imagen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58983" y="5870729"/>
              <a:ext cx="572163" cy="413074"/>
            </a:xfrm>
            <a:prstGeom prst="rect">
              <a:avLst/>
            </a:prstGeom>
          </p:spPr>
        </p:pic>
        <p:pic>
          <p:nvPicPr>
            <p:cNvPr id="10" name="Imagen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32644" y="5224848"/>
              <a:ext cx="572163" cy="413074"/>
            </a:xfrm>
            <a:prstGeom prst="rect">
              <a:avLst/>
            </a:prstGeom>
          </p:spPr>
        </p:pic>
        <p:pic>
          <p:nvPicPr>
            <p:cNvPr id="11" name="Imagen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32644" y="4712822"/>
              <a:ext cx="572163" cy="413074"/>
            </a:xfrm>
            <a:prstGeom prst="rect">
              <a:avLst/>
            </a:prstGeom>
          </p:spPr>
        </p:pic>
        <p:pic>
          <p:nvPicPr>
            <p:cNvPr id="12" name="Imagen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32644" y="4132385"/>
              <a:ext cx="572163" cy="413074"/>
            </a:xfrm>
            <a:prstGeom prst="rect">
              <a:avLst/>
            </a:prstGeom>
          </p:spPr>
        </p:pic>
        <p:pic>
          <p:nvPicPr>
            <p:cNvPr id="13" name="Imagen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32644" y="3550637"/>
              <a:ext cx="572163" cy="413074"/>
            </a:xfrm>
            <a:prstGeom prst="rect">
              <a:avLst/>
            </a:prstGeom>
          </p:spPr>
        </p:pic>
        <p:pic>
          <p:nvPicPr>
            <p:cNvPr id="14" name="Imagen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32645" y="2937082"/>
              <a:ext cx="572163" cy="413074"/>
            </a:xfrm>
            <a:prstGeom prst="rect">
              <a:avLst/>
            </a:prstGeom>
          </p:spPr>
        </p:pic>
        <p:pic>
          <p:nvPicPr>
            <p:cNvPr id="15" name="Imagen 1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05440" y="1833038"/>
              <a:ext cx="464835" cy="443463"/>
            </a:xfrm>
            <a:prstGeom prst="rect">
              <a:avLst/>
            </a:prstGeom>
          </p:spPr>
        </p:pic>
        <p:pic>
          <p:nvPicPr>
            <p:cNvPr id="16" name="Imagen 1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05441" y="2370641"/>
              <a:ext cx="464835" cy="443463"/>
            </a:xfrm>
            <a:prstGeom prst="rect">
              <a:avLst/>
            </a:prstGeom>
          </p:spPr>
        </p:pic>
        <p:pic>
          <p:nvPicPr>
            <p:cNvPr id="17" name="Imagen 1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05442" y="2921887"/>
              <a:ext cx="464835" cy="443463"/>
            </a:xfrm>
            <a:prstGeom prst="rect">
              <a:avLst/>
            </a:prstGeom>
          </p:spPr>
        </p:pic>
        <p:pic>
          <p:nvPicPr>
            <p:cNvPr id="18" name="Imagen 1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05443" y="3555725"/>
              <a:ext cx="464835" cy="443463"/>
            </a:xfrm>
            <a:prstGeom prst="rect">
              <a:avLst/>
            </a:prstGeom>
          </p:spPr>
        </p:pic>
        <p:pic>
          <p:nvPicPr>
            <p:cNvPr id="19" name="Imagen 1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05444" y="4131031"/>
              <a:ext cx="464835" cy="443463"/>
            </a:xfrm>
            <a:prstGeom prst="rect">
              <a:avLst/>
            </a:prstGeom>
          </p:spPr>
        </p:pic>
        <p:pic>
          <p:nvPicPr>
            <p:cNvPr id="20" name="Imagen 1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10744" y="4680176"/>
              <a:ext cx="464835" cy="443463"/>
            </a:xfrm>
            <a:prstGeom prst="rect">
              <a:avLst/>
            </a:prstGeom>
          </p:spPr>
        </p:pic>
        <p:pic>
          <p:nvPicPr>
            <p:cNvPr id="21" name="Imagen 2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29297" y="5224848"/>
              <a:ext cx="464835" cy="443463"/>
            </a:xfrm>
            <a:prstGeom prst="rect">
              <a:avLst/>
            </a:prstGeom>
          </p:spPr>
        </p:pic>
        <p:pic>
          <p:nvPicPr>
            <p:cNvPr id="22" name="Imagen 2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54981" y="5870729"/>
              <a:ext cx="464835" cy="443463"/>
            </a:xfrm>
            <a:prstGeom prst="rect">
              <a:avLst/>
            </a:prstGeom>
          </p:spPr>
        </p:pic>
        <p:sp>
          <p:nvSpPr>
            <p:cNvPr id="23" name="AutoShape 2" descr="La Base De Datos, Datos, Información imagen png - imagen transparente  descarga gratuita"/>
            <p:cNvSpPr>
              <a:spLocks noChangeAspect="1" noChangeArrowheads="1"/>
            </p:cNvSpPr>
            <p:nvPr/>
          </p:nvSpPr>
          <p:spPr bwMode="auto">
            <a:xfrm>
              <a:off x="8607812" y="3604773"/>
              <a:ext cx="304800" cy="3048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pic>
          <p:nvPicPr>
            <p:cNvPr id="24" name="Imagen 2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947143" y="3599045"/>
              <a:ext cx="512772" cy="590363"/>
            </a:xfrm>
            <a:prstGeom prst="rect">
              <a:avLst/>
            </a:prstGeom>
          </p:spPr>
        </p:pic>
        <p:cxnSp>
          <p:nvCxnSpPr>
            <p:cNvPr id="25" name="Conector recto de flecha 24"/>
            <p:cNvCxnSpPr>
              <a:stCxn id="8" idx="3"/>
              <a:endCxn id="65" idx="1"/>
            </p:cNvCxnSpPr>
            <p:nvPr/>
          </p:nvCxnSpPr>
          <p:spPr>
            <a:xfrm>
              <a:off x="6207293" y="2036446"/>
              <a:ext cx="2607954" cy="18577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cto de flecha 25"/>
            <p:cNvCxnSpPr>
              <a:stCxn id="7" idx="3"/>
              <a:endCxn id="65" idx="1"/>
            </p:cNvCxnSpPr>
            <p:nvPr/>
          </p:nvCxnSpPr>
          <p:spPr>
            <a:xfrm>
              <a:off x="6204807" y="2582808"/>
              <a:ext cx="2610440" cy="13114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cto de flecha 26"/>
            <p:cNvCxnSpPr>
              <a:stCxn id="14" idx="3"/>
              <a:endCxn id="65" idx="1"/>
            </p:cNvCxnSpPr>
            <p:nvPr/>
          </p:nvCxnSpPr>
          <p:spPr>
            <a:xfrm>
              <a:off x="6204808" y="3143619"/>
              <a:ext cx="2610439" cy="7506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cto de flecha 27"/>
            <p:cNvCxnSpPr>
              <a:stCxn id="13" idx="3"/>
              <a:endCxn id="65" idx="1"/>
            </p:cNvCxnSpPr>
            <p:nvPr/>
          </p:nvCxnSpPr>
          <p:spPr>
            <a:xfrm>
              <a:off x="6204807" y="3757174"/>
              <a:ext cx="2610440" cy="1370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cto de flecha 28"/>
            <p:cNvCxnSpPr>
              <a:stCxn id="12" idx="3"/>
              <a:endCxn id="65" idx="1"/>
            </p:cNvCxnSpPr>
            <p:nvPr/>
          </p:nvCxnSpPr>
          <p:spPr>
            <a:xfrm flipV="1">
              <a:off x="6204807" y="3894228"/>
              <a:ext cx="2610440" cy="4446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cto de flecha 29"/>
            <p:cNvCxnSpPr>
              <a:stCxn id="11" idx="3"/>
              <a:endCxn id="65" idx="1"/>
            </p:cNvCxnSpPr>
            <p:nvPr/>
          </p:nvCxnSpPr>
          <p:spPr>
            <a:xfrm flipV="1">
              <a:off x="6204807" y="3894228"/>
              <a:ext cx="2610440" cy="10251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cto de flecha 30"/>
            <p:cNvCxnSpPr>
              <a:stCxn id="10" idx="3"/>
              <a:endCxn id="65" idx="1"/>
            </p:cNvCxnSpPr>
            <p:nvPr/>
          </p:nvCxnSpPr>
          <p:spPr>
            <a:xfrm flipV="1">
              <a:off x="6204807" y="3894228"/>
              <a:ext cx="2610440" cy="15371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cto de flecha 31"/>
            <p:cNvCxnSpPr>
              <a:stCxn id="9" idx="3"/>
              <a:endCxn id="65" idx="1"/>
            </p:cNvCxnSpPr>
            <p:nvPr/>
          </p:nvCxnSpPr>
          <p:spPr>
            <a:xfrm flipV="1">
              <a:off x="6231146" y="3894228"/>
              <a:ext cx="2584101" cy="21830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cto de flecha 32"/>
            <p:cNvCxnSpPr>
              <a:stCxn id="15" idx="3"/>
              <a:endCxn id="8" idx="1"/>
            </p:cNvCxnSpPr>
            <p:nvPr/>
          </p:nvCxnSpPr>
          <p:spPr>
            <a:xfrm flipV="1">
              <a:off x="4770275" y="2036446"/>
              <a:ext cx="864855" cy="1832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cto de flecha 33"/>
            <p:cNvCxnSpPr>
              <a:stCxn id="16" idx="3"/>
              <a:endCxn id="7" idx="1"/>
            </p:cNvCxnSpPr>
            <p:nvPr/>
          </p:nvCxnSpPr>
          <p:spPr>
            <a:xfrm flipV="1">
              <a:off x="4770276" y="2582808"/>
              <a:ext cx="862368" cy="956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cto de flecha 34"/>
            <p:cNvCxnSpPr>
              <a:stCxn id="17" idx="3"/>
              <a:endCxn id="14" idx="1"/>
            </p:cNvCxnSpPr>
            <p:nvPr/>
          </p:nvCxnSpPr>
          <p:spPr>
            <a:xfrm>
              <a:off x="4770277" y="3143619"/>
              <a:ext cx="862368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recto de flecha 35"/>
            <p:cNvCxnSpPr>
              <a:stCxn id="18" idx="3"/>
              <a:endCxn id="13" idx="1"/>
            </p:cNvCxnSpPr>
            <p:nvPr/>
          </p:nvCxnSpPr>
          <p:spPr>
            <a:xfrm flipV="1">
              <a:off x="4770278" y="3757174"/>
              <a:ext cx="862366" cy="2028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cto de flecha 36"/>
            <p:cNvCxnSpPr>
              <a:stCxn id="19" idx="3"/>
              <a:endCxn id="12" idx="1"/>
            </p:cNvCxnSpPr>
            <p:nvPr/>
          </p:nvCxnSpPr>
          <p:spPr>
            <a:xfrm flipV="1">
              <a:off x="4770279" y="4338922"/>
              <a:ext cx="862365" cy="1384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cto de flecha 37"/>
            <p:cNvCxnSpPr>
              <a:stCxn id="20" idx="3"/>
              <a:endCxn id="11" idx="1"/>
            </p:cNvCxnSpPr>
            <p:nvPr/>
          </p:nvCxnSpPr>
          <p:spPr>
            <a:xfrm>
              <a:off x="4775579" y="4901908"/>
              <a:ext cx="857065" cy="1745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cto de flecha 38"/>
            <p:cNvCxnSpPr>
              <a:stCxn id="21" idx="3"/>
              <a:endCxn id="10" idx="1"/>
            </p:cNvCxnSpPr>
            <p:nvPr/>
          </p:nvCxnSpPr>
          <p:spPr>
            <a:xfrm flipV="1">
              <a:off x="4794132" y="5431385"/>
              <a:ext cx="838512" cy="1519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cto de flecha 39"/>
            <p:cNvCxnSpPr>
              <a:stCxn id="22" idx="3"/>
              <a:endCxn id="9" idx="1"/>
            </p:cNvCxnSpPr>
            <p:nvPr/>
          </p:nvCxnSpPr>
          <p:spPr>
            <a:xfrm flipV="1">
              <a:off x="4819816" y="6077266"/>
              <a:ext cx="839167" cy="1519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1" name="Picture 14" descr="Laravel Leading Freelance Remote Developer for Hire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1294" y="3830203"/>
              <a:ext cx="543013" cy="5430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Imagen 41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301749" y="2951422"/>
              <a:ext cx="500445" cy="507395"/>
            </a:xfrm>
            <a:prstGeom prst="rect">
              <a:avLst/>
            </a:prstGeom>
          </p:spPr>
        </p:pic>
        <p:cxnSp>
          <p:nvCxnSpPr>
            <p:cNvPr id="43" name="Conector recto de flecha 42"/>
            <p:cNvCxnSpPr>
              <a:stCxn id="42" idx="2"/>
              <a:endCxn id="41" idx="0"/>
            </p:cNvCxnSpPr>
            <p:nvPr/>
          </p:nvCxnSpPr>
          <p:spPr>
            <a:xfrm>
              <a:off x="2551972" y="3458817"/>
              <a:ext cx="829" cy="37138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recto de flecha 43"/>
            <p:cNvCxnSpPr>
              <a:stCxn id="41" idx="3"/>
              <a:endCxn id="15" idx="1"/>
            </p:cNvCxnSpPr>
            <p:nvPr/>
          </p:nvCxnSpPr>
          <p:spPr>
            <a:xfrm flipV="1">
              <a:off x="2824307" y="2054770"/>
              <a:ext cx="1481133" cy="204694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cto de flecha 44"/>
            <p:cNvCxnSpPr>
              <a:stCxn id="41" idx="3"/>
              <a:endCxn id="16" idx="1"/>
            </p:cNvCxnSpPr>
            <p:nvPr/>
          </p:nvCxnSpPr>
          <p:spPr>
            <a:xfrm flipV="1">
              <a:off x="2824307" y="2592373"/>
              <a:ext cx="1481134" cy="150933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recto de flecha 45"/>
            <p:cNvCxnSpPr>
              <a:stCxn id="41" idx="3"/>
              <a:endCxn id="17" idx="1"/>
            </p:cNvCxnSpPr>
            <p:nvPr/>
          </p:nvCxnSpPr>
          <p:spPr>
            <a:xfrm flipV="1">
              <a:off x="2824307" y="3143619"/>
              <a:ext cx="1481135" cy="95809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cto de flecha 46"/>
            <p:cNvCxnSpPr>
              <a:stCxn id="41" idx="3"/>
              <a:endCxn id="18" idx="1"/>
            </p:cNvCxnSpPr>
            <p:nvPr/>
          </p:nvCxnSpPr>
          <p:spPr>
            <a:xfrm flipV="1">
              <a:off x="2824307" y="3777457"/>
              <a:ext cx="1481136" cy="32425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recto de flecha 47"/>
            <p:cNvCxnSpPr>
              <a:stCxn id="41" idx="3"/>
              <a:endCxn id="19" idx="1"/>
            </p:cNvCxnSpPr>
            <p:nvPr/>
          </p:nvCxnSpPr>
          <p:spPr>
            <a:xfrm>
              <a:off x="2824307" y="4101710"/>
              <a:ext cx="1481137" cy="25105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cto de flecha 48"/>
            <p:cNvCxnSpPr>
              <a:stCxn id="41" idx="3"/>
              <a:endCxn id="20" idx="1"/>
            </p:cNvCxnSpPr>
            <p:nvPr/>
          </p:nvCxnSpPr>
          <p:spPr>
            <a:xfrm>
              <a:off x="2824307" y="4101710"/>
              <a:ext cx="1486437" cy="80019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cto de flecha 49"/>
            <p:cNvCxnSpPr>
              <a:stCxn id="41" idx="3"/>
              <a:endCxn id="21" idx="1"/>
            </p:cNvCxnSpPr>
            <p:nvPr/>
          </p:nvCxnSpPr>
          <p:spPr>
            <a:xfrm>
              <a:off x="2824307" y="4101710"/>
              <a:ext cx="1504990" cy="134487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recto de flecha 50"/>
            <p:cNvCxnSpPr>
              <a:stCxn id="41" idx="3"/>
              <a:endCxn id="22" idx="1"/>
            </p:cNvCxnSpPr>
            <p:nvPr/>
          </p:nvCxnSpPr>
          <p:spPr>
            <a:xfrm>
              <a:off x="2824307" y="4101710"/>
              <a:ext cx="1530674" cy="199075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CuadroTexto 51"/>
            <p:cNvSpPr txBox="1"/>
            <p:nvPr/>
          </p:nvSpPr>
          <p:spPr>
            <a:xfrm>
              <a:off x="6534012" y="1880145"/>
              <a:ext cx="104708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050" dirty="0" smtClean="0"/>
                <a:t>API Catálogos</a:t>
              </a:r>
              <a:endParaRPr lang="es-MX" sz="1050" dirty="0"/>
            </a:p>
          </p:txBody>
        </p:sp>
        <p:sp>
          <p:nvSpPr>
            <p:cNvPr id="53" name="CuadroTexto 52"/>
            <p:cNvSpPr txBox="1"/>
            <p:nvPr/>
          </p:nvSpPr>
          <p:spPr>
            <a:xfrm>
              <a:off x="7194352" y="2358632"/>
              <a:ext cx="259077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100" dirty="0" smtClean="0"/>
                <a:t>API </a:t>
              </a:r>
              <a:r>
                <a:rPr lang="es-MX" sz="1050" dirty="0" smtClean="0"/>
                <a:t>Administración</a:t>
              </a:r>
              <a:r>
                <a:rPr lang="es-MX" sz="1100" dirty="0" smtClean="0"/>
                <a:t> Sistema y Usuarios</a:t>
              </a:r>
              <a:endParaRPr lang="es-MX" sz="1100" dirty="0"/>
            </a:p>
          </p:txBody>
        </p:sp>
        <p:sp>
          <p:nvSpPr>
            <p:cNvPr id="54" name="CuadroTexto 53"/>
            <p:cNvSpPr txBox="1"/>
            <p:nvPr/>
          </p:nvSpPr>
          <p:spPr>
            <a:xfrm>
              <a:off x="8191578" y="2945380"/>
              <a:ext cx="127951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050" dirty="0" smtClean="0"/>
                <a:t>API Notificaciones</a:t>
              </a:r>
              <a:endParaRPr lang="es-MX" sz="1050" dirty="0"/>
            </a:p>
          </p:txBody>
        </p:sp>
        <p:sp>
          <p:nvSpPr>
            <p:cNvPr id="55" name="CuadroTexto 54"/>
            <p:cNvSpPr txBox="1"/>
            <p:nvPr/>
          </p:nvSpPr>
          <p:spPr>
            <a:xfrm>
              <a:off x="6540167" y="3586377"/>
              <a:ext cx="82105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050" dirty="0" smtClean="0"/>
                <a:t>API DCPH</a:t>
              </a:r>
              <a:endParaRPr lang="es-MX" sz="1050" dirty="0"/>
            </a:p>
          </p:txBody>
        </p:sp>
        <p:sp>
          <p:nvSpPr>
            <p:cNvPr id="56" name="CuadroTexto 55"/>
            <p:cNvSpPr txBox="1"/>
            <p:nvPr/>
          </p:nvSpPr>
          <p:spPr>
            <a:xfrm>
              <a:off x="6540167" y="5912172"/>
              <a:ext cx="70724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050" dirty="0" smtClean="0"/>
                <a:t>API DAF</a:t>
              </a:r>
              <a:endParaRPr lang="es-MX" sz="1050" dirty="0"/>
            </a:p>
          </p:txBody>
        </p:sp>
        <p:sp>
          <p:nvSpPr>
            <p:cNvPr id="57" name="CuadroTexto 56"/>
            <p:cNvSpPr txBox="1"/>
            <p:nvPr/>
          </p:nvSpPr>
          <p:spPr>
            <a:xfrm>
              <a:off x="6523602" y="5263146"/>
              <a:ext cx="82105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050" dirty="0" smtClean="0"/>
                <a:t>API DCCP</a:t>
              </a:r>
              <a:endParaRPr lang="es-MX" sz="1050" dirty="0"/>
            </a:p>
          </p:txBody>
        </p:sp>
        <p:sp>
          <p:nvSpPr>
            <p:cNvPr id="58" name="CuadroTexto 57"/>
            <p:cNvSpPr txBox="1"/>
            <p:nvPr/>
          </p:nvSpPr>
          <p:spPr>
            <a:xfrm>
              <a:off x="6540167" y="4748018"/>
              <a:ext cx="93166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050" dirty="0" smtClean="0"/>
                <a:t>API DAMOP</a:t>
              </a:r>
              <a:endParaRPr lang="es-MX" sz="1050" dirty="0"/>
            </a:p>
          </p:txBody>
        </p:sp>
        <p:sp>
          <p:nvSpPr>
            <p:cNvPr id="59" name="CuadroTexto 58"/>
            <p:cNvSpPr txBox="1"/>
            <p:nvPr/>
          </p:nvSpPr>
          <p:spPr>
            <a:xfrm>
              <a:off x="6540167" y="4048466"/>
              <a:ext cx="81304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050" dirty="0" smtClean="0"/>
                <a:t>API DPCP</a:t>
              </a:r>
              <a:endParaRPr lang="es-MX" sz="1050" dirty="0"/>
            </a:p>
          </p:txBody>
        </p:sp>
        <p:sp>
          <p:nvSpPr>
            <p:cNvPr id="60" name="CuadroTexto 59"/>
            <p:cNvSpPr txBox="1"/>
            <p:nvPr/>
          </p:nvSpPr>
          <p:spPr>
            <a:xfrm>
              <a:off x="4159388" y="1556774"/>
              <a:ext cx="75693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000" dirty="0" smtClean="0"/>
                <a:t>OAuth 2.0</a:t>
              </a:r>
              <a:endParaRPr lang="es-MX" sz="1000" dirty="0"/>
            </a:p>
          </p:txBody>
        </p:sp>
        <p:sp>
          <p:nvSpPr>
            <p:cNvPr id="61" name="CuadroTexto 60"/>
            <p:cNvSpPr txBox="1"/>
            <p:nvPr/>
          </p:nvSpPr>
          <p:spPr>
            <a:xfrm>
              <a:off x="10671412" y="3149897"/>
              <a:ext cx="1064234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050" dirty="0" smtClean="0"/>
                <a:t>Servidor Base de datos</a:t>
              </a:r>
              <a:endParaRPr lang="es-MX" sz="1050" dirty="0"/>
            </a:p>
          </p:txBody>
        </p:sp>
        <p:cxnSp>
          <p:nvCxnSpPr>
            <p:cNvPr id="62" name="Conector recto de flecha 61"/>
            <p:cNvCxnSpPr>
              <a:stCxn id="5" idx="3"/>
            </p:cNvCxnSpPr>
            <p:nvPr/>
          </p:nvCxnSpPr>
          <p:spPr>
            <a:xfrm>
              <a:off x="1132455" y="3603431"/>
              <a:ext cx="1151817" cy="1412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CuadroTexto 62"/>
            <p:cNvSpPr txBox="1"/>
            <p:nvPr/>
          </p:nvSpPr>
          <p:spPr>
            <a:xfrm>
              <a:off x="519851" y="4043595"/>
              <a:ext cx="58221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000" dirty="0" smtClean="0"/>
                <a:t>Cliente</a:t>
              </a:r>
              <a:endParaRPr lang="es-MX" sz="1000" dirty="0"/>
            </a:p>
          </p:txBody>
        </p:sp>
        <p:sp>
          <p:nvSpPr>
            <p:cNvPr id="64" name="CuadroTexto 63"/>
            <p:cNvSpPr txBox="1"/>
            <p:nvPr/>
          </p:nvSpPr>
          <p:spPr>
            <a:xfrm>
              <a:off x="2265422" y="2653860"/>
              <a:ext cx="5838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800" dirty="0" err="1" smtClean="0"/>
                <a:t>LiveWire</a:t>
              </a:r>
              <a:endParaRPr lang="es-MX" sz="800" dirty="0"/>
            </a:p>
          </p:txBody>
        </p:sp>
        <p:pic>
          <p:nvPicPr>
            <p:cNvPr id="65" name="Picture 16" descr="Ficha transparente del servidor PNG | PNG Mart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15247" y="3586377"/>
              <a:ext cx="615701" cy="6157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6" name="CuadroTexto 65"/>
            <p:cNvSpPr txBox="1"/>
            <p:nvPr/>
          </p:nvSpPr>
          <p:spPr>
            <a:xfrm>
              <a:off x="8733254" y="3324767"/>
              <a:ext cx="130356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050" dirty="0" smtClean="0"/>
                <a:t>Servidor Aplicativo</a:t>
              </a:r>
              <a:endParaRPr lang="es-MX" sz="1050" dirty="0"/>
            </a:p>
          </p:txBody>
        </p:sp>
        <p:cxnSp>
          <p:nvCxnSpPr>
            <p:cNvPr id="67" name="Conector recto de flecha 66"/>
            <p:cNvCxnSpPr>
              <a:stCxn id="65" idx="3"/>
              <a:endCxn id="24" idx="1"/>
            </p:cNvCxnSpPr>
            <p:nvPr/>
          </p:nvCxnSpPr>
          <p:spPr>
            <a:xfrm flipV="1">
              <a:off x="9430948" y="3894227"/>
              <a:ext cx="1516195" cy="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83370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 descr="C:\Users\lenovo\Desktop\escudo rojo tesoreria 980x39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42545" y="1397137"/>
            <a:ext cx="6158058" cy="2761012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/>
          <p:nvPr/>
        </p:nvSpPr>
        <p:spPr>
          <a:xfrm>
            <a:off x="2424918" y="4158149"/>
            <a:ext cx="7385539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 b="0" i="0" u="none" strike="noStrike" cap="none" dirty="0" smtClean="0">
                <a:solidFill>
                  <a:srgbClr val="385623"/>
                </a:solidFill>
                <a:latin typeface="Arial"/>
                <a:ea typeface="Arial"/>
                <a:cs typeface="Arial"/>
                <a:sym typeface="Arial"/>
              </a:rPr>
              <a:t>Maquetación -</a:t>
            </a:r>
            <a:endParaRPr sz="3600" b="0" i="0" u="none" strike="noStrike" cap="none" dirty="0">
              <a:solidFill>
                <a:srgbClr val="38562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 b="0" i="0" u="none" strike="noStrike" cap="none" dirty="0">
                <a:solidFill>
                  <a:srgbClr val="385623"/>
                </a:solidFill>
                <a:latin typeface="Arial"/>
                <a:ea typeface="Arial"/>
                <a:cs typeface="Arial"/>
                <a:sym typeface="Arial"/>
              </a:rPr>
              <a:t>de la Plataforma de Distribución de Participaciones Municipales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21378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Esquema </a:t>
            </a:r>
            <a:r>
              <a:rPr lang="es-MX" dirty="0" err="1" smtClean="0"/>
              <a:t>OAuth</a:t>
            </a:r>
            <a:r>
              <a:rPr lang="es-MX" dirty="0" smtClean="0"/>
              <a:t> 2.0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5676" y="1825625"/>
            <a:ext cx="752064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981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4188</TotalTime>
  <Words>209</Words>
  <Application>Microsoft Office PowerPoint</Application>
  <PresentationFormat>Panorámica</PresentationFormat>
  <Paragraphs>97</Paragraphs>
  <Slides>17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Tema de Office</vt:lpstr>
      <vt:lpstr>Presentación de PowerPoint</vt:lpstr>
      <vt:lpstr>Propuesta de Arquitectura Producción</vt:lpstr>
      <vt:lpstr>Propuesta de arquitectura Desarrollo</vt:lpstr>
      <vt:lpstr>Diagrama de Seguridad </vt:lpstr>
      <vt:lpstr>Presentación de PowerPoint</vt:lpstr>
      <vt:lpstr>Presentación de PowerPoint</vt:lpstr>
      <vt:lpstr>Presentación de PowerPoint</vt:lpstr>
      <vt:lpstr>Presentación de PowerPoint</vt:lpstr>
      <vt:lpstr>Esquema OAuth 2.0</vt:lpstr>
      <vt:lpstr>Esquema OAuth 2.0</vt:lpstr>
      <vt:lpstr>Presentación de PowerPoint</vt:lpstr>
      <vt:lpstr>Presentación de PowerPoint</vt:lpstr>
      <vt:lpstr>Presentación de PowerPoint</vt:lpstr>
      <vt:lpstr>Presentación de PowerPoint</vt:lpstr>
      <vt:lpstr>Usuario sin permisos</vt:lpstr>
      <vt:lpstr>Usuario con permisos</vt:lpstr>
      <vt:lpstr>Perfil Administrador</vt:lpstr>
    </vt:vector>
  </TitlesOfParts>
  <Company>zurich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Infinite</dc:creator>
  <cp:lastModifiedBy>LENOVO</cp:lastModifiedBy>
  <cp:revision>37</cp:revision>
  <dcterms:created xsi:type="dcterms:W3CDTF">2022-07-12T14:13:03Z</dcterms:created>
  <dcterms:modified xsi:type="dcterms:W3CDTF">2022-07-25T14:37:02Z</dcterms:modified>
</cp:coreProperties>
</file>