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9" r:id="rId4"/>
    <p:sldId id="270" r:id="rId5"/>
    <p:sldId id="286" r:id="rId6"/>
    <p:sldId id="291" r:id="rId7"/>
    <p:sldId id="287" r:id="rId8"/>
    <p:sldId id="294" r:id="rId9"/>
    <p:sldId id="288" r:id="rId10"/>
    <p:sldId id="289" r:id="rId11"/>
    <p:sldId id="290" r:id="rId12"/>
    <p:sldId id="295" r:id="rId13"/>
    <p:sldId id="283" r:id="rId14"/>
    <p:sldId id="284" r:id="rId15"/>
    <p:sldId id="285" r:id="rId16"/>
    <p:sldId id="292" r:id="rId17"/>
    <p:sldId id="293" r:id="rId18"/>
    <p:sldId id="258" r:id="rId19"/>
    <p:sldId id="268" r:id="rId20"/>
    <p:sldId id="265" r:id="rId21"/>
    <p:sldId id="266" r:id="rId22"/>
  </p:sldIdLst>
  <p:sldSz cx="12192000" cy="6858000"/>
  <p:notesSz cx="6858000" cy="9144000"/>
  <p:embeddedFontLs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irjWBx3aomg94FsYJ1xF/Ucond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0195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4854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72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0139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56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994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747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2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886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C:\Users\lenovo\Desktop\escudo rojo tesoreria 980x39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2545" y="1397137"/>
            <a:ext cx="6158058" cy="276101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2424918" y="4158149"/>
            <a:ext cx="738553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0" i="0" u="none" strike="noStrike" cap="none" dirty="0" smtClean="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Maquetación -</a:t>
            </a:r>
            <a:endParaRPr sz="3600" b="0" i="0" u="none" strike="noStrike" cap="none" dirty="0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0" i="0" u="none" strike="noStrike" cap="none" dirty="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de la Plataforma de Distribución de Participaciones Municipales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005114" y="108642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Articulo 14, Fracción I, Coeficiente Población y Territorio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13163"/>
          <a:stretch/>
        </p:blipFill>
        <p:spPr>
          <a:xfrm>
            <a:off x="563059" y="2185122"/>
            <a:ext cx="10326614" cy="3592511"/>
          </a:xfrm>
          <a:prstGeom prst="rect">
            <a:avLst/>
          </a:prstGeom>
        </p:spPr>
      </p:pic>
      <p:pic>
        <p:nvPicPr>
          <p:cNvPr id="5" name="Imagen 4" descr="C:\Users\lenovo\Desktop\escudo rojo tesoreria 980x390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713" y="0"/>
            <a:ext cx="2204949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4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37900" y="23794"/>
            <a:ext cx="3554099" cy="1317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90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51446" y="106264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Articulo 14, Fracción I, Coeficiente Población y Territorio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12848"/>
          <a:stretch/>
        </p:blipFill>
        <p:spPr>
          <a:xfrm>
            <a:off x="831268" y="2000250"/>
            <a:ext cx="10333761" cy="3657600"/>
          </a:xfrm>
          <a:prstGeom prst="rect">
            <a:avLst/>
          </a:prstGeom>
        </p:spPr>
      </p:pic>
      <p:pic>
        <p:nvPicPr>
          <p:cNvPr id="5" name="Imagen 4" descr="C:\Users\lenovo\Desktop\escudo rojo tesoreria 980x390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713" y="0"/>
            <a:ext cx="2204949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4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37900" y="23794"/>
            <a:ext cx="3554099" cy="1317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362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5;p3"/>
          <p:cNvSpPr txBox="1"/>
          <p:nvPr/>
        </p:nvSpPr>
        <p:spPr>
          <a:xfrm>
            <a:off x="999082" y="2291022"/>
            <a:ext cx="947650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 smtClean="0">
                <a:solidFill>
                  <a:srgbClr val="E10C14"/>
                </a:solidFill>
              </a:rPr>
              <a:t>Catálogo</a:t>
            </a:r>
            <a:r>
              <a:rPr lang="es-ES" sz="3200" b="1" i="0" u="none" strike="noStrike" cap="none" dirty="0" smtClean="0">
                <a:solidFill>
                  <a:srgbClr val="E10C14"/>
                </a:solidFill>
                <a:latin typeface="Arial"/>
                <a:ea typeface="Arial"/>
                <a:cs typeface="Arial"/>
                <a:sym typeface="Arial"/>
              </a:rPr>
              <a:t> Administrativos</a:t>
            </a:r>
            <a:endParaRPr lang="es-ES" sz="3200" b="1" i="0" u="none" strike="noStrike" cap="none" dirty="0" smtClean="0">
              <a:solidFill>
                <a:srgbClr val="E10C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24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7900" y="23794"/>
            <a:ext cx="3554099" cy="1317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46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636" b="10135"/>
          <a:stretch/>
        </p:blipFill>
        <p:spPr>
          <a:xfrm>
            <a:off x="1628429" y="1524931"/>
            <a:ext cx="8438284" cy="4938941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 idx="4294967295"/>
          </p:nvPr>
        </p:nvSpPr>
        <p:spPr>
          <a:xfrm>
            <a:off x="3481486" y="1340993"/>
            <a:ext cx="7536007" cy="46871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Menús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 descr="C:\Users\lenovo\Desktop\escudo rojo tesoreria 980x390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713" y="0"/>
            <a:ext cx="2204949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4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37900" y="23794"/>
            <a:ext cx="3554099" cy="13171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35;p3"/>
          <p:cNvSpPr txBox="1"/>
          <p:nvPr/>
        </p:nvSpPr>
        <p:spPr>
          <a:xfrm>
            <a:off x="278645" y="780052"/>
            <a:ext cx="947650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 smtClean="0">
                <a:solidFill>
                  <a:srgbClr val="E10C14"/>
                </a:solidFill>
              </a:rPr>
              <a:t>Catálogo</a:t>
            </a:r>
            <a:r>
              <a:rPr lang="es-ES" sz="3200" b="1" i="0" u="none" strike="noStrike" cap="none" dirty="0" smtClean="0">
                <a:solidFill>
                  <a:srgbClr val="E10C14"/>
                </a:solidFill>
                <a:latin typeface="Arial"/>
                <a:ea typeface="Arial"/>
                <a:cs typeface="Arial"/>
                <a:sym typeface="Arial"/>
              </a:rPr>
              <a:t> Administrativos</a:t>
            </a:r>
            <a:endParaRPr lang="es-ES" sz="3200" b="1" i="0" u="none" strike="noStrike" cap="none" dirty="0" smtClean="0">
              <a:solidFill>
                <a:srgbClr val="E10C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747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425" y="1415562"/>
            <a:ext cx="8811594" cy="5026785"/>
          </a:xfrm>
          <a:prstGeom prst="rect">
            <a:avLst/>
          </a:prstGeom>
        </p:spPr>
      </p:pic>
      <p:pic>
        <p:nvPicPr>
          <p:cNvPr id="5" name="Imagen 4" descr="C:\Users\lenovo\Desktop\escudo rojo tesoreria 980x390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713" y="0"/>
            <a:ext cx="2204949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4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37900" y="23794"/>
            <a:ext cx="3554099" cy="13171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2712229" y="542204"/>
            <a:ext cx="753600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Nuevo Registro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06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1"/>
          <a:stretch/>
        </p:blipFill>
        <p:spPr>
          <a:xfrm>
            <a:off x="1288468" y="1397976"/>
            <a:ext cx="8680469" cy="5057449"/>
          </a:xfrm>
          <a:prstGeom prst="rect">
            <a:avLst/>
          </a:prstGeom>
        </p:spPr>
      </p:pic>
      <p:pic>
        <p:nvPicPr>
          <p:cNvPr id="3" name="Google Shape;24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7900" y="23794"/>
            <a:ext cx="3554099" cy="13171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2712229" y="542204"/>
            <a:ext cx="753600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Registro de Fecha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2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5;p3"/>
          <p:cNvSpPr txBox="1"/>
          <p:nvPr/>
        </p:nvSpPr>
        <p:spPr>
          <a:xfrm>
            <a:off x="999082" y="2291022"/>
            <a:ext cx="947650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i="0" u="none" strike="noStrike" cap="none" dirty="0" smtClean="0">
                <a:solidFill>
                  <a:srgbClr val="E10C14"/>
                </a:solidFill>
                <a:latin typeface="Arial"/>
                <a:ea typeface="Arial"/>
                <a:cs typeface="Arial"/>
                <a:sym typeface="Arial"/>
              </a:rPr>
              <a:t>Módulos Administrativos DAMOP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851770" y="2757528"/>
            <a:ext cx="5771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ES" b="1" dirty="0" smtClean="0">
                <a:solidFill>
                  <a:srgbClr val="E10C14"/>
                </a:solidFill>
              </a:rPr>
              <a:t>(Dirección </a:t>
            </a:r>
            <a:r>
              <a:rPr lang="es-ES" b="1" dirty="0">
                <a:solidFill>
                  <a:srgbClr val="E10C14"/>
                </a:solidFill>
              </a:rPr>
              <a:t>de </a:t>
            </a:r>
            <a:r>
              <a:rPr lang="es-ES" b="1" dirty="0" smtClean="0">
                <a:solidFill>
                  <a:srgbClr val="E10C14"/>
                </a:solidFill>
              </a:rPr>
              <a:t>Atención </a:t>
            </a:r>
            <a:r>
              <a:rPr lang="es-ES" b="1" dirty="0">
                <a:solidFill>
                  <a:srgbClr val="E10C14"/>
                </a:solidFill>
              </a:rPr>
              <a:t>a Municipios y Organismos </a:t>
            </a:r>
            <a:r>
              <a:rPr lang="es-ES" b="1" dirty="0" smtClean="0">
                <a:solidFill>
                  <a:srgbClr val="E10C14"/>
                </a:solidFill>
              </a:rPr>
              <a:t>Paraestatales)</a:t>
            </a:r>
            <a:endParaRPr lang="es-ES" b="1" dirty="0">
              <a:solidFill>
                <a:srgbClr val="E10C14"/>
              </a:solidFill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 idx="4294967295"/>
          </p:nvPr>
        </p:nvSpPr>
        <p:spPr>
          <a:xfrm>
            <a:off x="2939584" y="2963315"/>
            <a:ext cx="7536007" cy="1325563"/>
          </a:xfrm>
          <a:prstGeom prst="rect">
            <a:avLst/>
          </a:prstGeom>
        </p:spPr>
        <p:txBody>
          <a:bodyPr/>
          <a:lstStyle/>
          <a:p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Vistas por tipo de Departamento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24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7900" y="23794"/>
            <a:ext cx="3554099" cy="1317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847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6" y="1573553"/>
            <a:ext cx="10595430" cy="4356464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 idx="4294967295"/>
          </p:nvPr>
        </p:nvSpPr>
        <p:spPr>
          <a:xfrm>
            <a:off x="1542010" y="91077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Modulo Participaciones Estatales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oogle Shape;24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7900" y="23794"/>
            <a:ext cx="3554099" cy="1317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71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812" y="1108368"/>
            <a:ext cx="5672789" cy="5430361"/>
          </a:xfrm>
          <a:prstGeom prst="rect">
            <a:avLst/>
          </a:prstGeom>
        </p:spPr>
      </p:pic>
      <p:sp>
        <p:nvSpPr>
          <p:cNvPr id="135" name="Google Shape;135;p3"/>
          <p:cNvSpPr txBox="1"/>
          <p:nvPr/>
        </p:nvSpPr>
        <p:spPr>
          <a:xfrm>
            <a:off x="4026595" y="883581"/>
            <a:ext cx="339389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i="0" u="none" strike="noStrike" cap="none" dirty="0" smtClean="0">
                <a:solidFill>
                  <a:srgbClr val="E10C14"/>
                </a:solidFill>
                <a:latin typeface="Arial"/>
                <a:ea typeface="Arial"/>
                <a:cs typeface="Arial"/>
                <a:sym typeface="Arial"/>
              </a:rPr>
              <a:t>Modelo E-R</a:t>
            </a:r>
            <a:endParaRPr sz="3200" b="1" i="0" u="none" strike="noStrike" cap="none" dirty="0">
              <a:solidFill>
                <a:srgbClr val="E10C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845127" y="1792728"/>
            <a:ext cx="545826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MX" sz="1800" dirty="0" smtClean="0">
                <a:solidFill>
                  <a:srgbClr val="3F3F3F"/>
                </a:solidFill>
              </a:rPr>
              <a:t>Para el acceso a Usuarios y perfil usuario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MX" sz="1800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Catálogos Administrativos - </a:t>
            </a:r>
            <a:r>
              <a:rPr lang="es-MX" sz="1800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Menús</a:t>
            </a:r>
            <a:endParaRPr lang="es-MX" sz="1800" dirty="0" smtClean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37900" y="23794"/>
            <a:ext cx="3554099" cy="131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/>
          <p:nvPr/>
        </p:nvSpPr>
        <p:spPr>
          <a:xfrm>
            <a:off x="4026595" y="883581"/>
            <a:ext cx="339389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i="0" u="none" strike="noStrike" cap="none" dirty="0" smtClean="0">
                <a:solidFill>
                  <a:srgbClr val="E10C14"/>
                </a:solidFill>
                <a:latin typeface="Arial"/>
                <a:ea typeface="Arial"/>
                <a:cs typeface="Arial"/>
                <a:sym typeface="Arial"/>
              </a:rPr>
              <a:t>Seguridad</a:t>
            </a:r>
            <a:endParaRPr sz="3200" b="1" i="0" u="none" strike="noStrike" cap="none" dirty="0">
              <a:solidFill>
                <a:srgbClr val="E10C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1314272" y="1917419"/>
            <a:ext cx="9616964" cy="363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MX" sz="1800" dirty="0" smtClean="0">
                <a:solidFill>
                  <a:srgbClr val="3F3F3F"/>
                </a:solidFill>
              </a:rPr>
              <a:t>Para el acceso a </a:t>
            </a:r>
            <a:r>
              <a:rPr lang="es-MX" sz="1800" dirty="0" smtClean="0">
                <a:solidFill>
                  <a:srgbClr val="3F3F3F"/>
                </a:solidFill>
              </a:rPr>
              <a:t>Usuarios (Activos en la nómina): </a:t>
            </a:r>
            <a:r>
              <a:rPr lang="es-MX" sz="1800" dirty="0" smtClean="0">
                <a:solidFill>
                  <a:srgbClr val="3F3F3F"/>
                </a:solidFill>
              </a:rPr>
              <a:t>claves y contraseñas encriptadas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MX" sz="1800" dirty="0" smtClean="0">
                <a:solidFill>
                  <a:srgbClr val="3F3F3F"/>
                </a:solidFill>
              </a:rPr>
              <a:t>Rutas de Acceso Protegidas: No se puede ingresar, si no está en sesión activa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MX" sz="1800" dirty="0" smtClean="0">
                <a:solidFill>
                  <a:srgbClr val="3F3F3F"/>
                </a:solidFill>
              </a:rPr>
              <a:t>Bloqueo de sesión: Configurar el tiempo de actividad, cuando supere el tiempo se pedirá nuevamente la contraseña para posicionar en la última pantalla en la que se estaba trabajando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MX" sz="1800" dirty="0" smtClean="0">
                <a:solidFill>
                  <a:srgbClr val="3F3F3F"/>
                </a:solidFill>
              </a:rPr>
              <a:t>OAuth2: Mecanismo de Autenticación de inicio de Sesión 2.0 (a través de </a:t>
            </a:r>
            <a:r>
              <a:rPr lang="es-MX" sz="1800" dirty="0" err="1" smtClean="0">
                <a:solidFill>
                  <a:srgbClr val="3F3F3F"/>
                </a:solidFill>
              </a:rPr>
              <a:t>tokens</a:t>
            </a:r>
            <a:r>
              <a:rPr lang="es-MX" sz="1800" dirty="0" smtClean="0">
                <a:solidFill>
                  <a:srgbClr val="3F3F3F"/>
                </a:solidFill>
              </a:rPr>
              <a:t>)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MX" sz="1800" dirty="0" smtClean="0">
                <a:solidFill>
                  <a:srgbClr val="3F3F3F"/>
                </a:solidFill>
              </a:rPr>
              <a:t>Políticas propias de seguridad </a:t>
            </a:r>
            <a:r>
              <a:rPr lang="es-MX" sz="1800" dirty="0" smtClean="0">
                <a:solidFill>
                  <a:srgbClr val="3F3F3F"/>
                </a:solidFill>
              </a:rPr>
              <a:t>(</a:t>
            </a:r>
            <a:r>
              <a:rPr lang="es-MX" sz="1800" dirty="0" err="1" smtClean="0">
                <a:solidFill>
                  <a:srgbClr val="3F3F3F"/>
                </a:solidFill>
              </a:rPr>
              <a:t>SFyTGENL</a:t>
            </a:r>
            <a:r>
              <a:rPr lang="es-MX" sz="1800" dirty="0" smtClean="0">
                <a:solidFill>
                  <a:srgbClr val="3F3F3F"/>
                </a:solidFill>
              </a:rPr>
              <a:t>) </a:t>
            </a:r>
            <a:endParaRPr lang="es-MX" sz="1800" dirty="0" smtClean="0">
              <a:solidFill>
                <a:srgbClr val="3F3F3F"/>
              </a:solidFill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MX" sz="1800" dirty="0" smtClean="0">
                <a:solidFill>
                  <a:srgbClr val="3F3F3F"/>
                </a:solidFill>
              </a:rPr>
              <a:t>Seguridad </a:t>
            </a:r>
            <a:r>
              <a:rPr lang="es-MX" sz="1800" dirty="0" smtClean="0">
                <a:solidFill>
                  <a:srgbClr val="3F3F3F"/>
                </a:solidFill>
              </a:rPr>
              <a:t>por roles de usuario : Cada usuario tendrá acceso a sus procesos / menús / aprobaciones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MX" sz="1800" dirty="0" smtClean="0">
                <a:solidFill>
                  <a:srgbClr val="3F3F3F"/>
                </a:solidFill>
              </a:rPr>
              <a:t>Rutas de peticiones dentro de la plataforma son de tipo POST para la protección de </a:t>
            </a:r>
            <a:r>
              <a:rPr lang="es-MX" sz="1800" dirty="0" smtClean="0">
                <a:solidFill>
                  <a:srgbClr val="3F3F3F"/>
                </a:solidFill>
              </a:rPr>
              <a:t>datos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sz="1800" dirty="0" smtClean="0">
                <a:solidFill>
                  <a:srgbClr val="3F3F3F"/>
                </a:solidFill>
              </a:rPr>
              <a:t>Certificados de Seguridad proporcionados por </a:t>
            </a:r>
            <a:r>
              <a:rPr lang="es-MX" sz="1800" dirty="0">
                <a:solidFill>
                  <a:srgbClr val="3F3F3F"/>
                </a:solidFill>
              </a:rPr>
              <a:t>(</a:t>
            </a:r>
            <a:r>
              <a:rPr lang="es-MX" sz="1800" dirty="0" err="1">
                <a:solidFill>
                  <a:srgbClr val="3F3F3F"/>
                </a:solidFill>
              </a:rPr>
              <a:t>SFyTGENL</a:t>
            </a:r>
            <a:r>
              <a:rPr lang="es-MX" sz="1800" dirty="0">
                <a:solidFill>
                  <a:srgbClr val="3F3F3F"/>
                </a:solidFill>
              </a:rPr>
              <a:t>) </a:t>
            </a:r>
            <a:endParaRPr lang="es-MX" sz="1800" dirty="0" smtClean="0">
              <a:solidFill>
                <a:srgbClr val="3F3F3F"/>
              </a:solidFill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s-MX" sz="1800" dirty="0" smtClean="0">
              <a:solidFill>
                <a:srgbClr val="3F3F3F"/>
              </a:solidFill>
            </a:endParaRPr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7900" y="23794"/>
            <a:ext cx="3554099" cy="1317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254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2"/>
          <p:cNvGrpSpPr/>
          <p:nvPr/>
        </p:nvGrpSpPr>
        <p:grpSpPr>
          <a:xfrm>
            <a:off x="694621" y="1664671"/>
            <a:ext cx="3967454" cy="523180"/>
            <a:chOff x="1278972" y="1892039"/>
            <a:chExt cx="3967454" cy="523180"/>
          </a:xfrm>
        </p:grpSpPr>
        <p:grpSp>
          <p:nvGrpSpPr>
            <p:cNvPr id="91" name="Google Shape;91;p2"/>
            <p:cNvGrpSpPr/>
            <p:nvPr/>
          </p:nvGrpSpPr>
          <p:grpSpPr>
            <a:xfrm>
              <a:off x="1278972" y="1892039"/>
              <a:ext cx="3967454" cy="523180"/>
              <a:chOff x="1591029" y="1948068"/>
              <a:chExt cx="3967454" cy="523180"/>
            </a:xfrm>
          </p:grpSpPr>
          <p:sp>
            <p:nvSpPr>
              <p:cNvPr id="92" name="Google Shape;92;p2"/>
              <p:cNvSpPr txBox="1"/>
              <p:nvPr/>
            </p:nvSpPr>
            <p:spPr>
              <a:xfrm>
                <a:off x="2084369" y="1948068"/>
                <a:ext cx="3474114" cy="523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10C14"/>
                  </a:buClr>
                  <a:buSzPts val="2800"/>
                  <a:buFont typeface="Arial"/>
                  <a:buNone/>
                </a:pPr>
                <a:r>
                  <a:rPr lang="es-ES" sz="2800" b="1" i="0" u="none" strike="noStrike" cap="none" dirty="0" smtClean="0">
                    <a:solidFill>
                      <a:srgbClr val="E10C14"/>
                    </a:solidFill>
                    <a:latin typeface="Arial"/>
                    <a:ea typeface="Arial"/>
                    <a:cs typeface="Arial"/>
                    <a:sym typeface="Arial"/>
                  </a:rPr>
                  <a:t>Avances</a:t>
                </a:r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>
                  <a:gd name="adj" fmla="val 16667"/>
                </a:avLst>
              </a:prstGeom>
              <a:solidFill>
                <a:srgbClr val="548135"/>
              </a:solidFill>
              <a:ln w="2857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4" name="Google Shape;94;p2"/>
            <p:cNvSpPr txBox="1"/>
            <p:nvPr/>
          </p:nvSpPr>
          <p:spPr>
            <a:xfrm>
              <a:off x="1323339" y="2028090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0" i="1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sz="1800" b="0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95" name="Google Shape;95;p2"/>
          <p:cNvGrpSpPr/>
          <p:nvPr/>
        </p:nvGrpSpPr>
        <p:grpSpPr>
          <a:xfrm>
            <a:off x="537037" y="3536569"/>
            <a:ext cx="5444004" cy="604719"/>
            <a:chOff x="1195790" y="1892039"/>
            <a:chExt cx="5444004" cy="604719"/>
          </a:xfrm>
        </p:grpSpPr>
        <p:grpSp>
          <p:nvGrpSpPr>
            <p:cNvPr id="96" name="Google Shape;96;p2"/>
            <p:cNvGrpSpPr/>
            <p:nvPr/>
          </p:nvGrpSpPr>
          <p:grpSpPr>
            <a:xfrm>
              <a:off x="1195790" y="1892039"/>
              <a:ext cx="5444004" cy="604719"/>
              <a:chOff x="1507847" y="1948068"/>
              <a:chExt cx="5444004" cy="604719"/>
            </a:xfrm>
          </p:grpSpPr>
          <p:sp>
            <p:nvSpPr>
              <p:cNvPr id="97" name="Google Shape;97;p2"/>
              <p:cNvSpPr txBox="1"/>
              <p:nvPr/>
            </p:nvSpPr>
            <p:spPr>
              <a:xfrm>
                <a:off x="2084368" y="1948068"/>
                <a:ext cx="486748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2800" b="1" i="0" u="none" strike="noStrike" cap="none" dirty="0" smtClean="0">
                    <a:solidFill>
                      <a:srgbClr val="E10C14"/>
                    </a:solidFill>
                    <a:latin typeface="Arial"/>
                    <a:ea typeface="Arial"/>
                    <a:cs typeface="Arial"/>
                    <a:sym typeface="Arial"/>
                  </a:rPr>
                  <a:t>Modelo E-R</a:t>
                </a:r>
                <a:endParaRPr sz="2800" b="1" i="0" u="none" strike="noStrike" cap="none" dirty="0">
                  <a:solidFill>
                    <a:srgbClr val="E10C1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>
                  <a:gd name="adj" fmla="val 16667"/>
                </a:avLst>
              </a:prstGeom>
              <a:solidFill>
                <a:srgbClr val="548135"/>
              </a:solidFill>
              <a:ln w="2857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" name="Google Shape;99;p2"/>
            <p:cNvSpPr txBox="1"/>
            <p:nvPr/>
          </p:nvSpPr>
          <p:spPr>
            <a:xfrm>
              <a:off x="1323339" y="2028090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i="1" dirty="0" smtClean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</a:t>
              </a:r>
              <a:endParaRPr sz="1800" b="0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00" name="Google Shape;100;p2"/>
          <p:cNvGrpSpPr/>
          <p:nvPr/>
        </p:nvGrpSpPr>
        <p:grpSpPr>
          <a:xfrm>
            <a:off x="613584" y="4406290"/>
            <a:ext cx="5024490" cy="523220"/>
            <a:chOff x="1278972" y="1892039"/>
            <a:chExt cx="5024490" cy="523220"/>
          </a:xfrm>
        </p:grpSpPr>
        <p:grpSp>
          <p:nvGrpSpPr>
            <p:cNvPr id="101" name="Google Shape;101;p2"/>
            <p:cNvGrpSpPr/>
            <p:nvPr/>
          </p:nvGrpSpPr>
          <p:grpSpPr>
            <a:xfrm>
              <a:off x="1278972" y="1892039"/>
              <a:ext cx="5024490" cy="523220"/>
              <a:chOff x="1591029" y="1948068"/>
              <a:chExt cx="5024490" cy="523220"/>
            </a:xfrm>
          </p:grpSpPr>
          <p:sp>
            <p:nvSpPr>
              <p:cNvPr id="102" name="Google Shape;102;p2"/>
              <p:cNvSpPr txBox="1"/>
              <p:nvPr/>
            </p:nvSpPr>
            <p:spPr>
              <a:xfrm>
                <a:off x="2084368" y="1948068"/>
                <a:ext cx="453115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2800" b="1" dirty="0" smtClean="0">
                    <a:solidFill>
                      <a:srgbClr val="E10C14"/>
                    </a:solidFill>
                  </a:rPr>
                  <a:t>Seguridad</a:t>
                </a:r>
                <a:endParaRPr sz="2800" b="1" i="0" u="none" strike="noStrike" cap="none" dirty="0">
                  <a:solidFill>
                    <a:srgbClr val="E10C1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>
                  <a:gd name="adj" fmla="val 16667"/>
                </a:avLst>
              </a:prstGeom>
              <a:solidFill>
                <a:srgbClr val="548135"/>
              </a:solidFill>
              <a:ln w="2857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" name="Google Shape;104;p2"/>
            <p:cNvSpPr txBox="1"/>
            <p:nvPr/>
          </p:nvSpPr>
          <p:spPr>
            <a:xfrm>
              <a:off x="1323339" y="2028090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i="1" dirty="0" smtClean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4</a:t>
              </a:r>
              <a:endParaRPr sz="1800" b="0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05" name="Google Shape;105;p2"/>
          <p:cNvGrpSpPr/>
          <p:nvPr/>
        </p:nvGrpSpPr>
        <p:grpSpPr>
          <a:xfrm>
            <a:off x="611438" y="2539566"/>
            <a:ext cx="5197618" cy="954067"/>
            <a:chOff x="1278972" y="1892039"/>
            <a:chExt cx="4522400" cy="954067"/>
          </a:xfrm>
        </p:grpSpPr>
        <p:grpSp>
          <p:nvGrpSpPr>
            <p:cNvPr id="106" name="Google Shape;106;p2"/>
            <p:cNvGrpSpPr/>
            <p:nvPr/>
          </p:nvGrpSpPr>
          <p:grpSpPr>
            <a:xfrm>
              <a:off x="1278972" y="1892039"/>
              <a:ext cx="4522400" cy="954067"/>
              <a:chOff x="1591029" y="1948068"/>
              <a:chExt cx="4522400" cy="954067"/>
            </a:xfrm>
          </p:grpSpPr>
          <p:sp>
            <p:nvSpPr>
              <p:cNvPr id="107" name="Google Shape;107;p2"/>
              <p:cNvSpPr txBox="1"/>
              <p:nvPr/>
            </p:nvSpPr>
            <p:spPr>
              <a:xfrm>
                <a:off x="2084368" y="1948068"/>
                <a:ext cx="4029061" cy="9540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s-ES" sz="2800" b="1" dirty="0">
                    <a:solidFill>
                      <a:srgbClr val="E10C14"/>
                    </a:solidFill>
                  </a:rPr>
                  <a:t>Maquetación de los Módulos </a:t>
                </a:r>
                <a:r>
                  <a:rPr lang="es-ES" sz="2800" b="1" dirty="0" smtClean="0">
                    <a:solidFill>
                      <a:srgbClr val="E10C14"/>
                    </a:solidFill>
                  </a:rPr>
                  <a:t>administrativos</a:t>
                </a:r>
                <a:endParaRPr lang="es-ES" sz="2800" b="1" dirty="0">
                  <a:solidFill>
                    <a:srgbClr val="E10C14"/>
                  </a:solidFill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>
                  <a:gd name="adj" fmla="val 16667"/>
                </a:avLst>
              </a:prstGeom>
              <a:solidFill>
                <a:srgbClr val="548135"/>
              </a:solidFill>
              <a:ln w="2857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" name="Google Shape;109;p2"/>
            <p:cNvSpPr txBox="1"/>
            <p:nvPr/>
          </p:nvSpPr>
          <p:spPr>
            <a:xfrm>
              <a:off x="1323339" y="2028090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i="1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 sz="1800" b="0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10" name="Google Shape;110;p2"/>
          <p:cNvGrpSpPr/>
          <p:nvPr/>
        </p:nvGrpSpPr>
        <p:grpSpPr>
          <a:xfrm>
            <a:off x="6218674" y="1695281"/>
            <a:ext cx="5131885" cy="523180"/>
            <a:chOff x="1278972" y="1892039"/>
            <a:chExt cx="5131885" cy="523180"/>
          </a:xfrm>
        </p:grpSpPr>
        <p:grpSp>
          <p:nvGrpSpPr>
            <p:cNvPr id="111" name="Google Shape;111;p2"/>
            <p:cNvGrpSpPr/>
            <p:nvPr/>
          </p:nvGrpSpPr>
          <p:grpSpPr>
            <a:xfrm>
              <a:off x="1278972" y="1892039"/>
              <a:ext cx="5131885" cy="523180"/>
              <a:chOff x="1591029" y="1948068"/>
              <a:chExt cx="5131885" cy="523180"/>
            </a:xfrm>
          </p:grpSpPr>
          <p:sp>
            <p:nvSpPr>
              <p:cNvPr id="112" name="Google Shape;112;p2"/>
              <p:cNvSpPr txBox="1"/>
              <p:nvPr/>
            </p:nvSpPr>
            <p:spPr>
              <a:xfrm>
                <a:off x="2084368" y="1948068"/>
                <a:ext cx="4638546" cy="523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s-ES" sz="2800" b="1" dirty="0" smtClean="0">
                    <a:solidFill>
                      <a:srgbClr val="E10C14"/>
                    </a:solidFill>
                  </a:rPr>
                  <a:t>Preguntas y respuestas</a:t>
                </a:r>
                <a:endParaRPr lang="es-ES" sz="2800" b="1" dirty="0">
                  <a:solidFill>
                    <a:srgbClr val="E10C14"/>
                  </a:solidFill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>
                  <a:gd name="adj" fmla="val 16667"/>
                </a:avLst>
              </a:prstGeom>
              <a:solidFill>
                <a:srgbClr val="548135"/>
              </a:solidFill>
              <a:ln w="2857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" name="Google Shape;114;p2"/>
            <p:cNvSpPr txBox="1"/>
            <p:nvPr/>
          </p:nvSpPr>
          <p:spPr>
            <a:xfrm>
              <a:off x="1323338" y="2028090"/>
              <a:ext cx="3129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0" i="1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5</a:t>
              </a:r>
              <a:endParaRPr sz="1800" b="0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pic>
        <p:nvPicPr>
          <p:cNvPr id="125" name="Google Shape;12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7900" y="23794"/>
            <a:ext cx="3554099" cy="131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7900" y="23794"/>
            <a:ext cx="3554099" cy="13171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0"/>
          <p:cNvSpPr txBox="1"/>
          <p:nvPr/>
        </p:nvSpPr>
        <p:spPr>
          <a:xfrm>
            <a:off x="2962900" y="1340993"/>
            <a:ext cx="5675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>
                <a:solidFill>
                  <a:srgbClr val="E10C14"/>
                </a:solidFill>
                <a:latin typeface="Arial"/>
                <a:ea typeface="Arial"/>
                <a:cs typeface="Arial"/>
                <a:sym typeface="Arial"/>
              </a:rPr>
              <a:t>Preguntas y Respuestas</a:t>
            </a:r>
            <a:endParaRPr sz="3200" b="1">
              <a:solidFill>
                <a:srgbClr val="E10C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10"/>
          <p:cNvGrpSpPr/>
          <p:nvPr/>
        </p:nvGrpSpPr>
        <p:grpSpPr>
          <a:xfrm>
            <a:off x="893264" y="4256096"/>
            <a:ext cx="10433249" cy="579578"/>
            <a:chOff x="263525" y="3681604"/>
            <a:chExt cx="11931406" cy="662802"/>
          </a:xfrm>
        </p:grpSpPr>
        <p:sp>
          <p:nvSpPr>
            <p:cNvPr id="243" name="Google Shape;243;p10"/>
            <p:cNvSpPr/>
            <p:nvPr/>
          </p:nvSpPr>
          <p:spPr>
            <a:xfrm>
              <a:off x="8879388" y="3681604"/>
              <a:ext cx="3315543" cy="662802"/>
            </a:xfrm>
            <a:prstGeom prst="homePlate">
              <a:avLst>
                <a:gd name="adj" fmla="val 50000"/>
              </a:avLst>
            </a:prstGeom>
            <a:solidFill>
              <a:srgbClr val="548135"/>
            </a:solidFill>
            <a:ln w="571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5924889" y="3681604"/>
              <a:ext cx="3315543" cy="662802"/>
            </a:xfrm>
            <a:prstGeom prst="homePlate">
              <a:avLst>
                <a:gd name="adj" fmla="val 50000"/>
              </a:avLst>
            </a:prstGeom>
            <a:solidFill>
              <a:srgbClr val="E10C14"/>
            </a:solidFill>
            <a:ln w="571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3094207" y="3681604"/>
              <a:ext cx="3191725" cy="662802"/>
            </a:xfrm>
            <a:custGeom>
              <a:avLst/>
              <a:gdLst/>
              <a:ahLst/>
              <a:cxnLst/>
              <a:rect l="l" t="t" r="r" b="b"/>
              <a:pathLst>
                <a:path w="2596355" h="532518" extrusionOk="0">
                  <a:moveTo>
                    <a:pt x="0" y="0"/>
                  </a:moveTo>
                  <a:lnTo>
                    <a:pt x="2330096" y="0"/>
                  </a:lnTo>
                  <a:lnTo>
                    <a:pt x="2596355" y="266259"/>
                  </a:lnTo>
                  <a:lnTo>
                    <a:pt x="2330096" y="532518"/>
                  </a:lnTo>
                  <a:lnTo>
                    <a:pt x="0" y="532518"/>
                  </a:lnTo>
                  <a:lnTo>
                    <a:pt x="266259" y="266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8135"/>
            </a:solidFill>
            <a:ln w="571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263525" y="3681604"/>
              <a:ext cx="3191725" cy="662802"/>
            </a:xfrm>
            <a:custGeom>
              <a:avLst/>
              <a:gdLst/>
              <a:ahLst/>
              <a:cxnLst/>
              <a:rect l="l" t="t" r="r" b="b"/>
              <a:pathLst>
                <a:path w="2596355" h="532518" extrusionOk="0">
                  <a:moveTo>
                    <a:pt x="0" y="0"/>
                  </a:moveTo>
                  <a:lnTo>
                    <a:pt x="2330096" y="0"/>
                  </a:lnTo>
                  <a:lnTo>
                    <a:pt x="2596355" y="266259"/>
                  </a:lnTo>
                  <a:lnTo>
                    <a:pt x="2330096" y="532518"/>
                  </a:lnTo>
                  <a:lnTo>
                    <a:pt x="0" y="532518"/>
                  </a:lnTo>
                  <a:lnTo>
                    <a:pt x="266259" y="266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0C14"/>
            </a:solidFill>
            <a:ln w="571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7900" y="23794"/>
            <a:ext cx="3554099" cy="131719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1"/>
          <p:cNvSpPr txBox="1"/>
          <p:nvPr/>
        </p:nvSpPr>
        <p:spPr>
          <a:xfrm>
            <a:off x="886266" y="1969477"/>
            <a:ext cx="10091392" cy="2968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10C14"/>
              </a:buClr>
              <a:buSzPts val="8000"/>
              <a:buFont typeface="Arial"/>
              <a:buNone/>
            </a:pPr>
            <a:r>
              <a:rPr lang="es-ES" sz="8000" b="1" cap="none">
                <a:solidFill>
                  <a:srgbClr val="E10C14"/>
                </a:solidFill>
                <a:latin typeface="Arial"/>
                <a:ea typeface="Arial"/>
                <a:cs typeface="Arial"/>
                <a:sym typeface="Arial"/>
              </a:rPr>
              <a:t>GRACIAS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10C14"/>
              </a:buClr>
              <a:buSzPts val="8000"/>
              <a:buFont typeface="Arial"/>
              <a:buNone/>
            </a:pPr>
            <a:r>
              <a:rPr lang="es-ES" sz="8000" b="1" cap="none">
                <a:solidFill>
                  <a:srgbClr val="E10C14"/>
                </a:solidFill>
                <a:latin typeface="Arial"/>
                <a:ea typeface="Arial"/>
                <a:cs typeface="Arial"/>
                <a:sym typeface="Arial"/>
              </a:rPr>
              <a:t>POR SU TIEMPO</a:t>
            </a:r>
            <a:endParaRPr sz="8000" b="1" cap="none">
              <a:solidFill>
                <a:srgbClr val="E10C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/>
          <p:nvPr/>
        </p:nvSpPr>
        <p:spPr>
          <a:xfrm>
            <a:off x="1341982" y="1340993"/>
            <a:ext cx="947650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i="0" u="none" strike="noStrike" cap="none" dirty="0" smtClean="0">
                <a:solidFill>
                  <a:srgbClr val="E10C14"/>
                </a:solidFill>
                <a:latin typeface="Arial"/>
                <a:ea typeface="Arial"/>
                <a:cs typeface="Arial"/>
                <a:sym typeface="Arial"/>
              </a:rPr>
              <a:t>Maquetación para los Módulos Administrativos</a:t>
            </a:r>
            <a:endParaRPr sz="3200" b="1" i="0" u="none" strike="noStrike" cap="none" dirty="0">
              <a:solidFill>
                <a:srgbClr val="E10C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21573" y="1906689"/>
            <a:ext cx="11032067" cy="262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MX" sz="2400" dirty="0" smtClean="0">
                <a:latin typeface="+mn-lt"/>
              </a:rPr>
              <a:t>LogIn</a:t>
            </a:r>
          </a:p>
          <a:p>
            <a:r>
              <a:rPr lang="es-MX" sz="2400" dirty="0" smtClean="0">
                <a:latin typeface="+mn-lt"/>
              </a:rPr>
              <a:t>Avisos</a:t>
            </a:r>
          </a:p>
          <a:p>
            <a:r>
              <a:rPr lang="es-MX" sz="2400" dirty="0" smtClean="0">
                <a:latin typeface="+mn-lt"/>
              </a:rPr>
              <a:t>Eventos</a:t>
            </a:r>
          </a:p>
          <a:p>
            <a:r>
              <a:rPr lang="es-MX" sz="2400" dirty="0" smtClean="0">
                <a:latin typeface="+mn-lt"/>
              </a:rPr>
              <a:t>Periodos</a:t>
            </a:r>
          </a:p>
          <a:p>
            <a:r>
              <a:rPr lang="es-MX" sz="2400" dirty="0" smtClean="0">
                <a:latin typeface="+mn-lt"/>
              </a:rPr>
              <a:t>Cálculo</a:t>
            </a:r>
          </a:p>
          <a:p>
            <a:r>
              <a:rPr lang="es-MX" sz="2400" dirty="0" smtClean="0">
                <a:latin typeface="+mn-lt"/>
              </a:rPr>
              <a:t>Menús</a:t>
            </a:r>
          </a:p>
          <a:p>
            <a:r>
              <a:rPr lang="es-MX" sz="2400" dirty="0" smtClean="0">
                <a:latin typeface="+mn-lt"/>
              </a:rPr>
              <a:t>Fondos</a:t>
            </a:r>
          </a:p>
          <a:p>
            <a:r>
              <a:rPr lang="es-MX" sz="2400" dirty="0" smtClean="0">
                <a:latin typeface="+mn-lt"/>
              </a:rPr>
              <a:t>Roles</a:t>
            </a:r>
          </a:p>
          <a:p>
            <a:r>
              <a:rPr lang="es-MX" sz="2400" dirty="0" smtClean="0">
                <a:latin typeface="+mn-lt"/>
              </a:rPr>
              <a:t>Mis cuentas</a:t>
            </a:r>
          </a:p>
          <a:p>
            <a:r>
              <a:rPr lang="es-MX" sz="2400" dirty="0" smtClean="0">
                <a:latin typeface="+mn-lt"/>
              </a:rPr>
              <a:t>Bancos</a:t>
            </a:r>
          </a:p>
          <a:p>
            <a:r>
              <a:rPr lang="es-MX" sz="2400" dirty="0" smtClean="0">
                <a:latin typeface="+mn-lt"/>
              </a:rPr>
              <a:t>UMA</a:t>
            </a:r>
          </a:p>
          <a:p>
            <a:r>
              <a:rPr lang="es-MX" sz="2400" dirty="0" smtClean="0">
                <a:latin typeface="+mn-lt"/>
              </a:rPr>
              <a:t>Municipios</a:t>
            </a:r>
          </a:p>
          <a:p>
            <a:r>
              <a:rPr lang="es-MX" sz="2400" dirty="0" smtClean="0">
                <a:latin typeface="+mn-lt"/>
              </a:rPr>
              <a:t>Facturación</a:t>
            </a:r>
          </a:p>
          <a:p>
            <a:r>
              <a:rPr lang="es-MX" sz="2400" dirty="0" smtClean="0">
                <a:latin typeface="+mn-lt"/>
              </a:rPr>
              <a:t>ISAN</a:t>
            </a:r>
          </a:p>
          <a:p>
            <a:r>
              <a:rPr lang="es-MX" sz="2400" dirty="0" smtClean="0">
                <a:latin typeface="+mn-lt"/>
              </a:rPr>
              <a:t>Inflación y Crecimiento</a:t>
            </a:r>
          </a:p>
          <a:p>
            <a:r>
              <a:rPr lang="es-MX" sz="2400" dirty="0" smtClean="0">
                <a:latin typeface="+mn-lt"/>
              </a:rPr>
              <a:t>Tasa Interés BAXICO</a:t>
            </a:r>
          </a:p>
          <a:p>
            <a:r>
              <a:rPr lang="es-MX" sz="2400" dirty="0">
                <a:latin typeface="+mn-lt"/>
                <a:cs typeface="Arial" panose="020B0604020202020204" pitchFamily="34" charset="0"/>
              </a:rPr>
              <a:t>Conceptos</a:t>
            </a:r>
          </a:p>
          <a:p>
            <a:r>
              <a:rPr lang="es-MX" sz="2400" dirty="0">
                <a:latin typeface="+mn-lt"/>
                <a:cs typeface="Arial" panose="020B0604020202020204" pitchFamily="34" charset="0"/>
              </a:rPr>
              <a:t>Fideicomisos</a:t>
            </a:r>
          </a:p>
          <a:p>
            <a:r>
              <a:rPr lang="es-MX" sz="2400" dirty="0">
                <a:latin typeface="+mn-lt"/>
                <a:cs typeface="Arial" panose="020B0604020202020204" pitchFamily="34" charset="0"/>
              </a:rPr>
              <a:t>Participaciones Estatales</a:t>
            </a:r>
          </a:p>
          <a:p>
            <a:r>
              <a:rPr lang="es-MX" sz="2400" dirty="0">
                <a:latin typeface="+mn-lt"/>
                <a:cs typeface="Arial" panose="020B0604020202020204" pitchFamily="34" charset="0"/>
              </a:rPr>
              <a:t>Participaciones Federales</a:t>
            </a:r>
          </a:p>
          <a:p>
            <a:r>
              <a:rPr lang="es-MX" sz="2400" dirty="0" smtClean="0">
                <a:latin typeface="+mn-lt"/>
                <a:cs typeface="Arial" panose="020B0604020202020204" pitchFamily="34" charset="0"/>
              </a:rPr>
              <a:t>Aportaciones </a:t>
            </a:r>
            <a:r>
              <a:rPr lang="es-MX" sz="2400" dirty="0">
                <a:latin typeface="+mn-lt"/>
                <a:cs typeface="Arial" panose="020B0604020202020204" pitchFamily="34" charset="0"/>
              </a:rPr>
              <a:t>Estatales</a:t>
            </a:r>
          </a:p>
          <a:p>
            <a:r>
              <a:rPr lang="es-MX" sz="2400" dirty="0">
                <a:latin typeface="+mn-lt"/>
                <a:cs typeface="Arial" panose="020B0604020202020204" pitchFamily="34" charset="0"/>
              </a:rPr>
              <a:t>Aportaciones</a:t>
            </a:r>
            <a:r>
              <a:rPr lang="es-MX" sz="2400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es-MX" sz="2400" dirty="0">
                <a:latin typeface="+mn-lt"/>
                <a:cs typeface="Arial" panose="020B0604020202020204" pitchFamily="34" charset="0"/>
              </a:rPr>
              <a:t>Federales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74375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62944" y="365125"/>
            <a:ext cx="6490855" cy="1325563"/>
          </a:xfrm>
        </p:spPr>
        <p:txBody>
          <a:bodyPr/>
          <a:lstStyle/>
          <a:p>
            <a:r>
              <a:rPr lang="es-MX" dirty="0" smtClean="0"/>
              <a:t>LogIn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072" y="1553199"/>
            <a:ext cx="5449559" cy="4469532"/>
          </a:xfrm>
          <a:prstGeom prst="rect">
            <a:avLst/>
          </a:prstGeom>
        </p:spPr>
      </p:pic>
      <p:pic>
        <p:nvPicPr>
          <p:cNvPr id="7" name="Google Shape;24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7900" y="23794"/>
            <a:ext cx="3554099" cy="1317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959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5;p3"/>
          <p:cNvSpPr txBox="1"/>
          <p:nvPr/>
        </p:nvSpPr>
        <p:spPr>
          <a:xfrm>
            <a:off x="999082" y="2291022"/>
            <a:ext cx="947650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i="0" u="none" strike="noStrike" cap="none" dirty="0" smtClean="0">
                <a:solidFill>
                  <a:srgbClr val="E10C14"/>
                </a:solidFill>
                <a:latin typeface="Arial"/>
                <a:ea typeface="Arial"/>
                <a:cs typeface="Arial"/>
                <a:sym typeface="Arial"/>
              </a:rPr>
              <a:t>Módulos Administrativos DCPH</a:t>
            </a:r>
            <a:endParaRPr sz="3200" b="1" i="0" u="none" strike="noStrike" cap="none" dirty="0">
              <a:solidFill>
                <a:srgbClr val="E10C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 idx="4294967295"/>
          </p:nvPr>
        </p:nvSpPr>
        <p:spPr>
          <a:xfrm>
            <a:off x="3405575" y="2743873"/>
            <a:ext cx="7536007" cy="1325563"/>
          </a:xfrm>
          <a:prstGeom prst="rect">
            <a:avLst/>
          </a:prstGeom>
        </p:spPr>
        <p:txBody>
          <a:bodyPr/>
          <a:lstStyle/>
          <a:p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Vistas por tipo de Departamento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97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237211" y="83820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Dashboard Principal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10523"/>
          <a:stretch/>
        </p:blipFill>
        <p:spPr>
          <a:xfrm>
            <a:off x="1579416" y="1789800"/>
            <a:ext cx="7016301" cy="4351338"/>
          </a:xfrm>
          <a:prstGeom prst="rect">
            <a:avLst/>
          </a:prstGeom>
        </p:spPr>
      </p:pic>
      <p:pic>
        <p:nvPicPr>
          <p:cNvPr id="5" name="Imagen 4" descr="C:\Users\lenovo\Desktop\escudo rojo tesoreria 980x390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713" y="0"/>
            <a:ext cx="2204949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4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37900" y="23794"/>
            <a:ext cx="3554099" cy="1317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020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942975" y="104808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Articulo 14, Fracción I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13043"/>
          <a:stretch/>
        </p:blipFill>
        <p:spPr>
          <a:xfrm>
            <a:off x="858980" y="1981932"/>
            <a:ext cx="10319753" cy="4038600"/>
          </a:xfrm>
          <a:prstGeom prst="rect">
            <a:avLst/>
          </a:prstGeom>
        </p:spPr>
      </p:pic>
      <p:pic>
        <p:nvPicPr>
          <p:cNvPr id="5" name="Imagen 4" descr="C:\Users\lenovo\Desktop\escudo rojo tesoreria 980x390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713" y="0"/>
            <a:ext cx="2204949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4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37900" y="23794"/>
            <a:ext cx="3554099" cy="1317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932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680094" y="14432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Botones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58775" y="2279859"/>
            <a:ext cx="1819529" cy="53347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632973" y="1590771"/>
            <a:ext cx="95590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Copia: Copia el contenido de la tabla , para exportarse a diversos formatos</a:t>
            </a:r>
          </a:p>
          <a:p>
            <a:r>
              <a:rPr lang="es-MX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Excel: Exportar a Excel</a:t>
            </a:r>
          </a:p>
          <a:p>
            <a:r>
              <a:rPr lang="es-MX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PDF: Exportar a PDF</a:t>
            </a:r>
            <a:endParaRPr lang="es-MX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58775" y="31201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Búsqueda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68" y="4245686"/>
            <a:ext cx="2562583" cy="53347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121358" y="4290921"/>
            <a:ext cx="820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Filtro de Búsqueda dentro del contenido de la tabla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 descr="C:\Users\lenovo\Desktop\escudo rojo tesoreria 980x390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713" y="0"/>
            <a:ext cx="2204949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40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37900" y="23794"/>
            <a:ext cx="3554099" cy="1317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65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14335" y="10953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Articulo 14, Fracción I, Coeficiente Predial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13438"/>
          <a:stretch/>
        </p:blipFill>
        <p:spPr>
          <a:xfrm>
            <a:off x="443342" y="1962150"/>
            <a:ext cx="10275843" cy="3660345"/>
          </a:xfrm>
          <a:prstGeom prst="rect">
            <a:avLst/>
          </a:prstGeom>
        </p:spPr>
      </p:pic>
      <p:pic>
        <p:nvPicPr>
          <p:cNvPr id="5" name="Imagen 4" descr="C:\Users\lenovo\Desktop\escudo rojo tesoreria 980x390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713" y="0"/>
            <a:ext cx="2204949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4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37900" y="23794"/>
            <a:ext cx="3554099" cy="1317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838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321</Words>
  <Application>Microsoft Office PowerPoint</Application>
  <PresentationFormat>Panorámica</PresentationFormat>
  <Paragraphs>74</Paragraphs>
  <Slides>21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Wingdings</vt:lpstr>
      <vt:lpstr>Century Gothic</vt:lpstr>
      <vt:lpstr>Calibri</vt:lpstr>
      <vt:lpstr>Tema de Office</vt:lpstr>
      <vt:lpstr>Presentación de PowerPoint</vt:lpstr>
      <vt:lpstr>Presentación de PowerPoint</vt:lpstr>
      <vt:lpstr>Presentación de PowerPoint</vt:lpstr>
      <vt:lpstr>LogIn</vt:lpstr>
      <vt:lpstr>Vistas por tipo de Departamento</vt:lpstr>
      <vt:lpstr>Dashboard Principal</vt:lpstr>
      <vt:lpstr>Articulo 14, Fracción I</vt:lpstr>
      <vt:lpstr>Botones</vt:lpstr>
      <vt:lpstr>Articulo 14, Fracción I, Coeficiente Predial</vt:lpstr>
      <vt:lpstr>Articulo 14, Fracción I, Coeficiente Población y Territorio</vt:lpstr>
      <vt:lpstr>Articulo 14, Fracción I, Coeficiente Población y Territorio</vt:lpstr>
      <vt:lpstr>Presentación de PowerPoint</vt:lpstr>
      <vt:lpstr>Menús</vt:lpstr>
      <vt:lpstr>Presentación de PowerPoint</vt:lpstr>
      <vt:lpstr>Presentación de PowerPoint</vt:lpstr>
      <vt:lpstr>Vistas por tipo de Departamento</vt:lpstr>
      <vt:lpstr>Modulo Participaciones Estatales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LENOVO</cp:lastModifiedBy>
  <cp:revision>41</cp:revision>
  <dcterms:created xsi:type="dcterms:W3CDTF">2020-05-08T19:22:31Z</dcterms:created>
  <dcterms:modified xsi:type="dcterms:W3CDTF">2022-07-07T17:29:04Z</dcterms:modified>
</cp:coreProperties>
</file>