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7" r:id="rId4"/>
    <p:sldId id="265" r:id="rId5"/>
    <p:sldId id="266" r:id="rId6"/>
    <p:sldId id="264" r:id="rId7"/>
    <p:sldId id="263" r:id="rId8"/>
    <p:sldId id="262" r:id="rId9"/>
    <p:sldId id="261" r:id="rId10"/>
    <p:sldId id="259" r:id="rId11"/>
    <p:sldId id="260"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CDD91-6D3E-694F-88C2-75035066EB50}" type="datetimeFigureOut">
              <a:rPr lang="en-US" smtClean="0"/>
              <a:t>12/13/23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EF313-AEA7-E44E-B896-5934ECFC9ED3}" type="slidenum">
              <a:rPr lang="en-US" smtClean="0"/>
              <a:t>‹#›</a:t>
            </a:fld>
            <a:endParaRPr lang="en-US"/>
          </a:p>
        </p:txBody>
      </p:sp>
    </p:spTree>
    <p:extLst>
      <p:ext uri="{BB962C8B-B14F-4D97-AF65-F5344CB8AC3E}">
        <p14:creationId xmlns:p14="http://schemas.microsoft.com/office/powerpoint/2010/main" val="1562132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EF313-AEA7-E44E-B896-5934ECFC9ED3}" type="slidenum">
              <a:rPr lang="en-US" smtClean="0"/>
              <a:t>1</a:t>
            </a:fld>
            <a:endParaRPr lang="en-US"/>
          </a:p>
        </p:txBody>
      </p:sp>
    </p:spTree>
    <p:extLst>
      <p:ext uri="{BB962C8B-B14F-4D97-AF65-F5344CB8AC3E}">
        <p14:creationId xmlns:p14="http://schemas.microsoft.com/office/powerpoint/2010/main" val="2274239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WITH</a:t>
            </a:r>
            <a:r>
              <a:rPr lang="en-US" b="0" i="0" dirty="0">
                <a:solidFill>
                  <a:srgbClr val="374151"/>
                </a:solidFill>
                <a:effectLst/>
                <a:latin typeface="Söhne"/>
              </a:rPr>
              <a:t> clause creates a temporary result set (</a:t>
            </a:r>
            <a:r>
              <a:rPr lang="en-US" dirty="0" err="1"/>
              <a:t>RankedRestaurants</a:t>
            </a:r>
            <a:r>
              <a:rPr lang="en-US" b="0" i="0" dirty="0">
                <a:solidFill>
                  <a:srgbClr val="374151"/>
                </a:solidFill>
                <a:effectLst/>
                <a:latin typeface="Söhne"/>
              </a:rPr>
              <a:t>) that ranks restaurants based on their average rating using the </a:t>
            </a:r>
            <a:r>
              <a:rPr lang="en-US" dirty="0"/>
              <a:t>NTILE</a:t>
            </a:r>
            <a:r>
              <a:rPr lang="en-US" b="0" i="0" dirty="0">
                <a:solidFill>
                  <a:srgbClr val="374151"/>
                </a:solidFill>
                <a:effectLst/>
                <a:latin typeface="Söhne"/>
              </a:rPr>
              <a:t> function. use </a:t>
            </a:r>
            <a:r>
              <a:rPr lang="en-US" b="1" i="0" dirty="0">
                <a:effectLst/>
                <a:latin typeface="Söhne"/>
              </a:rPr>
              <a:t>NTILE Function </a:t>
            </a:r>
            <a:r>
              <a:rPr lang="en-US" b="0" i="0" dirty="0">
                <a:solidFill>
                  <a:srgbClr val="374151"/>
                </a:solidFill>
                <a:effectLst/>
                <a:latin typeface="Söhne"/>
              </a:rPr>
              <a:t>divides the dataset into four parts (quartiles). Finally use case statement to classify restaurants into 'Excellent', 'Good', 'Average', or 'Poor' based on their quartile ranking.</a:t>
            </a:r>
            <a:endParaRPr lang="en-US" dirty="0"/>
          </a:p>
        </p:txBody>
      </p:sp>
      <p:sp>
        <p:nvSpPr>
          <p:cNvPr id="4" name="Slide Number Placeholder 3"/>
          <p:cNvSpPr>
            <a:spLocks noGrp="1"/>
          </p:cNvSpPr>
          <p:nvPr>
            <p:ph type="sldNum" sz="quarter" idx="5"/>
          </p:nvPr>
        </p:nvSpPr>
        <p:spPr/>
        <p:txBody>
          <a:bodyPr/>
          <a:lstStyle/>
          <a:p>
            <a:fld id="{D36EF313-AEA7-E44E-B896-5934ECFC9ED3}" type="slidenum">
              <a:rPr lang="en-US" smtClean="0"/>
              <a:t>12</a:t>
            </a:fld>
            <a:endParaRPr lang="en-US"/>
          </a:p>
        </p:txBody>
      </p:sp>
    </p:spTree>
    <p:extLst>
      <p:ext uri="{BB962C8B-B14F-4D97-AF65-F5344CB8AC3E}">
        <p14:creationId xmlns:p14="http://schemas.microsoft.com/office/powerpoint/2010/main" val="126458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EF313-AEA7-E44E-B896-5934ECFC9ED3}" type="slidenum">
              <a:rPr lang="en-US" smtClean="0"/>
              <a:t>3</a:t>
            </a:fld>
            <a:endParaRPr lang="en-US"/>
          </a:p>
        </p:txBody>
      </p:sp>
    </p:spTree>
    <p:extLst>
      <p:ext uri="{BB962C8B-B14F-4D97-AF65-F5344CB8AC3E}">
        <p14:creationId xmlns:p14="http://schemas.microsoft.com/office/powerpoint/2010/main" val="219190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some top-rated restaurants have optimized their delivery times well, others may not have. Restaurants like 'Ida’s Cookies' and 'PLANTA Queen' demonstrate that it is possible to achieve a high average rating while also maintaining a swift delivery service.</a:t>
            </a:r>
            <a:endParaRPr lang="en-US" dirty="0"/>
          </a:p>
        </p:txBody>
      </p:sp>
      <p:sp>
        <p:nvSpPr>
          <p:cNvPr id="4" name="Slide Number Placeholder 3"/>
          <p:cNvSpPr>
            <a:spLocks noGrp="1"/>
          </p:cNvSpPr>
          <p:nvPr>
            <p:ph type="sldNum" sz="quarter" idx="5"/>
          </p:nvPr>
        </p:nvSpPr>
        <p:spPr/>
        <p:txBody>
          <a:bodyPr/>
          <a:lstStyle/>
          <a:p>
            <a:fld id="{D36EF313-AEA7-E44E-B896-5934ECFC9ED3}" type="slidenum">
              <a:rPr lang="en-US" smtClean="0"/>
              <a:t>5</a:t>
            </a:fld>
            <a:endParaRPr lang="en-US"/>
          </a:p>
        </p:txBody>
      </p:sp>
    </p:spTree>
    <p:extLst>
      <p:ext uri="{BB962C8B-B14F-4D97-AF65-F5344CB8AC3E}">
        <p14:creationId xmlns:p14="http://schemas.microsoft.com/office/powerpoint/2010/main" val="2502095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"Espresso" category in Ottawa, "Chicken Tenders" in Montreal, and "Beverages," "Caribbean," and "Lebanese" in Winnipeg all show high average delivery times but have only one restaurant representing each category in those cities. This suggests a high delivery demand for these types of cuisine, coupled with a low representation (number of restaurants). these categories may represent untapped market opportunities for new restaurant openings or expansion in these cities. The significant demand, as indicated by the high delivery times, implies that customers are waiting longer for these foods, which can be an indicator of insufficient supply to meet the current demand. </a:t>
            </a:r>
            <a:endParaRPr lang="en-US" dirty="0"/>
          </a:p>
        </p:txBody>
      </p:sp>
      <p:sp>
        <p:nvSpPr>
          <p:cNvPr id="4" name="Slide Number Placeholder 3"/>
          <p:cNvSpPr>
            <a:spLocks noGrp="1"/>
          </p:cNvSpPr>
          <p:nvPr>
            <p:ph type="sldNum" sz="quarter" idx="5"/>
          </p:nvPr>
        </p:nvSpPr>
        <p:spPr/>
        <p:txBody>
          <a:bodyPr/>
          <a:lstStyle/>
          <a:p>
            <a:fld id="{D36EF313-AEA7-E44E-B896-5934ECFC9ED3}" type="slidenum">
              <a:rPr lang="en-US" smtClean="0"/>
              <a:t>6</a:t>
            </a:fld>
            <a:endParaRPr lang="en-US"/>
          </a:p>
        </p:txBody>
      </p:sp>
    </p:spTree>
    <p:extLst>
      <p:ext uri="{BB962C8B-B14F-4D97-AF65-F5344CB8AC3E}">
        <p14:creationId xmlns:p14="http://schemas.microsoft.com/office/powerpoint/2010/main" val="2524777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EF313-AEA7-E44E-B896-5934ECFC9ED3}" type="slidenum">
              <a:rPr lang="en-US" smtClean="0"/>
              <a:t>7</a:t>
            </a:fld>
            <a:endParaRPr lang="en-US"/>
          </a:p>
        </p:txBody>
      </p:sp>
    </p:spTree>
    <p:extLst>
      <p:ext uri="{BB962C8B-B14F-4D97-AF65-F5344CB8AC3E}">
        <p14:creationId xmlns:p14="http://schemas.microsoft.com/office/powerpoint/2010/main" val="336932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EF313-AEA7-E44E-B896-5934ECFC9ED3}" type="slidenum">
              <a:rPr lang="en-US" smtClean="0"/>
              <a:t>8</a:t>
            </a:fld>
            <a:endParaRPr lang="en-US"/>
          </a:p>
        </p:txBody>
      </p:sp>
    </p:spTree>
    <p:extLst>
      <p:ext uri="{BB962C8B-B14F-4D97-AF65-F5344CB8AC3E}">
        <p14:creationId xmlns:p14="http://schemas.microsoft.com/office/powerpoint/2010/main" val="1412949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EF313-AEA7-E44E-B896-5934ECFC9ED3}" type="slidenum">
              <a:rPr lang="en-US" smtClean="0"/>
              <a:t>9</a:t>
            </a:fld>
            <a:endParaRPr lang="en-US"/>
          </a:p>
        </p:txBody>
      </p:sp>
    </p:spTree>
    <p:extLst>
      <p:ext uri="{BB962C8B-B14F-4D97-AF65-F5344CB8AC3E}">
        <p14:creationId xmlns:p14="http://schemas.microsoft.com/office/powerpoint/2010/main" val="1306750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EF313-AEA7-E44E-B896-5934ECFC9ED3}" type="slidenum">
              <a:rPr lang="en-US" smtClean="0"/>
              <a:t>10</a:t>
            </a:fld>
            <a:endParaRPr lang="en-US"/>
          </a:p>
        </p:txBody>
      </p:sp>
    </p:spTree>
    <p:extLst>
      <p:ext uri="{BB962C8B-B14F-4D97-AF65-F5344CB8AC3E}">
        <p14:creationId xmlns:p14="http://schemas.microsoft.com/office/powerpoint/2010/main" val="12315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EF313-AEA7-E44E-B896-5934ECFC9ED3}" type="slidenum">
              <a:rPr lang="en-US" smtClean="0"/>
              <a:t>11</a:t>
            </a:fld>
            <a:endParaRPr lang="en-US"/>
          </a:p>
        </p:txBody>
      </p:sp>
    </p:spTree>
    <p:extLst>
      <p:ext uri="{BB962C8B-B14F-4D97-AF65-F5344CB8AC3E}">
        <p14:creationId xmlns:p14="http://schemas.microsoft.com/office/powerpoint/2010/main" val="2105281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20FE-0E57-DFDA-CEBC-7CCD80B6DC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9C1985-1F30-7AE6-063B-732C3DBD5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27A281-285C-8C77-5F27-2409E9DB5A12}"/>
              </a:ext>
            </a:extLst>
          </p:cNvPr>
          <p:cNvSpPr>
            <a:spLocks noGrp="1"/>
          </p:cNvSpPr>
          <p:nvPr>
            <p:ph type="dt" sz="half" idx="10"/>
          </p:nvPr>
        </p:nvSpPr>
        <p:spPr/>
        <p:txBody>
          <a:bodyPr/>
          <a:lstStyle/>
          <a:p>
            <a:fld id="{C2BBF52F-9B45-F840-A529-2CA8661B7161}" type="datetimeFigureOut">
              <a:rPr lang="en-US" smtClean="0"/>
              <a:t>12/13/23</a:t>
            </a:fld>
            <a:endParaRPr lang="en-US"/>
          </a:p>
        </p:txBody>
      </p:sp>
      <p:sp>
        <p:nvSpPr>
          <p:cNvPr id="5" name="Footer Placeholder 4">
            <a:extLst>
              <a:ext uri="{FF2B5EF4-FFF2-40B4-BE49-F238E27FC236}">
                <a16:creationId xmlns:a16="http://schemas.microsoft.com/office/drawing/2014/main" id="{93EA578B-D050-8C82-135C-CD9C5DBE4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A4CF2-42D0-A458-A88E-FC643F2E3279}"/>
              </a:ext>
            </a:extLst>
          </p:cNvPr>
          <p:cNvSpPr>
            <a:spLocks noGrp="1"/>
          </p:cNvSpPr>
          <p:nvPr>
            <p:ph type="sldNum" sz="quarter" idx="12"/>
          </p:nvPr>
        </p:nvSpPr>
        <p:spPr/>
        <p:txBody>
          <a:bodyPr/>
          <a:lstStyle/>
          <a:p>
            <a:fld id="{AB3F8A63-563E-2441-BC61-5D3F200EA3E1}" type="slidenum">
              <a:rPr lang="en-US" smtClean="0"/>
              <a:t>‹#›</a:t>
            </a:fld>
            <a:endParaRPr lang="en-US"/>
          </a:p>
        </p:txBody>
      </p:sp>
    </p:spTree>
    <p:extLst>
      <p:ext uri="{BB962C8B-B14F-4D97-AF65-F5344CB8AC3E}">
        <p14:creationId xmlns:p14="http://schemas.microsoft.com/office/powerpoint/2010/main" val="381890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56D4-43C7-7B5B-292D-3D6891397D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22CDE-97C4-77E5-878B-71AF3B1D3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56EE5-BD53-B2F0-3CD2-8883D8C9C6B2}"/>
              </a:ext>
            </a:extLst>
          </p:cNvPr>
          <p:cNvSpPr>
            <a:spLocks noGrp="1"/>
          </p:cNvSpPr>
          <p:nvPr>
            <p:ph type="dt" sz="half" idx="10"/>
          </p:nvPr>
        </p:nvSpPr>
        <p:spPr/>
        <p:txBody>
          <a:bodyPr/>
          <a:lstStyle/>
          <a:p>
            <a:fld id="{C2BBF52F-9B45-F840-A529-2CA8661B7161}" type="datetimeFigureOut">
              <a:rPr lang="en-US" smtClean="0"/>
              <a:t>12/13/23</a:t>
            </a:fld>
            <a:endParaRPr lang="en-US"/>
          </a:p>
        </p:txBody>
      </p:sp>
      <p:sp>
        <p:nvSpPr>
          <p:cNvPr id="5" name="Footer Placeholder 4">
            <a:extLst>
              <a:ext uri="{FF2B5EF4-FFF2-40B4-BE49-F238E27FC236}">
                <a16:creationId xmlns:a16="http://schemas.microsoft.com/office/drawing/2014/main" id="{74009B9D-C58D-2F62-842B-725F3724C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82FCF-A1A8-31FA-3768-87C8EB1583DE}"/>
              </a:ext>
            </a:extLst>
          </p:cNvPr>
          <p:cNvSpPr>
            <a:spLocks noGrp="1"/>
          </p:cNvSpPr>
          <p:nvPr>
            <p:ph type="sldNum" sz="quarter" idx="12"/>
          </p:nvPr>
        </p:nvSpPr>
        <p:spPr/>
        <p:txBody>
          <a:bodyPr/>
          <a:lstStyle/>
          <a:p>
            <a:fld id="{AB3F8A63-563E-2441-BC61-5D3F200EA3E1}" type="slidenum">
              <a:rPr lang="en-US" smtClean="0"/>
              <a:t>‹#›</a:t>
            </a:fld>
            <a:endParaRPr lang="en-US"/>
          </a:p>
        </p:txBody>
      </p:sp>
    </p:spTree>
    <p:extLst>
      <p:ext uri="{BB962C8B-B14F-4D97-AF65-F5344CB8AC3E}">
        <p14:creationId xmlns:p14="http://schemas.microsoft.com/office/powerpoint/2010/main" val="395115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10C76-565B-6C27-519D-970C59679B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347736-00E8-BA70-66F7-1AE40CCD24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A9431-0BB1-F91B-27E4-5EAA1D8498AF}"/>
              </a:ext>
            </a:extLst>
          </p:cNvPr>
          <p:cNvSpPr>
            <a:spLocks noGrp="1"/>
          </p:cNvSpPr>
          <p:nvPr>
            <p:ph type="dt" sz="half" idx="10"/>
          </p:nvPr>
        </p:nvSpPr>
        <p:spPr/>
        <p:txBody>
          <a:bodyPr/>
          <a:lstStyle/>
          <a:p>
            <a:fld id="{C2BBF52F-9B45-F840-A529-2CA8661B7161}" type="datetimeFigureOut">
              <a:rPr lang="en-US" smtClean="0"/>
              <a:t>12/13/23</a:t>
            </a:fld>
            <a:endParaRPr lang="en-US"/>
          </a:p>
        </p:txBody>
      </p:sp>
      <p:sp>
        <p:nvSpPr>
          <p:cNvPr id="5" name="Footer Placeholder 4">
            <a:extLst>
              <a:ext uri="{FF2B5EF4-FFF2-40B4-BE49-F238E27FC236}">
                <a16:creationId xmlns:a16="http://schemas.microsoft.com/office/drawing/2014/main" id="{7A95F405-F840-3174-E2AC-3034B5272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FC3BA-F412-0BD4-8861-174ABD57BE41}"/>
              </a:ext>
            </a:extLst>
          </p:cNvPr>
          <p:cNvSpPr>
            <a:spLocks noGrp="1"/>
          </p:cNvSpPr>
          <p:nvPr>
            <p:ph type="sldNum" sz="quarter" idx="12"/>
          </p:nvPr>
        </p:nvSpPr>
        <p:spPr/>
        <p:txBody>
          <a:bodyPr/>
          <a:lstStyle/>
          <a:p>
            <a:fld id="{AB3F8A63-563E-2441-BC61-5D3F200EA3E1}" type="slidenum">
              <a:rPr lang="en-US" smtClean="0"/>
              <a:t>‹#›</a:t>
            </a:fld>
            <a:endParaRPr lang="en-US"/>
          </a:p>
        </p:txBody>
      </p:sp>
    </p:spTree>
    <p:extLst>
      <p:ext uri="{BB962C8B-B14F-4D97-AF65-F5344CB8AC3E}">
        <p14:creationId xmlns:p14="http://schemas.microsoft.com/office/powerpoint/2010/main" val="425331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BD76-2F6F-CD15-B10D-EC10D15F74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765366-0F09-26E8-C467-3E5B6EA28E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7FDE08-9980-0A81-99A7-3CE7EC1B3963}"/>
              </a:ext>
            </a:extLst>
          </p:cNvPr>
          <p:cNvSpPr>
            <a:spLocks noGrp="1"/>
          </p:cNvSpPr>
          <p:nvPr>
            <p:ph type="dt" sz="half" idx="10"/>
          </p:nvPr>
        </p:nvSpPr>
        <p:spPr/>
        <p:txBody>
          <a:bodyPr/>
          <a:lstStyle/>
          <a:p>
            <a:fld id="{C2BBF52F-9B45-F840-A529-2CA8661B7161}" type="datetimeFigureOut">
              <a:rPr lang="en-US" smtClean="0"/>
              <a:t>12/13/23</a:t>
            </a:fld>
            <a:endParaRPr lang="en-US"/>
          </a:p>
        </p:txBody>
      </p:sp>
      <p:sp>
        <p:nvSpPr>
          <p:cNvPr id="5" name="Footer Placeholder 4">
            <a:extLst>
              <a:ext uri="{FF2B5EF4-FFF2-40B4-BE49-F238E27FC236}">
                <a16:creationId xmlns:a16="http://schemas.microsoft.com/office/drawing/2014/main" id="{84088B29-52B6-2546-1666-99EBC9DBB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C7CA4-90CF-2808-2173-295C803355B9}"/>
              </a:ext>
            </a:extLst>
          </p:cNvPr>
          <p:cNvSpPr>
            <a:spLocks noGrp="1"/>
          </p:cNvSpPr>
          <p:nvPr>
            <p:ph type="sldNum" sz="quarter" idx="12"/>
          </p:nvPr>
        </p:nvSpPr>
        <p:spPr/>
        <p:txBody>
          <a:bodyPr/>
          <a:lstStyle/>
          <a:p>
            <a:fld id="{AB3F8A63-563E-2441-BC61-5D3F200EA3E1}" type="slidenum">
              <a:rPr lang="en-US" smtClean="0"/>
              <a:t>‹#›</a:t>
            </a:fld>
            <a:endParaRPr lang="en-US"/>
          </a:p>
        </p:txBody>
      </p:sp>
    </p:spTree>
    <p:extLst>
      <p:ext uri="{BB962C8B-B14F-4D97-AF65-F5344CB8AC3E}">
        <p14:creationId xmlns:p14="http://schemas.microsoft.com/office/powerpoint/2010/main" val="2368734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071D-B55F-74CF-C6FF-A22F8867BF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5D8A5C-6A66-4A09-ADC8-727026DA5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41B7E4-EEC2-628B-23B8-814E5955BCBF}"/>
              </a:ext>
            </a:extLst>
          </p:cNvPr>
          <p:cNvSpPr>
            <a:spLocks noGrp="1"/>
          </p:cNvSpPr>
          <p:nvPr>
            <p:ph type="dt" sz="half" idx="10"/>
          </p:nvPr>
        </p:nvSpPr>
        <p:spPr/>
        <p:txBody>
          <a:bodyPr/>
          <a:lstStyle/>
          <a:p>
            <a:fld id="{C2BBF52F-9B45-F840-A529-2CA8661B7161}" type="datetimeFigureOut">
              <a:rPr lang="en-US" smtClean="0"/>
              <a:t>12/13/23</a:t>
            </a:fld>
            <a:endParaRPr lang="en-US"/>
          </a:p>
        </p:txBody>
      </p:sp>
      <p:sp>
        <p:nvSpPr>
          <p:cNvPr id="5" name="Footer Placeholder 4">
            <a:extLst>
              <a:ext uri="{FF2B5EF4-FFF2-40B4-BE49-F238E27FC236}">
                <a16:creationId xmlns:a16="http://schemas.microsoft.com/office/drawing/2014/main" id="{3A412CDE-BF71-BD71-FB76-8CAE23A0A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95932-9F5D-0048-09EA-ED638B5F83EF}"/>
              </a:ext>
            </a:extLst>
          </p:cNvPr>
          <p:cNvSpPr>
            <a:spLocks noGrp="1"/>
          </p:cNvSpPr>
          <p:nvPr>
            <p:ph type="sldNum" sz="quarter" idx="12"/>
          </p:nvPr>
        </p:nvSpPr>
        <p:spPr/>
        <p:txBody>
          <a:bodyPr/>
          <a:lstStyle/>
          <a:p>
            <a:fld id="{AB3F8A63-563E-2441-BC61-5D3F200EA3E1}" type="slidenum">
              <a:rPr lang="en-US" smtClean="0"/>
              <a:t>‹#›</a:t>
            </a:fld>
            <a:endParaRPr lang="en-US"/>
          </a:p>
        </p:txBody>
      </p:sp>
    </p:spTree>
    <p:extLst>
      <p:ext uri="{BB962C8B-B14F-4D97-AF65-F5344CB8AC3E}">
        <p14:creationId xmlns:p14="http://schemas.microsoft.com/office/powerpoint/2010/main" val="403360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7636-7CBD-35C8-DE7E-DCB62DB14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C89E63-5B7F-00F1-49ED-67BCDFF35E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FFD52F-64F9-B6CB-58DD-15361DE27B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84D75E-D98B-53D8-DD2B-E3572AC6CA93}"/>
              </a:ext>
            </a:extLst>
          </p:cNvPr>
          <p:cNvSpPr>
            <a:spLocks noGrp="1"/>
          </p:cNvSpPr>
          <p:nvPr>
            <p:ph type="dt" sz="half" idx="10"/>
          </p:nvPr>
        </p:nvSpPr>
        <p:spPr/>
        <p:txBody>
          <a:bodyPr/>
          <a:lstStyle/>
          <a:p>
            <a:fld id="{C2BBF52F-9B45-F840-A529-2CA8661B7161}" type="datetimeFigureOut">
              <a:rPr lang="en-US" smtClean="0"/>
              <a:t>12/13/23</a:t>
            </a:fld>
            <a:endParaRPr lang="en-US"/>
          </a:p>
        </p:txBody>
      </p:sp>
      <p:sp>
        <p:nvSpPr>
          <p:cNvPr id="6" name="Footer Placeholder 5">
            <a:extLst>
              <a:ext uri="{FF2B5EF4-FFF2-40B4-BE49-F238E27FC236}">
                <a16:creationId xmlns:a16="http://schemas.microsoft.com/office/drawing/2014/main" id="{3F691A94-8952-AFAB-3A35-6F5134F1E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51B06-20A6-A121-E6C0-C5639BE83DFC}"/>
              </a:ext>
            </a:extLst>
          </p:cNvPr>
          <p:cNvSpPr>
            <a:spLocks noGrp="1"/>
          </p:cNvSpPr>
          <p:nvPr>
            <p:ph type="sldNum" sz="quarter" idx="12"/>
          </p:nvPr>
        </p:nvSpPr>
        <p:spPr/>
        <p:txBody>
          <a:bodyPr/>
          <a:lstStyle/>
          <a:p>
            <a:fld id="{AB3F8A63-563E-2441-BC61-5D3F200EA3E1}" type="slidenum">
              <a:rPr lang="en-US" smtClean="0"/>
              <a:t>‹#›</a:t>
            </a:fld>
            <a:endParaRPr lang="en-US"/>
          </a:p>
        </p:txBody>
      </p:sp>
    </p:spTree>
    <p:extLst>
      <p:ext uri="{BB962C8B-B14F-4D97-AF65-F5344CB8AC3E}">
        <p14:creationId xmlns:p14="http://schemas.microsoft.com/office/powerpoint/2010/main" val="111816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B566-15AE-16FF-597A-BAEF06DCA6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3C4AEF-3DA3-8B58-7EFF-AA3ABE0B5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5ABE48-C00F-6A91-A33A-D4F18C2D3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265C39-F122-ECA0-59E3-7999F37A0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425C8D-241A-0E94-24C5-8FC8C7228E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75AF8D-ED7B-2AFF-2BC6-EB6FB61AD4CF}"/>
              </a:ext>
            </a:extLst>
          </p:cNvPr>
          <p:cNvSpPr>
            <a:spLocks noGrp="1"/>
          </p:cNvSpPr>
          <p:nvPr>
            <p:ph type="dt" sz="half" idx="10"/>
          </p:nvPr>
        </p:nvSpPr>
        <p:spPr/>
        <p:txBody>
          <a:bodyPr/>
          <a:lstStyle/>
          <a:p>
            <a:fld id="{C2BBF52F-9B45-F840-A529-2CA8661B7161}" type="datetimeFigureOut">
              <a:rPr lang="en-US" smtClean="0"/>
              <a:t>12/13/23</a:t>
            </a:fld>
            <a:endParaRPr lang="en-US"/>
          </a:p>
        </p:txBody>
      </p:sp>
      <p:sp>
        <p:nvSpPr>
          <p:cNvPr id="8" name="Footer Placeholder 7">
            <a:extLst>
              <a:ext uri="{FF2B5EF4-FFF2-40B4-BE49-F238E27FC236}">
                <a16:creationId xmlns:a16="http://schemas.microsoft.com/office/drawing/2014/main" id="{B5822E26-40FA-D707-8BCA-8045F1CDCF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FBF6C-339B-DC5D-A40C-3D59FB2AA85E}"/>
              </a:ext>
            </a:extLst>
          </p:cNvPr>
          <p:cNvSpPr>
            <a:spLocks noGrp="1"/>
          </p:cNvSpPr>
          <p:nvPr>
            <p:ph type="sldNum" sz="quarter" idx="12"/>
          </p:nvPr>
        </p:nvSpPr>
        <p:spPr/>
        <p:txBody>
          <a:bodyPr/>
          <a:lstStyle/>
          <a:p>
            <a:fld id="{AB3F8A63-563E-2441-BC61-5D3F200EA3E1}" type="slidenum">
              <a:rPr lang="en-US" smtClean="0"/>
              <a:t>‹#›</a:t>
            </a:fld>
            <a:endParaRPr lang="en-US"/>
          </a:p>
        </p:txBody>
      </p:sp>
    </p:spTree>
    <p:extLst>
      <p:ext uri="{BB962C8B-B14F-4D97-AF65-F5344CB8AC3E}">
        <p14:creationId xmlns:p14="http://schemas.microsoft.com/office/powerpoint/2010/main" val="393330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5048-C9FE-363C-336F-F6556B7CDB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6F1885-36E1-81CC-287F-D8134940D432}"/>
              </a:ext>
            </a:extLst>
          </p:cNvPr>
          <p:cNvSpPr>
            <a:spLocks noGrp="1"/>
          </p:cNvSpPr>
          <p:nvPr>
            <p:ph type="dt" sz="half" idx="10"/>
          </p:nvPr>
        </p:nvSpPr>
        <p:spPr/>
        <p:txBody>
          <a:bodyPr/>
          <a:lstStyle/>
          <a:p>
            <a:fld id="{C2BBF52F-9B45-F840-A529-2CA8661B7161}" type="datetimeFigureOut">
              <a:rPr lang="en-US" smtClean="0"/>
              <a:t>12/13/23</a:t>
            </a:fld>
            <a:endParaRPr lang="en-US"/>
          </a:p>
        </p:txBody>
      </p:sp>
      <p:sp>
        <p:nvSpPr>
          <p:cNvPr id="4" name="Footer Placeholder 3">
            <a:extLst>
              <a:ext uri="{FF2B5EF4-FFF2-40B4-BE49-F238E27FC236}">
                <a16:creationId xmlns:a16="http://schemas.microsoft.com/office/drawing/2014/main" id="{4BB64D3A-B163-BDC6-7769-A75BEFC366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FFC718-7616-6714-07A1-2DE82A18880F}"/>
              </a:ext>
            </a:extLst>
          </p:cNvPr>
          <p:cNvSpPr>
            <a:spLocks noGrp="1"/>
          </p:cNvSpPr>
          <p:nvPr>
            <p:ph type="sldNum" sz="quarter" idx="12"/>
          </p:nvPr>
        </p:nvSpPr>
        <p:spPr/>
        <p:txBody>
          <a:bodyPr/>
          <a:lstStyle/>
          <a:p>
            <a:fld id="{AB3F8A63-563E-2441-BC61-5D3F200EA3E1}" type="slidenum">
              <a:rPr lang="en-US" smtClean="0"/>
              <a:t>‹#›</a:t>
            </a:fld>
            <a:endParaRPr lang="en-US"/>
          </a:p>
        </p:txBody>
      </p:sp>
    </p:spTree>
    <p:extLst>
      <p:ext uri="{BB962C8B-B14F-4D97-AF65-F5344CB8AC3E}">
        <p14:creationId xmlns:p14="http://schemas.microsoft.com/office/powerpoint/2010/main" val="313641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EB9D70-9518-3DF4-8902-3D3EDE5E7FC2}"/>
              </a:ext>
            </a:extLst>
          </p:cNvPr>
          <p:cNvSpPr>
            <a:spLocks noGrp="1"/>
          </p:cNvSpPr>
          <p:nvPr>
            <p:ph type="dt" sz="half" idx="10"/>
          </p:nvPr>
        </p:nvSpPr>
        <p:spPr/>
        <p:txBody>
          <a:bodyPr/>
          <a:lstStyle/>
          <a:p>
            <a:fld id="{C2BBF52F-9B45-F840-A529-2CA8661B7161}" type="datetimeFigureOut">
              <a:rPr lang="en-US" smtClean="0"/>
              <a:t>12/13/23</a:t>
            </a:fld>
            <a:endParaRPr lang="en-US"/>
          </a:p>
        </p:txBody>
      </p:sp>
      <p:sp>
        <p:nvSpPr>
          <p:cNvPr id="3" name="Footer Placeholder 2">
            <a:extLst>
              <a:ext uri="{FF2B5EF4-FFF2-40B4-BE49-F238E27FC236}">
                <a16:creationId xmlns:a16="http://schemas.microsoft.com/office/drawing/2014/main" id="{23E5BA9E-E2BA-7527-2F93-DD394D38C1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91919-FF9B-59A1-C407-9EF8DD931F21}"/>
              </a:ext>
            </a:extLst>
          </p:cNvPr>
          <p:cNvSpPr>
            <a:spLocks noGrp="1"/>
          </p:cNvSpPr>
          <p:nvPr>
            <p:ph type="sldNum" sz="quarter" idx="12"/>
          </p:nvPr>
        </p:nvSpPr>
        <p:spPr/>
        <p:txBody>
          <a:bodyPr/>
          <a:lstStyle/>
          <a:p>
            <a:fld id="{AB3F8A63-563E-2441-BC61-5D3F200EA3E1}" type="slidenum">
              <a:rPr lang="en-US" smtClean="0"/>
              <a:t>‹#›</a:t>
            </a:fld>
            <a:endParaRPr lang="en-US"/>
          </a:p>
        </p:txBody>
      </p:sp>
    </p:spTree>
    <p:extLst>
      <p:ext uri="{BB962C8B-B14F-4D97-AF65-F5344CB8AC3E}">
        <p14:creationId xmlns:p14="http://schemas.microsoft.com/office/powerpoint/2010/main" val="63944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BD7E-B5D5-1C98-39D9-5FAE16E4B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13D70C-3D58-42DA-F34A-16B2AEFC4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1834E4-EC46-B3F4-AD82-7DE03E5DD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A476B-0C75-FB6D-09E0-5281C0877072}"/>
              </a:ext>
            </a:extLst>
          </p:cNvPr>
          <p:cNvSpPr>
            <a:spLocks noGrp="1"/>
          </p:cNvSpPr>
          <p:nvPr>
            <p:ph type="dt" sz="half" idx="10"/>
          </p:nvPr>
        </p:nvSpPr>
        <p:spPr/>
        <p:txBody>
          <a:bodyPr/>
          <a:lstStyle/>
          <a:p>
            <a:fld id="{C2BBF52F-9B45-F840-A529-2CA8661B7161}" type="datetimeFigureOut">
              <a:rPr lang="en-US" smtClean="0"/>
              <a:t>12/13/23</a:t>
            </a:fld>
            <a:endParaRPr lang="en-US"/>
          </a:p>
        </p:txBody>
      </p:sp>
      <p:sp>
        <p:nvSpPr>
          <p:cNvPr id="6" name="Footer Placeholder 5">
            <a:extLst>
              <a:ext uri="{FF2B5EF4-FFF2-40B4-BE49-F238E27FC236}">
                <a16:creationId xmlns:a16="http://schemas.microsoft.com/office/drawing/2014/main" id="{AB0471F8-20AC-BD94-9F2E-D6132105C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68271-A6A8-DFC5-6018-48FF386773B0}"/>
              </a:ext>
            </a:extLst>
          </p:cNvPr>
          <p:cNvSpPr>
            <a:spLocks noGrp="1"/>
          </p:cNvSpPr>
          <p:nvPr>
            <p:ph type="sldNum" sz="quarter" idx="12"/>
          </p:nvPr>
        </p:nvSpPr>
        <p:spPr/>
        <p:txBody>
          <a:bodyPr/>
          <a:lstStyle/>
          <a:p>
            <a:fld id="{AB3F8A63-563E-2441-BC61-5D3F200EA3E1}" type="slidenum">
              <a:rPr lang="en-US" smtClean="0"/>
              <a:t>‹#›</a:t>
            </a:fld>
            <a:endParaRPr lang="en-US"/>
          </a:p>
        </p:txBody>
      </p:sp>
    </p:spTree>
    <p:extLst>
      <p:ext uri="{BB962C8B-B14F-4D97-AF65-F5344CB8AC3E}">
        <p14:creationId xmlns:p14="http://schemas.microsoft.com/office/powerpoint/2010/main" val="362781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E515-9E96-ACF4-0C88-BD6CE87BA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15648E-DA8E-10B5-D0BB-44C6307364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652A04-763D-0BF9-E712-B014657A0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9FAC3-28F9-9480-891E-06FEAA3C2B50}"/>
              </a:ext>
            </a:extLst>
          </p:cNvPr>
          <p:cNvSpPr>
            <a:spLocks noGrp="1"/>
          </p:cNvSpPr>
          <p:nvPr>
            <p:ph type="dt" sz="half" idx="10"/>
          </p:nvPr>
        </p:nvSpPr>
        <p:spPr/>
        <p:txBody>
          <a:bodyPr/>
          <a:lstStyle/>
          <a:p>
            <a:fld id="{C2BBF52F-9B45-F840-A529-2CA8661B7161}" type="datetimeFigureOut">
              <a:rPr lang="en-US" smtClean="0"/>
              <a:t>12/13/23</a:t>
            </a:fld>
            <a:endParaRPr lang="en-US"/>
          </a:p>
        </p:txBody>
      </p:sp>
      <p:sp>
        <p:nvSpPr>
          <p:cNvPr id="6" name="Footer Placeholder 5">
            <a:extLst>
              <a:ext uri="{FF2B5EF4-FFF2-40B4-BE49-F238E27FC236}">
                <a16:creationId xmlns:a16="http://schemas.microsoft.com/office/drawing/2014/main" id="{C794AE78-B5F6-E69C-7ED6-CA71365DC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6147DD-7136-9D69-37FC-E00DD69B39A0}"/>
              </a:ext>
            </a:extLst>
          </p:cNvPr>
          <p:cNvSpPr>
            <a:spLocks noGrp="1"/>
          </p:cNvSpPr>
          <p:nvPr>
            <p:ph type="sldNum" sz="quarter" idx="12"/>
          </p:nvPr>
        </p:nvSpPr>
        <p:spPr/>
        <p:txBody>
          <a:bodyPr/>
          <a:lstStyle/>
          <a:p>
            <a:fld id="{AB3F8A63-563E-2441-BC61-5D3F200EA3E1}" type="slidenum">
              <a:rPr lang="en-US" smtClean="0"/>
              <a:t>‹#›</a:t>
            </a:fld>
            <a:endParaRPr lang="en-US"/>
          </a:p>
        </p:txBody>
      </p:sp>
    </p:spTree>
    <p:extLst>
      <p:ext uri="{BB962C8B-B14F-4D97-AF65-F5344CB8AC3E}">
        <p14:creationId xmlns:p14="http://schemas.microsoft.com/office/powerpoint/2010/main" val="97087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105A56-EE31-BE37-3655-164C8733EC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7AC0A1-716F-060F-B427-D529E6C39E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B1E2C-7EE1-D6EA-BD9B-BECE8BF46F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BF52F-9B45-F840-A529-2CA8661B7161}" type="datetimeFigureOut">
              <a:rPr lang="en-US" smtClean="0"/>
              <a:t>12/13/23</a:t>
            </a:fld>
            <a:endParaRPr lang="en-US"/>
          </a:p>
        </p:txBody>
      </p:sp>
      <p:sp>
        <p:nvSpPr>
          <p:cNvPr id="5" name="Footer Placeholder 4">
            <a:extLst>
              <a:ext uri="{FF2B5EF4-FFF2-40B4-BE49-F238E27FC236}">
                <a16:creationId xmlns:a16="http://schemas.microsoft.com/office/drawing/2014/main" id="{AC45C246-2BF0-15EE-C5FA-79B4A2C36D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8A2961-CF48-DD11-2BAC-2AAEBBE83A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F8A63-563E-2441-BC61-5D3F200EA3E1}" type="slidenum">
              <a:rPr lang="en-US" smtClean="0"/>
              <a:t>‹#›</a:t>
            </a:fld>
            <a:endParaRPr lang="en-US"/>
          </a:p>
        </p:txBody>
      </p:sp>
    </p:spTree>
    <p:extLst>
      <p:ext uri="{BB962C8B-B14F-4D97-AF65-F5344CB8AC3E}">
        <p14:creationId xmlns:p14="http://schemas.microsoft.com/office/powerpoint/2010/main" val="3163606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EE524-F21A-CCA7-4EF7-7DEC07A73B6B}"/>
              </a:ext>
            </a:extLst>
          </p:cNvPr>
          <p:cNvSpPr>
            <a:spLocks noGrp="1"/>
          </p:cNvSpPr>
          <p:nvPr>
            <p:ph type="ctrTitle"/>
          </p:nvPr>
        </p:nvSpPr>
        <p:spPr>
          <a:xfrm>
            <a:off x="3434316" y="1332893"/>
            <a:ext cx="8612372" cy="2751086"/>
          </a:xfrm>
        </p:spPr>
        <p:txBody>
          <a:bodyPr>
            <a:normAutofit/>
          </a:bodyPr>
          <a:lstStyle/>
          <a:p>
            <a:pPr algn="r"/>
            <a:r>
              <a:rPr lang="en-US" sz="5400" dirty="0"/>
              <a:t>Food Delivery Across Canada </a:t>
            </a:r>
          </a:p>
        </p:txBody>
      </p:sp>
      <p:sp>
        <p:nvSpPr>
          <p:cNvPr id="3" name="Subtitle 2">
            <a:extLst>
              <a:ext uri="{FF2B5EF4-FFF2-40B4-BE49-F238E27FC236}">
                <a16:creationId xmlns:a16="http://schemas.microsoft.com/office/drawing/2014/main" id="{5C3D590D-F18D-CA06-9D7F-63E1A0973E16}"/>
              </a:ext>
            </a:extLst>
          </p:cNvPr>
          <p:cNvSpPr>
            <a:spLocks noGrp="1"/>
          </p:cNvSpPr>
          <p:nvPr>
            <p:ph type="subTitle" idx="1"/>
          </p:nvPr>
        </p:nvSpPr>
        <p:spPr>
          <a:xfrm>
            <a:off x="4006702" y="4421681"/>
            <a:ext cx="7644627" cy="1329443"/>
          </a:xfrm>
        </p:spPr>
        <p:txBody>
          <a:bodyPr>
            <a:normAutofit/>
          </a:bodyPr>
          <a:lstStyle/>
          <a:p>
            <a:pPr algn="r"/>
            <a:r>
              <a:rPr lang="en-US" dirty="0"/>
              <a:t>BAX 421</a:t>
            </a:r>
          </a:p>
          <a:p>
            <a:pPr algn="r"/>
            <a:r>
              <a:rPr lang="en-US" dirty="0"/>
              <a:t>Qinyi Qiu</a:t>
            </a:r>
          </a:p>
          <a:p>
            <a:pPr algn="r"/>
            <a:endParaRPr lang="en-US" dirty="0"/>
          </a:p>
        </p:txBody>
      </p:sp>
    </p:spTree>
    <p:extLst>
      <p:ext uri="{BB962C8B-B14F-4D97-AF65-F5344CB8AC3E}">
        <p14:creationId xmlns:p14="http://schemas.microsoft.com/office/powerpoint/2010/main" val="906649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A77C7-E30E-D902-9C4D-8907C068CDBA}"/>
              </a:ext>
            </a:extLst>
          </p:cNvPr>
          <p:cNvSpPr>
            <a:spLocks noGrp="1"/>
          </p:cNvSpPr>
          <p:nvPr>
            <p:ph type="title"/>
          </p:nvPr>
        </p:nvSpPr>
        <p:spPr>
          <a:xfrm>
            <a:off x="795528" y="386930"/>
            <a:ext cx="10141799" cy="1300554"/>
          </a:xfrm>
        </p:spPr>
        <p:txBody>
          <a:bodyPr anchor="b">
            <a:normAutofit/>
          </a:bodyPr>
          <a:lstStyle/>
          <a:p>
            <a:r>
              <a:rPr lang="en-US" sz="4800" dirty="0"/>
              <a:t>Question 7:</a:t>
            </a:r>
          </a:p>
        </p:txBody>
      </p:sp>
      <p:sp>
        <p:nvSpPr>
          <p:cNvPr id="12" name="Rectangle 1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 with numbers and text&#10;&#10;Description automatically generated">
            <a:extLst>
              <a:ext uri="{FF2B5EF4-FFF2-40B4-BE49-F238E27FC236}">
                <a16:creationId xmlns:a16="http://schemas.microsoft.com/office/drawing/2014/main" id="{41C7E5F5-13E4-47CA-3C00-18742BBFD1FC}"/>
              </a:ext>
            </a:extLst>
          </p:cNvPr>
          <p:cNvPicPr>
            <a:picLocks noChangeAspect="1"/>
          </p:cNvPicPr>
          <p:nvPr/>
        </p:nvPicPr>
        <p:blipFill>
          <a:blip r:embed="rId3"/>
          <a:stretch>
            <a:fillRect/>
          </a:stretch>
        </p:blipFill>
        <p:spPr>
          <a:xfrm>
            <a:off x="0" y="2694465"/>
            <a:ext cx="6283419" cy="2591910"/>
          </a:xfrm>
          <a:prstGeom prst="rect">
            <a:avLst/>
          </a:prstGeom>
        </p:spPr>
      </p:pic>
      <p:sp>
        <p:nvSpPr>
          <p:cNvPr id="3" name="Content Placeholder 2">
            <a:extLst>
              <a:ext uri="{FF2B5EF4-FFF2-40B4-BE49-F238E27FC236}">
                <a16:creationId xmlns:a16="http://schemas.microsoft.com/office/drawing/2014/main" id="{FF4B29D2-0289-C056-75AE-69641DB13444}"/>
              </a:ext>
            </a:extLst>
          </p:cNvPr>
          <p:cNvSpPr>
            <a:spLocks noGrp="1"/>
          </p:cNvSpPr>
          <p:nvPr>
            <p:ph idx="1"/>
          </p:nvPr>
        </p:nvSpPr>
        <p:spPr>
          <a:xfrm>
            <a:off x="6406429" y="2599509"/>
            <a:ext cx="4530898" cy="3639450"/>
          </a:xfrm>
        </p:spPr>
        <p:txBody>
          <a:bodyPr anchor="ctr">
            <a:normAutofit/>
          </a:bodyPr>
          <a:lstStyle/>
          <a:p>
            <a:r>
              <a:rPr lang="en-US" sz="2000" i="0" dirty="0">
                <a:effectLst/>
                <a:latin typeface="Söhne"/>
              </a:rPr>
              <a:t>Which restaurant has the highest number of reviews, and how does this compare with the average number of reviews per restaurant in the same city?</a:t>
            </a:r>
          </a:p>
          <a:p>
            <a:r>
              <a:rPr lang="en-US" sz="2000" dirty="0">
                <a:effectLst/>
                <a:latin typeface="Segoe UI" panose="020B0502040204020203" pitchFamily="34" charset="0"/>
                <a:ea typeface="Times New Roman" panose="02020603050405020304" pitchFamily="18" charset="0"/>
              </a:rPr>
              <a:t>find the restaurant with the highest number of reviews in each city and compare it with the city's average beside</a:t>
            </a:r>
          </a:p>
          <a:p>
            <a:pPr marL="0" indent="0">
              <a:buNone/>
            </a:pPr>
            <a:endParaRPr lang="en-US" sz="2000" i="0" dirty="0">
              <a:effectLst/>
              <a:latin typeface="Söhne"/>
            </a:endParaRPr>
          </a:p>
          <a:p>
            <a:endParaRPr lang="en-US" sz="2000" dirty="0"/>
          </a:p>
        </p:txBody>
      </p:sp>
      <p:sp>
        <p:nvSpPr>
          <p:cNvPr id="16" name="Rectangle 1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3444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3" name="Arc 5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788C16-56AA-E80D-6ED8-013C6025079A}"/>
              </a:ext>
            </a:extLst>
          </p:cNvPr>
          <p:cNvSpPr>
            <a:spLocks noGrp="1"/>
          </p:cNvSpPr>
          <p:nvPr>
            <p:ph type="title"/>
          </p:nvPr>
        </p:nvSpPr>
        <p:spPr>
          <a:xfrm>
            <a:off x="6096000" y="827086"/>
            <a:ext cx="4989169" cy="1124019"/>
          </a:xfrm>
        </p:spPr>
        <p:txBody>
          <a:bodyPr>
            <a:normAutofit/>
          </a:bodyPr>
          <a:lstStyle/>
          <a:p>
            <a:r>
              <a:rPr lang="en-US" dirty="0"/>
              <a:t>Bar chart</a:t>
            </a:r>
          </a:p>
        </p:txBody>
      </p:sp>
      <p:sp>
        <p:nvSpPr>
          <p:cNvPr id="56" name="Freeform: Shape 5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graph of bar graph with numbers and text&#10;&#10;Description automatically generated with medium confidence">
            <a:extLst>
              <a:ext uri="{FF2B5EF4-FFF2-40B4-BE49-F238E27FC236}">
                <a16:creationId xmlns:a16="http://schemas.microsoft.com/office/drawing/2014/main" id="{764359A8-4AF5-1014-D846-A5790646CF10}"/>
              </a:ext>
            </a:extLst>
          </p:cNvPr>
          <p:cNvPicPr>
            <a:picLocks noChangeAspect="1"/>
          </p:cNvPicPr>
          <p:nvPr/>
        </p:nvPicPr>
        <p:blipFill>
          <a:blip r:embed="rId3"/>
          <a:stretch>
            <a:fillRect/>
          </a:stretch>
        </p:blipFill>
        <p:spPr>
          <a:xfrm>
            <a:off x="0" y="639047"/>
            <a:ext cx="5827371" cy="464732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8">
            <a:extLst>
              <a:ext uri="{FF2B5EF4-FFF2-40B4-BE49-F238E27FC236}">
                <a16:creationId xmlns:a16="http://schemas.microsoft.com/office/drawing/2014/main" id="{3F6B117E-7F63-5717-AA74-B00B434493F2}"/>
              </a:ext>
            </a:extLst>
          </p:cNvPr>
          <p:cNvSpPr>
            <a:spLocks noGrp="1"/>
          </p:cNvSpPr>
          <p:nvPr>
            <p:ph idx="1"/>
          </p:nvPr>
        </p:nvSpPr>
        <p:spPr>
          <a:xfrm>
            <a:off x="6096000" y="2818018"/>
            <a:ext cx="5257800" cy="2301733"/>
          </a:xfrm>
        </p:spPr>
        <p:txBody>
          <a:bodyPr>
            <a:normAutofit/>
          </a:bodyPr>
          <a:lstStyle/>
          <a:p>
            <a:r>
              <a:rPr lang="en-US" sz="2000" dirty="0"/>
              <a:t>Insight: </a:t>
            </a:r>
            <a:r>
              <a:rPr lang="en-US" sz="2000" b="0" i="0" dirty="0">
                <a:solidFill>
                  <a:srgbClr val="374151"/>
                </a:solidFill>
                <a:effectLst/>
                <a:latin typeface="Söhne"/>
              </a:rPr>
              <a:t>restaurants with a higher number of reviews may enjoy greater popularity, which could be due to various factors Businesses can look into these successful restaurants’ strategies to improve their own customer interaction and satisfaction.</a:t>
            </a:r>
            <a:endParaRPr lang="en-US" sz="2000" dirty="0"/>
          </a:p>
        </p:txBody>
      </p:sp>
    </p:spTree>
    <p:extLst>
      <p:ext uri="{BB962C8B-B14F-4D97-AF65-F5344CB8AC3E}">
        <p14:creationId xmlns:p14="http://schemas.microsoft.com/office/powerpoint/2010/main" val="221750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53B8D-555A-0FA6-EDAD-51D7BDEBB848}"/>
              </a:ext>
            </a:extLst>
          </p:cNvPr>
          <p:cNvSpPr>
            <a:spLocks noGrp="1"/>
          </p:cNvSpPr>
          <p:nvPr>
            <p:ph type="title"/>
          </p:nvPr>
        </p:nvSpPr>
        <p:spPr>
          <a:xfrm>
            <a:off x="795528" y="386930"/>
            <a:ext cx="10141799" cy="1300554"/>
          </a:xfrm>
        </p:spPr>
        <p:txBody>
          <a:bodyPr anchor="b">
            <a:normAutofit/>
          </a:bodyPr>
          <a:lstStyle/>
          <a:p>
            <a:r>
              <a:rPr lang="en-US" sz="4800"/>
              <a:t>Question 8:</a:t>
            </a:r>
          </a:p>
        </p:txBody>
      </p:sp>
      <p:sp>
        <p:nvSpPr>
          <p:cNvPr id="36" name="Rectangle 35">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1B598830-FD3F-6FB6-C681-C5861DC1723C}"/>
              </a:ext>
            </a:extLst>
          </p:cNvPr>
          <p:cNvPicPr>
            <a:picLocks noChangeAspect="1"/>
          </p:cNvPicPr>
          <p:nvPr/>
        </p:nvPicPr>
        <p:blipFill rotWithShape="1">
          <a:blip r:embed="rId3"/>
          <a:srcRect l="138" t="2590" r="53523" b="-1464"/>
          <a:stretch/>
        </p:blipFill>
        <p:spPr>
          <a:xfrm>
            <a:off x="635295" y="2857086"/>
            <a:ext cx="5150277" cy="3049502"/>
          </a:xfrm>
          <a:prstGeom prst="rect">
            <a:avLst/>
          </a:prstGeom>
        </p:spPr>
      </p:pic>
      <p:sp>
        <p:nvSpPr>
          <p:cNvPr id="3" name="Content Placeholder 2">
            <a:extLst>
              <a:ext uri="{FF2B5EF4-FFF2-40B4-BE49-F238E27FC236}">
                <a16:creationId xmlns:a16="http://schemas.microsoft.com/office/drawing/2014/main" id="{C129CEF3-4AA2-37C9-28B8-3BDF17AB6CF6}"/>
              </a:ext>
            </a:extLst>
          </p:cNvPr>
          <p:cNvSpPr>
            <a:spLocks noGrp="1"/>
          </p:cNvSpPr>
          <p:nvPr>
            <p:ph idx="1"/>
          </p:nvPr>
        </p:nvSpPr>
        <p:spPr>
          <a:xfrm>
            <a:off x="6406429" y="2599509"/>
            <a:ext cx="4530898" cy="3639450"/>
          </a:xfrm>
        </p:spPr>
        <p:txBody>
          <a:bodyPr anchor="ctr">
            <a:normAutofit/>
          </a:bodyPr>
          <a:lstStyle/>
          <a:p>
            <a:r>
              <a:rPr lang="en-US" sz="1700" b="0" i="0" dirty="0">
                <a:effectLst/>
                <a:latin typeface="Söhne"/>
              </a:rPr>
              <a:t>For each restaurant, what is the classification of its average star rating into categories such as 'Excellent', 'Good', 'Average', and ‘Poor’ based on percentile ranges?</a:t>
            </a:r>
          </a:p>
          <a:p>
            <a:pPr>
              <a:buFont typeface="Arial" panose="020B0604020202020204" pitchFamily="34" charset="0"/>
              <a:buChar char="•"/>
            </a:pPr>
            <a:r>
              <a:rPr lang="en-US" sz="1700" dirty="0">
                <a:latin typeface="Söhne"/>
              </a:rPr>
              <a:t>Classification:</a:t>
            </a:r>
          </a:p>
          <a:p>
            <a:pPr lvl="1"/>
            <a:r>
              <a:rPr lang="en-US" sz="1700" dirty="0">
                <a:latin typeface="Söhne"/>
              </a:rPr>
              <a:t> </a:t>
            </a:r>
            <a:r>
              <a:rPr lang="en-US" sz="1700" b="0" i="0" dirty="0">
                <a:effectLst/>
                <a:latin typeface="Söhne"/>
              </a:rPr>
              <a:t>'Excellent' for an average rating of the first quantile. </a:t>
            </a:r>
          </a:p>
          <a:p>
            <a:pPr lvl="1"/>
            <a:r>
              <a:rPr lang="en-US" sz="1700" b="0" i="0" dirty="0">
                <a:effectLst/>
                <a:latin typeface="Söhne"/>
              </a:rPr>
              <a:t>'Good' for an average ratings of the second quantile</a:t>
            </a:r>
          </a:p>
          <a:p>
            <a:pPr lvl="1"/>
            <a:r>
              <a:rPr lang="en-US" sz="1700" b="0" i="0" dirty="0">
                <a:effectLst/>
                <a:latin typeface="Söhne"/>
              </a:rPr>
              <a:t>'Average' for ratings of the third quantile.</a:t>
            </a:r>
          </a:p>
          <a:p>
            <a:pPr lvl="1"/>
            <a:r>
              <a:rPr lang="en-US" sz="1700" b="0" i="0" dirty="0">
                <a:effectLst/>
                <a:latin typeface="Söhne"/>
              </a:rPr>
              <a:t>'Poor' for anything below fourth quantile.</a:t>
            </a:r>
          </a:p>
          <a:p>
            <a:pPr lvl="1"/>
            <a:endParaRPr lang="en-US" sz="1700" dirty="0">
              <a:latin typeface="Söhne"/>
            </a:endParaRPr>
          </a:p>
          <a:p>
            <a:endParaRPr lang="en-US" sz="1700" b="0" i="0" dirty="0">
              <a:effectLst/>
              <a:latin typeface="Söhne"/>
            </a:endParaRPr>
          </a:p>
        </p:txBody>
      </p:sp>
      <p:sp>
        <p:nvSpPr>
          <p:cNvPr id="40" name="Rectangle 39">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73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A6F0DD-A2AD-71AA-B1C3-BB1CAEE34805}"/>
              </a:ext>
            </a:extLst>
          </p:cNvPr>
          <p:cNvSpPr>
            <a:spLocks noGrp="1"/>
          </p:cNvSpPr>
          <p:nvPr>
            <p:ph type="title"/>
          </p:nvPr>
        </p:nvSpPr>
        <p:spPr>
          <a:xfrm>
            <a:off x="5894962" y="479493"/>
            <a:ext cx="5458838" cy="1325563"/>
          </a:xfrm>
        </p:spPr>
        <p:txBody>
          <a:bodyPr>
            <a:normAutofit/>
          </a:bodyPr>
          <a:lstStyle/>
          <a:p>
            <a:r>
              <a:rPr lang="en-US"/>
              <a:t>Data Info</a:t>
            </a:r>
          </a:p>
        </p:txBody>
      </p:sp>
      <p:sp>
        <p:nvSpPr>
          <p:cNvPr id="21" name="Freeform: Shape 2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diagram of a restaurant&#10;&#10;Description automatically generated">
            <a:extLst>
              <a:ext uri="{FF2B5EF4-FFF2-40B4-BE49-F238E27FC236}">
                <a16:creationId xmlns:a16="http://schemas.microsoft.com/office/drawing/2014/main" id="{9AC5B48E-9DFB-822D-2481-73876D24ECC4}"/>
              </a:ext>
            </a:extLst>
          </p:cNvPr>
          <p:cNvPicPr>
            <a:picLocks noChangeAspect="1"/>
          </p:cNvPicPr>
          <p:nvPr/>
        </p:nvPicPr>
        <p:blipFill>
          <a:blip r:embed="rId2"/>
          <a:stretch>
            <a:fillRect/>
          </a:stretch>
        </p:blipFill>
        <p:spPr>
          <a:xfrm>
            <a:off x="703182" y="1678017"/>
            <a:ext cx="4777381" cy="333222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FFFCEAF8-1373-DEA2-859B-8FD7FA190B68}"/>
              </a:ext>
            </a:extLst>
          </p:cNvPr>
          <p:cNvSpPr>
            <a:spLocks noGrp="1"/>
          </p:cNvSpPr>
          <p:nvPr>
            <p:ph idx="1"/>
          </p:nvPr>
        </p:nvSpPr>
        <p:spPr>
          <a:xfrm>
            <a:off x="5894962" y="1984443"/>
            <a:ext cx="5458838" cy="4192520"/>
          </a:xfrm>
        </p:spPr>
        <p:txBody>
          <a:bodyPr>
            <a:normAutofit/>
          </a:bodyPr>
          <a:lstStyle/>
          <a:p>
            <a:r>
              <a:rPr lang="en-US" sz="2400" b="0" i="0">
                <a:effectLst/>
                <a:latin typeface="Inter"/>
              </a:rPr>
              <a:t>The data shows restaurants with under 30 minutes delivery time using the iconic place address in downtown for 8 different  populous cities in Canada.</a:t>
            </a:r>
          </a:p>
          <a:p>
            <a:r>
              <a:rPr lang="en-US" sz="2400"/>
              <a:t>Variables: restaurants’ name, number of reviews of each restaurants, delivery time, distance etc.</a:t>
            </a:r>
          </a:p>
          <a:p>
            <a:r>
              <a:rPr lang="en-US" sz="2400"/>
              <a:t>Separated the dataset into 6 tables: Restaurant, City, Price, Reviews, Restaurant category</a:t>
            </a:r>
          </a:p>
          <a:p>
            <a:pPr marL="0" indent="0">
              <a:buNone/>
            </a:pPr>
            <a:endParaRPr lang="en-US" sz="2400"/>
          </a:p>
        </p:txBody>
      </p:sp>
    </p:spTree>
    <p:extLst>
      <p:ext uri="{BB962C8B-B14F-4D97-AF65-F5344CB8AC3E}">
        <p14:creationId xmlns:p14="http://schemas.microsoft.com/office/powerpoint/2010/main" val="313634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F9050-BB64-5E35-1045-8D76C11D5832}"/>
              </a:ext>
            </a:extLst>
          </p:cNvPr>
          <p:cNvSpPr>
            <a:spLocks noGrp="1"/>
          </p:cNvSpPr>
          <p:nvPr>
            <p:ph type="title"/>
          </p:nvPr>
        </p:nvSpPr>
        <p:spPr>
          <a:xfrm>
            <a:off x="6739128" y="638089"/>
            <a:ext cx="4818888" cy="1476801"/>
          </a:xfrm>
        </p:spPr>
        <p:txBody>
          <a:bodyPr anchor="b">
            <a:normAutofit/>
          </a:bodyPr>
          <a:lstStyle/>
          <a:p>
            <a:r>
              <a:rPr lang="en-US" sz="5400"/>
              <a:t>Question 1:</a:t>
            </a:r>
          </a:p>
        </p:txBody>
      </p:sp>
      <p:pic>
        <p:nvPicPr>
          <p:cNvPr id="5" name="Picture 4" descr="A screenshot of a table&#10;&#10;Description automatically generated">
            <a:extLst>
              <a:ext uri="{FF2B5EF4-FFF2-40B4-BE49-F238E27FC236}">
                <a16:creationId xmlns:a16="http://schemas.microsoft.com/office/drawing/2014/main" id="{C444BC4B-8068-65A6-05D9-A5632251EB35}"/>
              </a:ext>
            </a:extLst>
          </p:cNvPr>
          <p:cNvPicPr>
            <a:picLocks noChangeAspect="1"/>
          </p:cNvPicPr>
          <p:nvPr/>
        </p:nvPicPr>
        <p:blipFill>
          <a:blip r:embed="rId3"/>
          <a:stretch>
            <a:fillRect/>
          </a:stretch>
        </p:blipFill>
        <p:spPr>
          <a:xfrm>
            <a:off x="630936" y="2077905"/>
            <a:ext cx="5458968" cy="2702189"/>
          </a:xfrm>
          <a:prstGeom prst="rect">
            <a:avLst/>
          </a:prstGeom>
        </p:spPr>
      </p:pic>
      <p:sp>
        <p:nvSpPr>
          <p:cNvPr id="2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C0460F-F0CA-6030-45C6-9F697FCD9B58}"/>
              </a:ext>
            </a:extLst>
          </p:cNvPr>
          <p:cNvSpPr>
            <a:spLocks noGrp="1"/>
          </p:cNvSpPr>
          <p:nvPr>
            <p:ph idx="1"/>
          </p:nvPr>
        </p:nvSpPr>
        <p:spPr>
          <a:xfrm>
            <a:off x="6739128" y="2664886"/>
            <a:ext cx="4818888" cy="3550789"/>
          </a:xfrm>
        </p:spPr>
        <p:txBody>
          <a:bodyPr anchor="t">
            <a:normAutofit/>
          </a:bodyPr>
          <a:lstStyle/>
          <a:p>
            <a:r>
              <a:rPr lang="en-US" sz="2200" dirty="0">
                <a:effectLst/>
                <a:latin typeface="Segoe UI" panose="020B0502040204020203" pitchFamily="34" charset="0"/>
                <a:ea typeface="Times New Roman" panose="02020603050405020304" pitchFamily="18" charset="0"/>
              </a:rPr>
              <a:t>What is the name of the restaurant with the longest average delivery time, and what is that time, for each category of restaurant?</a:t>
            </a:r>
            <a:endParaRPr lang="en-US" sz="2200" dirty="0">
              <a:effectLst/>
              <a:latin typeface="Times New Roman" panose="02020603050405020304" pitchFamily="18" charset="0"/>
              <a:ea typeface="Times New Roman" panose="02020603050405020304" pitchFamily="18" charset="0"/>
            </a:endParaRPr>
          </a:p>
          <a:p>
            <a:r>
              <a:rPr lang="en-US" sz="2200" dirty="0"/>
              <a:t>Insight:</a:t>
            </a:r>
            <a:r>
              <a:rPr lang="en-US" sz="2200" dirty="0">
                <a:latin typeface="Söhne"/>
              </a:rPr>
              <a:t> </a:t>
            </a:r>
            <a:r>
              <a:rPr lang="en-US" sz="2200" b="0" i="0" dirty="0">
                <a:effectLst/>
                <a:latin typeface="Söhne"/>
              </a:rPr>
              <a:t>American (Traditional), have significant room for improvement in terms of delivery efficiency. For '</a:t>
            </a:r>
            <a:r>
              <a:rPr lang="en-US" sz="2200" b="0" i="0" dirty="0" err="1">
                <a:effectLst/>
                <a:latin typeface="Söhne"/>
              </a:rPr>
              <a:t>Eggspectation</a:t>
            </a:r>
            <a:r>
              <a:rPr lang="en-US" sz="2200" b="0" i="0" dirty="0">
                <a:effectLst/>
                <a:latin typeface="Söhne"/>
              </a:rPr>
              <a:t>', addressing the cause of such a lengthy delivery time could greatly enhance their service offering.</a:t>
            </a:r>
            <a:endParaRPr lang="en-US" sz="2200" dirty="0"/>
          </a:p>
        </p:txBody>
      </p:sp>
    </p:spTree>
    <p:extLst>
      <p:ext uri="{BB962C8B-B14F-4D97-AF65-F5344CB8AC3E}">
        <p14:creationId xmlns:p14="http://schemas.microsoft.com/office/powerpoint/2010/main" val="274059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817CE-7086-6BE8-DFE7-F808F945238F}"/>
              </a:ext>
            </a:extLst>
          </p:cNvPr>
          <p:cNvSpPr>
            <a:spLocks noGrp="1"/>
          </p:cNvSpPr>
          <p:nvPr>
            <p:ph type="title"/>
          </p:nvPr>
        </p:nvSpPr>
        <p:spPr>
          <a:xfrm>
            <a:off x="630936" y="639520"/>
            <a:ext cx="3429000" cy="1719072"/>
          </a:xfrm>
        </p:spPr>
        <p:txBody>
          <a:bodyPr anchor="b">
            <a:normAutofit/>
          </a:bodyPr>
          <a:lstStyle/>
          <a:p>
            <a:r>
              <a:rPr lang="en-US" sz="5400"/>
              <a:t>Question 2:</a:t>
            </a:r>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DECB5AFA-7369-F08A-D8B9-E8FBC65009C2}"/>
              </a:ext>
            </a:extLst>
          </p:cNvPr>
          <p:cNvSpPr>
            <a:spLocks noGrp="1"/>
          </p:cNvSpPr>
          <p:nvPr>
            <p:ph idx="1"/>
          </p:nvPr>
        </p:nvSpPr>
        <p:spPr>
          <a:xfrm>
            <a:off x="630936" y="2807208"/>
            <a:ext cx="3575420" cy="3410712"/>
          </a:xfrm>
        </p:spPr>
        <p:txBody>
          <a:bodyPr anchor="t">
            <a:normAutofit/>
          </a:bodyPr>
          <a:lstStyle/>
          <a:p>
            <a:r>
              <a:rPr lang="en-US" sz="1600" dirty="0">
                <a:solidFill>
                  <a:srgbClr val="374151"/>
                </a:solidFill>
                <a:effectLst/>
                <a:latin typeface="Segoe UI" panose="020B0502040204020203" pitchFamily="34" charset="0"/>
                <a:ea typeface="Times New Roman" panose="02020603050405020304" pitchFamily="18" charset="0"/>
              </a:rPr>
              <a:t>What are the top 5 restaurants with the highest average review star rating, within each price level, in Toronto? Additionally, for these top-rated restaurants, what is the average delivery</a:t>
            </a:r>
            <a:r>
              <a:rPr lang="zh-CN" altLang="en-US" sz="1600" dirty="0">
                <a:solidFill>
                  <a:srgbClr val="374151"/>
                </a:solidFill>
                <a:effectLst/>
                <a:latin typeface="Segoe UI" panose="020B0502040204020203" pitchFamily="34" charset="0"/>
                <a:ea typeface="Times New Roman" panose="02020603050405020304" pitchFamily="18" charset="0"/>
              </a:rPr>
              <a:t> </a:t>
            </a:r>
            <a:r>
              <a:rPr lang="en-US" altLang="zh-CN" sz="1600" dirty="0">
                <a:solidFill>
                  <a:srgbClr val="374151"/>
                </a:solidFill>
                <a:effectLst/>
                <a:latin typeface="Segoe UI" panose="020B0502040204020203" pitchFamily="34" charset="0"/>
                <a:ea typeface="Times New Roman" panose="02020603050405020304" pitchFamily="18" charset="0"/>
              </a:rPr>
              <a:t>time</a:t>
            </a:r>
            <a:r>
              <a:rPr lang="en-US" sz="1600" dirty="0">
                <a:solidFill>
                  <a:srgbClr val="374151"/>
                </a:solidFill>
                <a:effectLst/>
                <a:latin typeface="Segoe UI" panose="020B0502040204020203" pitchFamily="34"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marL="0" indent="0">
              <a:buNone/>
            </a:pPr>
            <a:endParaRPr lang="en-US" sz="2200" dirty="0"/>
          </a:p>
        </p:txBody>
      </p:sp>
      <p:pic>
        <p:nvPicPr>
          <p:cNvPr id="5" name="Content Placeholder 4" descr="A table with numbers and symbols&#10;&#10;Description automatically generated">
            <a:extLst>
              <a:ext uri="{FF2B5EF4-FFF2-40B4-BE49-F238E27FC236}">
                <a16:creationId xmlns:a16="http://schemas.microsoft.com/office/drawing/2014/main" id="{0FE96F5F-2F9B-E912-EFD8-52038E85CE4A}"/>
              </a:ext>
            </a:extLst>
          </p:cNvPr>
          <p:cNvPicPr>
            <a:picLocks noChangeAspect="1"/>
          </p:cNvPicPr>
          <p:nvPr/>
        </p:nvPicPr>
        <p:blipFill>
          <a:blip r:embed="rId2"/>
          <a:stretch>
            <a:fillRect/>
          </a:stretch>
        </p:blipFill>
        <p:spPr>
          <a:xfrm>
            <a:off x="4840340" y="1779763"/>
            <a:ext cx="6717676" cy="3392426"/>
          </a:xfrm>
          <a:prstGeom prst="rect">
            <a:avLst/>
          </a:prstGeom>
        </p:spPr>
      </p:pic>
    </p:spTree>
    <p:extLst>
      <p:ext uri="{BB962C8B-B14F-4D97-AF65-F5344CB8AC3E}">
        <p14:creationId xmlns:p14="http://schemas.microsoft.com/office/powerpoint/2010/main" val="3930660417"/>
      </p:ext>
    </p:extLst>
  </p:cSld>
  <p:clrMapOvr>
    <a:masterClrMapping/>
  </p:clrMapOvr>
  <mc:AlternateContent xmlns:mc="http://schemas.openxmlformats.org/markup-compatibility/2006">
    <mc:Choice xmlns:p14="http://schemas.microsoft.com/office/powerpoint/2010/main" Requires="p14">
      <p:transition spd="slow" p14:dur="2000" advTm="39170"/>
    </mc:Choice>
    <mc:Fallback>
      <p:transition spd="slow" advTm="391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B294963-A432-9FFF-9330-F9E7DC8553C3}"/>
              </a:ext>
            </a:extLst>
          </p:cNvPr>
          <p:cNvSpPr>
            <a:spLocks noGrp="1"/>
          </p:cNvSpPr>
          <p:nvPr>
            <p:ph type="title"/>
          </p:nvPr>
        </p:nvSpPr>
        <p:spPr>
          <a:xfrm>
            <a:off x="213979" y="3966962"/>
            <a:ext cx="3284133" cy="2216513"/>
          </a:xfrm>
        </p:spPr>
        <p:txBody>
          <a:bodyPr>
            <a:normAutofit/>
          </a:bodyPr>
          <a:lstStyle/>
          <a:p>
            <a:r>
              <a:rPr lang="en-US" dirty="0"/>
              <a:t>Bar chart</a:t>
            </a:r>
          </a:p>
        </p:txBody>
      </p:sp>
      <p:sp>
        <p:nvSpPr>
          <p:cNvPr id="21" name="Arc 2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7D8D8F61-DF98-1C2F-452B-394BB3DE4B4C}"/>
              </a:ext>
            </a:extLst>
          </p:cNvPr>
          <p:cNvSpPr>
            <a:spLocks noGrp="1"/>
          </p:cNvSpPr>
          <p:nvPr>
            <p:ph idx="1"/>
          </p:nvPr>
        </p:nvSpPr>
        <p:spPr>
          <a:xfrm>
            <a:off x="3498112" y="4278572"/>
            <a:ext cx="6382966" cy="2216512"/>
          </a:xfrm>
        </p:spPr>
        <p:txBody>
          <a:bodyPr>
            <a:normAutofit/>
          </a:bodyPr>
          <a:lstStyle/>
          <a:p>
            <a:r>
              <a:rPr lang="en-US" sz="1600" b="0" i="0" dirty="0">
                <a:solidFill>
                  <a:srgbClr val="374151"/>
                </a:solidFill>
                <a:effectLst/>
                <a:latin typeface="Söhne"/>
              </a:rPr>
              <a:t>restaurants with higher ratings could be leveraged as key players in their respective price categories, potentially attracting more customers looking for quality experiences as indicated by star ratings. </a:t>
            </a:r>
          </a:p>
          <a:p>
            <a:r>
              <a:rPr lang="en-US" sz="1600" b="0" i="0" dirty="0">
                <a:solidFill>
                  <a:srgbClr val="374151"/>
                </a:solidFill>
                <a:effectLst/>
                <a:latin typeface="Söhne"/>
              </a:rPr>
              <a:t>some top-rated restaurants have optimized their delivery times well, others may not have. </a:t>
            </a:r>
            <a:endParaRPr lang="en-US" sz="1600" dirty="0"/>
          </a:p>
        </p:txBody>
      </p:sp>
      <p:pic>
        <p:nvPicPr>
          <p:cNvPr id="8" name="Picture 7" descr="A blue and white bar graph&#10;&#10;Description automatically generated">
            <a:extLst>
              <a:ext uri="{FF2B5EF4-FFF2-40B4-BE49-F238E27FC236}">
                <a16:creationId xmlns:a16="http://schemas.microsoft.com/office/drawing/2014/main" id="{9A29B04E-6B4A-FF3B-C45C-7FA72D5D8C31}"/>
              </a:ext>
            </a:extLst>
          </p:cNvPr>
          <p:cNvPicPr>
            <a:picLocks noChangeAspect="1"/>
          </p:cNvPicPr>
          <p:nvPr/>
        </p:nvPicPr>
        <p:blipFill>
          <a:blip r:embed="rId3"/>
          <a:stretch>
            <a:fillRect/>
          </a:stretch>
        </p:blipFill>
        <p:spPr>
          <a:xfrm>
            <a:off x="1728455" y="282915"/>
            <a:ext cx="7772400" cy="3425749"/>
          </a:xfrm>
          <a:prstGeom prst="rect">
            <a:avLst/>
          </a:prstGeom>
        </p:spPr>
      </p:pic>
    </p:spTree>
    <p:extLst>
      <p:ext uri="{BB962C8B-B14F-4D97-AF65-F5344CB8AC3E}">
        <p14:creationId xmlns:p14="http://schemas.microsoft.com/office/powerpoint/2010/main" val="99795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A32348-7926-3572-DACE-A2AED977FF18}"/>
              </a:ext>
            </a:extLst>
          </p:cNvPr>
          <p:cNvSpPr>
            <a:spLocks noGrp="1"/>
          </p:cNvSpPr>
          <p:nvPr>
            <p:ph type="title"/>
          </p:nvPr>
        </p:nvSpPr>
        <p:spPr>
          <a:xfrm>
            <a:off x="436124" y="469281"/>
            <a:ext cx="5458838" cy="1325563"/>
          </a:xfrm>
        </p:spPr>
        <p:txBody>
          <a:bodyPr>
            <a:normAutofit/>
          </a:bodyPr>
          <a:lstStyle/>
          <a:p>
            <a:r>
              <a:rPr lang="en-US" dirty="0"/>
              <a:t>Question 3:</a:t>
            </a: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table&#10;&#10;Description automatically generated">
            <a:extLst>
              <a:ext uri="{FF2B5EF4-FFF2-40B4-BE49-F238E27FC236}">
                <a16:creationId xmlns:a16="http://schemas.microsoft.com/office/drawing/2014/main" id="{B6069E06-B89C-CC6F-609E-1F06AD6BB428}"/>
              </a:ext>
            </a:extLst>
          </p:cNvPr>
          <p:cNvPicPr>
            <a:picLocks noChangeAspect="1"/>
          </p:cNvPicPr>
          <p:nvPr/>
        </p:nvPicPr>
        <p:blipFill>
          <a:blip r:embed="rId3"/>
          <a:stretch>
            <a:fillRect/>
          </a:stretch>
        </p:blipFill>
        <p:spPr>
          <a:xfrm>
            <a:off x="0" y="2264125"/>
            <a:ext cx="5183396" cy="279903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0" name="Content Placeholder 9">
            <a:extLst>
              <a:ext uri="{FF2B5EF4-FFF2-40B4-BE49-F238E27FC236}">
                <a16:creationId xmlns:a16="http://schemas.microsoft.com/office/drawing/2014/main" id="{2592C0C7-8958-8858-F056-E40144C40740}"/>
              </a:ext>
            </a:extLst>
          </p:cNvPr>
          <p:cNvSpPr>
            <a:spLocks noGrp="1"/>
          </p:cNvSpPr>
          <p:nvPr>
            <p:ph idx="1"/>
          </p:nvPr>
        </p:nvSpPr>
        <p:spPr>
          <a:xfrm>
            <a:off x="5781955" y="2230162"/>
            <a:ext cx="5811485" cy="4192520"/>
          </a:xfrm>
        </p:spPr>
        <p:txBody>
          <a:bodyPr>
            <a:normAutofit/>
          </a:bodyPr>
          <a:lstStyle/>
          <a:p>
            <a:r>
              <a:rPr lang="en-US" sz="2000" dirty="0">
                <a:solidFill>
                  <a:srgbClr val="374151"/>
                </a:solidFill>
                <a:effectLst/>
                <a:latin typeface="Segoe UI" panose="020B0502040204020203" pitchFamily="34" charset="0"/>
                <a:ea typeface="Times New Roman" panose="02020603050405020304" pitchFamily="18" charset="0"/>
              </a:rPr>
              <a:t>In which areas does a particular category of cuisine have low representation </a:t>
            </a:r>
            <a:r>
              <a:rPr lang="en-US" sz="2000" b="0" i="0" dirty="0">
                <a:solidFill>
                  <a:srgbClr val="374151"/>
                </a:solidFill>
                <a:effectLst/>
                <a:latin typeface="Söhne"/>
              </a:rPr>
              <a:t>(number of restaurants).</a:t>
            </a:r>
            <a:r>
              <a:rPr lang="en-US" sz="2000" dirty="0">
                <a:solidFill>
                  <a:srgbClr val="374151"/>
                </a:solidFill>
                <a:effectLst/>
                <a:latin typeface="Segoe UI" panose="020B0502040204020203" pitchFamily="34" charset="0"/>
                <a:ea typeface="Times New Roman" panose="02020603050405020304" pitchFamily="18" charset="0"/>
              </a:rPr>
              <a:t> but high delivery demand, indicating a potential market for restaurant expansion or introducing new cuisines?</a:t>
            </a:r>
            <a:r>
              <a:rPr lang="en-US" sz="2000" dirty="0">
                <a:effectLst/>
              </a:rPr>
              <a:t> </a:t>
            </a:r>
          </a:p>
          <a:p>
            <a:r>
              <a:rPr lang="en-US" sz="2000" dirty="0"/>
              <a:t>Insight: </a:t>
            </a:r>
            <a:r>
              <a:rPr lang="en-US" sz="2000" b="0" i="0" dirty="0">
                <a:solidFill>
                  <a:srgbClr val="374151"/>
                </a:solidFill>
                <a:effectLst/>
                <a:latin typeface="Söhne"/>
              </a:rPr>
              <a:t>Espresso, Chicken Tenders may represent untapped market opportunities for new restaurant openings or expansion in these cities.</a:t>
            </a:r>
            <a:endParaRPr lang="en-US" sz="2000" dirty="0"/>
          </a:p>
        </p:txBody>
      </p:sp>
    </p:spTree>
    <p:extLst>
      <p:ext uri="{BB962C8B-B14F-4D97-AF65-F5344CB8AC3E}">
        <p14:creationId xmlns:p14="http://schemas.microsoft.com/office/powerpoint/2010/main" val="426603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93E5F-57CD-B298-26D5-2231A7F2D048}"/>
              </a:ext>
            </a:extLst>
          </p:cNvPr>
          <p:cNvSpPr>
            <a:spLocks noGrp="1"/>
          </p:cNvSpPr>
          <p:nvPr>
            <p:ph type="title"/>
          </p:nvPr>
        </p:nvSpPr>
        <p:spPr>
          <a:xfrm>
            <a:off x="793662" y="386930"/>
            <a:ext cx="10066122" cy="1298448"/>
          </a:xfrm>
        </p:spPr>
        <p:txBody>
          <a:bodyPr anchor="b">
            <a:normAutofit/>
          </a:bodyPr>
          <a:lstStyle/>
          <a:p>
            <a:r>
              <a:rPr lang="en-US" sz="4800" dirty="0"/>
              <a:t>Question 4:</a:t>
            </a:r>
          </a:p>
        </p:txBody>
      </p:sp>
      <p:sp>
        <p:nvSpPr>
          <p:cNvPr id="21"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8">
            <a:extLst>
              <a:ext uri="{FF2B5EF4-FFF2-40B4-BE49-F238E27FC236}">
                <a16:creationId xmlns:a16="http://schemas.microsoft.com/office/drawing/2014/main" id="{96D2918C-8BA5-CAC8-ECCF-86E1021BC23D}"/>
              </a:ext>
            </a:extLst>
          </p:cNvPr>
          <p:cNvSpPr>
            <a:spLocks noGrp="1"/>
          </p:cNvSpPr>
          <p:nvPr>
            <p:ph idx="1"/>
          </p:nvPr>
        </p:nvSpPr>
        <p:spPr>
          <a:xfrm>
            <a:off x="240768" y="2517349"/>
            <a:ext cx="4530898" cy="3639450"/>
          </a:xfrm>
        </p:spPr>
        <p:txBody>
          <a:bodyPr anchor="t">
            <a:normAutofit/>
          </a:bodyPr>
          <a:lstStyle/>
          <a:p>
            <a:r>
              <a:rPr lang="en-US" sz="2000" dirty="0">
                <a:solidFill>
                  <a:srgbClr val="374151"/>
                </a:solidFill>
                <a:latin typeface="Söhne"/>
              </a:rPr>
              <a:t>What are the </a:t>
            </a:r>
            <a:r>
              <a:rPr lang="en-US" sz="2000" b="0" i="0" dirty="0">
                <a:solidFill>
                  <a:srgbClr val="374151"/>
                </a:solidFill>
                <a:effectLst/>
                <a:latin typeface="Söhne"/>
              </a:rPr>
              <a:t>performance of restaurants within different categories and cities?</a:t>
            </a:r>
          </a:p>
          <a:p>
            <a:r>
              <a:rPr lang="en-US" sz="2000" b="0" i="0" dirty="0">
                <a:solidFill>
                  <a:srgbClr val="374151"/>
                </a:solidFill>
                <a:effectLst/>
                <a:latin typeface="Söhne"/>
              </a:rPr>
              <a:t>The performance is evaluated based on the average star ratings and delivery times, and the results are ranked within each category.</a:t>
            </a:r>
          </a:p>
          <a:p>
            <a:r>
              <a:rPr lang="en-US" sz="2000" dirty="0">
                <a:solidFill>
                  <a:srgbClr val="374151"/>
                </a:solidFill>
                <a:latin typeface="Söhne"/>
              </a:rPr>
              <a:t>Insight: the </a:t>
            </a:r>
            <a:r>
              <a:rPr lang="en-US" sz="2000" b="0" i="0" dirty="0">
                <a:solidFill>
                  <a:srgbClr val="374151"/>
                </a:solidFill>
                <a:effectLst/>
                <a:latin typeface="Söhne"/>
              </a:rPr>
              <a:t>importance of not only maintaining high-quality ratings but also emphasizing efficient delivery services. </a:t>
            </a:r>
            <a:endParaRPr lang="en-US" sz="2000" dirty="0"/>
          </a:p>
        </p:txBody>
      </p:sp>
      <p:pic>
        <p:nvPicPr>
          <p:cNvPr id="5" name="Content Placeholder 4" descr="A screenshot of a data&#10;&#10;Description automatically generated">
            <a:extLst>
              <a:ext uri="{FF2B5EF4-FFF2-40B4-BE49-F238E27FC236}">
                <a16:creationId xmlns:a16="http://schemas.microsoft.com/office/drawing/2014/main" id="{8CE9ABC0-CE80-13AD-ED58-EABC10B9740C}"/>
              </a:ext>
            </a:extLst>
          </p:cNvPr>
          <p:cNvPicPr>
            <a:picLocks noChangeAspect="1"/>
          </p:cNvPicPr>
          <p:nvPr/>
        </p:nvPicPr>
        <p:blipFill>
          <a:blip r:embed="rId3"/>
          <a:stretch>
            <a:fillRect/>
          </a:stretch>
        </p:blipFill>
        <p:spPr>
          <a:xfrm>
            <a:off x="5403891" y="2780068"/>
            <a:ext cx="5979471" cy="2989734"/>
          </a:xfrm>
          <a:prstGeom prst="rect">
            <a:avLst/>
          </a:prstGeom>
        </p:spPr>
      </p:pic>
      <p:sp>
        <p:nvSpPr>
          <p:cNvPr id="24"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6255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C7A83-1F12-1C39-8EBE-5FCAC4934F0D}"/>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kern="1200">
                <a:solidFill>
                  <a:schemeClr val="tx1"/>
                </a:solidFill>
                <a:latin typeface="+mj-lt"/>
                <a:ea typeface="+mj-ea"/>
                <a:cs typeface="+mj-cs"/>
              </a:rPr>
              <a:t>Question 5:</a:t>
            </a:r>
          </a:p>
        </p:txBody>
      </p:sp>
      <p:sp>
        <p:nvSpPr>
          <p:cNvPr id="13" name="Rectangle 1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table&#10;&#10;Description automatically generated">
            <a:extLst>
              <a:ext uri="{FF2B5EF4-FFF2-40B4-BE49-F238E27FC236}">
                <a16:creationId xmlns:a16="http://schemas.microsoft.com/office/drawing/2014/main" id="{7BE45C97-6664-79A6-F1A0-2FF18166B3A4}"/>
              </a:ext>
            </a:extLst>
          </p:cNvPr>
          <p:cNvPicPr>
            <a:picLocks noGrp="1" noChangeAspect="1"/>
          </p:cNvPicPr>
          <p:nvPr>
            <p:ph idx="1"/>
          </p:nvPr>
        </p:nvPicPr>
        <p:blipFill>
          <a:blip r:embed="rId3"/>
          <a:stretch>
            <a:fillRect/>
          </a:stretch>
        </p:blipFill>
        <p:spPr>
          <a:xfrm>
            <a:off x="273788" y="3466995"/>
            <a:ext cx="5150277" cy="1158811"/>
          </a:xfrm>
          <a:prstGeom prst="rect">
            <a:avLst/>
          </a:prstGeom>
        </p:spPr>
      </p:pic>
      <p:sp>
        <p:nvSpPr>
          <p:cNvPr id="6" name="TextBox 5">
            <a:extLst>
              <a:ext uri="{FF2B5EF4-FFF2-40B4-BE49-F238E27FC236}">
                <a16:creationId xmlns:a16="http://schemas.microsoft.com/office/drawing/2014/main" id="{BCB90348-176C-AA79-DC9B-A0E383E8F711}"/>
              </a:ext>
            </a:extLst>
          </p:cNvPr>
          <p:cNvSpPr txBox="1"/>
          <p:nvPr/>
        </p:nvSpPr>
        <p:spPr>
          <a:xfrm>
            <a:off x="6095999" y="3217915"/>
            <a:ext cx="4530898" cy="3639450"/>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effectLst/>
              </a:rPr>
              <a:t>Which premium-priced restaurants (in the top price range) have lower than average review ratings?</a:t>
            </a:r>
          </a:p>
          <a:p>
            <a:pPr marL="285750" indent="-228600">
              <a:lnSpc>
                <a:spcPct val="90000"/>
              </a:lnSpc>
              <a:spcAft>
                <a:spcPts val="600"/>
              </a:spcAft>
              <a:buFont typeface="Arial" panose="020B0604020202020204" pitchFamily="34" charset="0"/>
              <a:buChar char="•"/>
            </a:pPr>
            <a:r>
              <a:rPr lang="en-US" sz="2000" b="0" i="0" dirty="0">
                <a:solidFill>
                  <a:srgbClr val="374151"/>
                </a:solidFill>
                <a:effectLst/>
                <a:latin typeface="Söhne"/>
              </a:rPr>
              <a:t>Insight: not all high-priced restaurants are guaranteed high ratings, and factors other than price influence customer satisfaction</a:t>
            </a:r>
            <a:endParaRPr lang="en-US" sz="2000" dirty="0">
              <a:effectLst/>
            </a:endParaRPr>
          </a:p>
          <a:p>
            <a:pPr marL="285750" indent="-228600">
              <a:lnSpc>
                <a:spcPct val="90000"/>
              </a:lnSpc>
              <a:spcAft>
                <a:spcPts val="600"/>
              </a:spcAft>
              <a:buFont typeface="Arial" panose="020B0604020202020204" pitchFamily="34" charset="0"/>
              <a:buChar char="•"/>
            </a:pPr>
            <a:endParaRPr lang="en-US" sz="2000" dirty="0"/>
          </a:p>
        </p:txBody>
      </p:sp>
      <p:sp>
        <p:nvSpPr>
          <p:cNvPr id="17" name="Rectangle 1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98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5BB425B-2085-8342-DF1F-626B6A327170}"/>
              </a:ext>
            </a:extLst>
          </p:cNvPr>
          <p:cNvSpPr>
            <a:spLocks noGrp="1"/>
          </p:cNvSpPr>
          <p:nvPr>
            <p:ph type="title"/>
          </p:nvPr>
        </p:nvSpPr>
        <p:spPr>
          <a:xfrm>
            <a:off x="540897" y="3818243"/>
            <a:ext cx="3777430" cy="967386"/>
          </a:xfrm>
        </p:spPr>
        <p:txBody>
          <a:bodyPr vert="horz" lIns="91440" tIns="45720" rIns="91440" bIns="45720" rtlCol="0">
            <a:normAutofit fontScale="90000"/>
          </a:bodyPr>
          <a:lstStyle/>
          <a:p>
            <a:br>
              <a:rPr lang="en-US" sz="3700" kern="1200" dirty="0">
                <a:latin typeface="+mj-lt"/>
                <a:ea typeface="+mj-ea"/>
                <a:cs typeface="+mj-cs"/>
              </a:rPr>
            </a:br>
            <a:br>
              <a:rPr lang="en-US" sz="3700" kern="1200" dirty="0">
                <a:latin typeface="+mj-lt"/>
                <a:ea typeface="+mj-ea"/>
                <a:cs typeface="+mj-cs"/>
              </a:rPr>
            </a:br>
            <a:r>
              <a:rPr lang="en-US" sz="3700" kern="1200" dirty="0">
                <a:latin typeface="+mj-lt"/>
                <a:ea typeface="+mj-ea"/>
                <a:cs typeface="+mj-cs"/>
              </a:rPr>
              <a:t>Question 6:</a:t>
            </a:r>
            <a:br>
              <a:rPr lang="en-US" sz="3700" kern="1200" dirty="0">
                <a:latin typeface="+mj-lt"/>
                <a:ea typeface="+mj-ea"/>
                <a:cs typeface="+mj-cs"/>
              </a:rPr>
            </a:br>
            <a:br>
              <a:rPr lang="en-US" sz="3700" kern="1200" dirty="0">
                <a:latin typeface="+mj-lt"/>
                <a:ea typeface="+mj-ea"/>
                <a:cs typeface="+mj-cs"/>
              </a:rPr>
            </a:br>
            <a:endParaRPr lang="en-US" sz="3700" kern="1200" dirty="0">
              <a:latin typeface="+mj-lt"/>
              <a:ea typeface="+mj-ea"/>
              <a:cs typeface="+mj-cs"/>
            </a:endParaRPr>
          </a:p>
        </p:txBody>
      </p:sp>
      <p:sp>
        <p:nvSpPr>
          <p:cNvPr id="24" name="Arc 2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45B13A25-FD5C-C17A-5B73-24BE098727CE}"/>
              </a:ext>
            </a:extLst>
          </p:cNvPr>
          <p:cNvPicPr>
            <a:picLocks noChangeAspect="1"/>
          </p:cNvPicPr>
          <p:nvPr/>
        </p:nvPicPr>
        <p:blipFill>
          <a:blip r:embed="rId3"/>
          <a:stretch>
            <a:fillRect/>
          </a:stretch>
        </p:blipFill>
        <p:spPr>
          <a:xfrm>
            <a:off x="659914" y="1653221"/>
            <a:ext cx="10872172" cy="1060037"/>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19" name="Content Placeholder 18">
            <a:extLst>
              <a:ext uri="{FF2B5EF4-FFF2-40B4-BE49-F238E27FC236}">
                <a16:creationId xmlns:a16="http://schemas.microsoft.com/office/drawing/2014/main" id="{4DDC002E-9262-E7C6-7E2A-58906C4C34C6}"/>
              </a:ext>
            </a:extLst>
          </p:cNvPr>
          <p:cNvSpPr>
            <a:spLocks noGrp="1"/>
          </p:cNvSpPr>
          <p:nvPr>
            <p:ph idx="1"/>
          </p:nvPr>
        </p:nvSpPr>
        <p:spPr>
          <a:xfrm>
            <a:off x="3668232" y="3121314"/>
            <a:ext cx="7230139" cy="2705328"/>
          </a:xfrm>
        </p:spPr>
        <p:txBody>
          <a:bodyPr>
            <a:noAutofit/>
          </a:bodyPr>
          <a:lstStyle/>
          <a:p>
            <a:r>
              <a:rPr lang="en-US" sz="2000" dirty="0">
                <a:solidFill>
                  <a:srgbClr val="0F0F0F"/>
                </a:solidFill>
                <a:effectLst/>
                <a:latin typeface="Segoe UI" panose="020B0502040204020203" pitchFamily="34" charset="0"/>
                <a:ea typeface="Times New Roman" panose="02020603050405020304" pitchFamily="18" charset="0"/>
              </a:rPr>
              <a:t>What is the difference in average delivery times between the top quartile and bottom quartile restaurants in terms of review stars?</a:t>
            </a:r>
          </a:p>
          <a:p>
            <a:r>
              <a:rPr lang="en-US" sz="2000" b="0" i="0" dirty="0">
                <a:solidFill>
                  <a:srgbClr val="374151"/>
                </a:solidFill>
                <a:effectLst/>
                <a:latin typeface="Söhne"/>
              </a:rPr>
              <a:t>top-rated restaurants deliver, on average, faster than those in the bottom quartile.</a:t>
            </a:r>
          </a:p>
          <a:p>
            <a:r>
              <a:rPr lang="en-US" sz="2000" b="0" i="0" dirty="0">
                <a:solidFill>
                  <a:srgbClr val="374151"/>
                </a:solidFill>
                <a:effectLst/>
                <a:latin typeface="Söhne"/>
              </a:rPr>
              <a:t>Insight: higher customer satisfaction in terms of review stars may correlate with faster delivery times. It implies that restaurants delivering more quickly could be receiving better reviews, possibly due to customers valuing speed of service.</a:t>
            </a:r>
            <a:br>
              <a:rPr lang="en-US" sz="2000" dirty="0">
                <a:effectLst/>
                <a:latin typeface="Times New Roman" panose="02020603050405020304" pitchFamily="18" charset="0"/>
                <a:ea typeface="Times New Roman" panose="02020603050405020304" pitchFamily="18" charset="0"/>
              </a:rPr>
            </a:br>
            <a:endParaRPr lang="en-US" sz="2000" dirty="0"/>
          </a:p>
        </p:txBody>
      </p:sp>
      <p:sp>
        <p:nvSpPr>
          <p:cNvPr id="8" name="TextBox 7">
            <a:extLst>
              <a:ext uri="{FF2B5EF4-FFF2-40B4-BE49-F238E27FC236}">
                <a16:creationId xmlns:a16="http://schemas.microsoft.com/office/drawing/2014/main" id="{E1019209-69F6-AC58-EF56-9A8E49FDD107}"/>
              </a:ext>
            </a:extLst>
          </p:cNvPr>
          <p:cNvSpPr txBox="1"/>
          <p:nvPr/>
        </p:nvSpPr>
        <p:spPr>
          <a:xfrm>
            <a:off x="4199310" y="2244608"/>
            <a:ext cx="6382966" cy="2216512"/>
          </a:xfrm>
          <a:prstGeom prst="rect">
            <a:avLst/>
          </a:prstGeom>
        </p:spPr>
        <p:txBody>
          <a:bodyPr vert="horz" lIns="91440" tIns="45720" rIns="91440" bIns="45720" rtlCol="0">
            <a:normAutofit/>
          </a:bodyPr>
          <a:lstStyle/>
          <a:p>
            <a:pPr marL="57150">
              <a:lnSpc>
                <a:spcPct val="90000"/>
              </a:lnSpc>
              <a:spcAft>
                <a:spcPts val="600"/>
              </a:spcAft>
            </a:pPr>
            <a:endParaRPr lang="en-US" dirty="0"/>
          </a:p>
        </p:txBody>
      </p:sp>
    </p:spTree>
    <p:extLst>
      <p:ext uri="{BB962C8B-B14F-4D97-AF65-F5344CB8AC3E}">
        <p14:creationId xmlns:p14="http://schemas.microsoft.com/office/powerpoint/2010/main" val="112402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858</Words>
  <Application>Microsoft Macintosh PowerPoint</Application>
  <PresentationFormat>Widescreen</PresentationFormat>
  <Paragraphs>54</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Inter</vt:lpstr>
      <vt:lpstr>Söhne</vt:lpstr>
      <vt:lpstr>Arial</vt:lpstr>
      <vt:lpstr>Calibri</vt:lpstr>
      <vt:lpstr>Calibri Light</vt:lpstr>
      <vt:lpstr>Segoe UI</vt:lpstr>
      <vt:lpstr>Times New Roman</vt:lpstr>
      <vt:lpstr>Office Theme</vt:lpstr>
      <vt:lpstr>Food Delivery Across Canada </vt:lpstr>
      <vt:lpstr>Data Info</vt:lpstr>
      <vt:lpstr>Question 1:</vt:lpstr>
      <vt:lpstr>Question 2:</vt:lpstr>
      <vt:lpstr>Bar chart</vt:lpstr>
      <vt:lpstr>Question 3:</vt:lpstr>
      <vt:lpstr>Question 4:</vt:lpstr>
      <vt:lpstr>Question 5:</vt:lpstr>
      <vt:lpstr>  Question 6:  </vt:lpstr>
      <vt:lpstr>Question 7:</vt:lpstr>
      <vt:lpstr>Bar chart</vt:lpstr>
      <vt:lpstr>Question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Across Canada </dc:title>
  <dc:creator>Qinyi Qiu</dc:creator>
  <cp:lastModifiedBy>Qinyi Qiu</cp:lastModifiedBy>
  <cp:revision>1</cp:revision>
  <dcterms:created xsi:type="dcterms:W3CDTF">2023-12-13T10:19:06Z</dcterms:created>
  <dcterms:modified xsi:type="dcterms:W3CDTF">2023-12-14T02:21:27Z</dcterms:modified>
</cp:coreProperties>
</file>