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289" r:id="rId3"/>
    <p:sldId id="288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79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A2D9"/>
    <a:srgbClr val="FFFFFF"/>
    <a:srgbClr val="FFDD9B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>
        <p:scale>
          <a:sx n="71" d="100"/>
          <a:sy n="71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DC5C91C-24B2-48AF-94D1-CCBB76AF1A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5C495B6-8FFE-4C0C-AA5F-63AD73D4B8A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D8A9-5D80-4EEB-B1ED-D2342DF2BAEC}" type="datetimeFigureOut">
              <a:rPr lang="es-ES" smtClean="0"/>
              <a:t>10/06/2025</a:t>
            </a:fld>
            <a:endParaRPr lang="es-ES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4C7B865A-841B-473C-B77A-D3F17BE337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79EDA97A-5C1B-4CA0-AB34-9F17C12E8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B65BDD-68B9-427A-B1BD-0820CEAB4E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144E47-76DF-4FC0-A293-25F0072BEA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AC1FC-E57B-49D5-BBAE-E191EB1A7834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B1666-4800-4C6E-90B6-71912C07B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EC6592-0EC0-4C64-9B37-F6B5F517A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46B59F-48D1-4705-AB5C-E15D077F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DE32-AA28-4BAC-A9DB-23B5490A2103}" type="datetimeFigureOut">
              <a:rPr lang="es-PE" smtClean="0"/>
              <a:t>10/06/2025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AE8F1E-FED2-4DEA-8376-3A948AE4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775470-C349-4DE4-8A4A-00205942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31FA-D98E-4ED0-A70D-A89B876D05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914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BDC42-F894-4032-ACB7-47301864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8870FA-0C80-4DC8-9775-738B6C903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CEC2D-F584-4EE7-A353-53D1B2C3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DE32-AA28-4BAC-A9DB-23B5490A2103}" type="datetimeFigureOut">
              <a:rPr lang="es-PE" smtClean="0"/>
              <a:t>10/06/2025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E1C147-41E6-44E9-87F5-A3D201DF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E36510-8964-4392-9720-1EBE168E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31FA-D98E-4ED0-A70D-A89B876D05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754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F56781-B235-4723-87EA-AADA885DC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DC7FC0-5EF7-4AF6-85CA-35DC507AA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F5EAE0-3B50-4543-9F11-9D5D62E7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DE32-AA28-4BAC-A9DB-23B5490A2103}" type="datetimeFigureOut">
              <a:rPr lang="es-PE" smtClean="0"/>
              <a:t>10/06/2025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A66F2C-BC9D-4E7B-8E69-FED158DE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400E60-2378-48E5-97C7-54ECB8A2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31FA-D98E-4ED0-A70D-A89B876D05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064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DA0EE-9412-4F0E-8198-2D7349D9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CC6521-8EA8-4E75-85DB-66FB5FA33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A66D56-951D-43AF-A105-A670BFCF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DE32-AA28-4BAC-A9DB-23B5490A2103}" type="datetimeFigureOut">
              <a:rPr lang="es-PE" smtClean="0"/>
              <a:t>10/06/2025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B6D16A-F83A-455D-BC0A-6AAD023C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8E2383-0899-40CA-A98E-5B698390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31FA-D98E-4ED0-A70D-A89B876D05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776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09E1C-998B-4D7D-834C-75D71D178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82F507-DD83-4631-B778-77A166271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CC3505-2760-4E91-887E-7D3DF054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DE32-AA28-4BAC-A9DB-23B5490A2103}" type="datetimeFigureOut">
              <a:rPr lang="es-PE" smtClean="0"/>
              <a:t>10/06/2025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ECEF5-DA11-44FE-8012-8412C43E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6EE759-45E8-407A-8F6C-795173BA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31FA-D98E-4ED0-A70D-A89B876D05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446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0047B-FBDE-46D8-A1AA-1A3D654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4742F2-5DE5-4C58-8208-EA6D33C26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71FFF3-052F-41B9-86AA-514E1B148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533F23-282E-4574-950C-1F03101A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DE32-AA28-4BAC-A9DB-23B5490A2103}" type="datetimeFigureOut">
              <a:rPr lang="es-PE" smtClean="0"/>
              <a:t>10/06/2025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CC9239-101D-44DA-B1EE-733309E4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2B2A18-7FDD-4E0E-8676-6CB98B53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31FA-D98E-4ED0-A70D-A89B876D05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9458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32D54-0B06-45FB-A6B9-0D24381C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21818D-7605-41C0-B286-D73822C43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0CE51B-FB22-49D8-8A59-BC8BE91EE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F46264-0149-40E6-B0C8-F785E05DE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3DB36D-5D91-4CB7-B52A-29414B501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9EB4D3-C02F-4B96-BC49-1ED62D091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DE32-AA28-4BAC-A9DB-23B5490A2103}" type="datetimeFigureOut">
              <a:rPr lang="es-PE" smtClean="0"/>
              <a:t>10/06/2025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622DC2-22D2-4352-A5CB-BA8F5AD3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972F843-6139-48AF-A62B-15A161D5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31FA-D98E-4ED0-A70D-A89B876D05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239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67CFC-D8B9-4C08-8556-AABE1500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1EAB90E-8898-4B96-99C1-BF11767E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DE32-AA28-4BAC-A9DB-23B5490A2103}" type="datetimeFigureOut">
              <a:rPr lang="es-PE" smtClean="0"/>
              <a:t>10/06/2025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BD3F473-17A5-4B54-A3AE-22512429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9BD9E6-EC5A-4F9B-868D-69FB51E56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31FA-D98E-4ED0-A70D-A89B876D05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061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A344744-9863-41F6-A5FE-DB237CF8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DE32-AA28-4BAC-A9DB-23B5490A2103}" type="datetimeFigureOut">
              <a:rPr lang="es-PE" smtClean="0"/>
              <a:t>10/06/2025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05D938-BB8F-485F-9058-A07A70C0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8E45D5-2171-4EA4-86F1-824CA774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31FA-D98E-4ED0-A70D-A89B876D05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979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6A33B-4AF7-4979-91C1-ED494F48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5ABDEF-9182-432F-B53C-E9545369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791DAF-AC0F-457E-94B4-63A609821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017366-A1F9-4FBE-A56C-0F29F445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DE32-AA28-4BAC-A9DB-23B5490A2103}" type="datetimeFigureOut">
              <a:rPr lang="es-PE" smtClean="0"/>
              <a:t>10/06/2025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2AC7A8-4BCD-4129-BE35-3F4325EC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AFC655-49AE-4DDA-9342-8CC4498D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31FA-D98E-4ED0-A70D-A89B876D05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887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2E6A8-21CB-47F9-AE9D-A92BA371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400FEAD-36FA-4E66-A6CC-7B157B60B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502E87-9E82-449B-8B79-873FBDA5B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CA46B0-AD4D-4136-A550-5CDEC61F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DE32-AA28-4BAC-A9DB-23B5490A2103}" type="datetimeFigureOut">
              <a:rPr lang="es-PE" smtClean="0"/>
              <a:t>10/06/2025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ED8F71-72AB-453B-94FB-5C99EDBB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A01D22-4E84-45C9-8858-EE109FD2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31FA-D98E-4ED0-A70D-A89B876D05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736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98E553E-AB15-41B7-987E-A947017B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CA0984-82A3-4D1B-BA7A-6F6E4E58A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28BC1A-8DE1-4465-960F-3D4D53390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2DE32-AA28-4BAC-A9DB-23B5490A2103}" type="datetimeFigureOut">
              <a:rPr lang="es-PE" smtClean="0"/>
              <a:t>10/06/2025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F5CA40-950D-4EFA-B53B-6526FB8A6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4CE397-1109-41B4-8777-801CBE436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131FA-D98E-4ED0-A70D-A89B876D05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299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F107D8C-00FC-75C9-522D-2D3C9CDBD0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6966"/>
            <a:ext cx="12204357" cy="2854673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645553E1-30F3-EF6D-2129-35B0D4B95C58}"/>
              </a:ext>
            </a:extLst>
          </p:cNvPr>
          <p:cNvSpPr txBox="1">
            <a:spLocks/>
          </p:cNvSpPr>
          <p:nvPr/>
        </p:nvSpPr>
        <p:spPr>
          <a:xfrm>
            <a:off x="648552" y="2670327"/>
            <a:ext cx="11139794" cy="1022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PE" sz="3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4" name="Picture 2" descr="Logotipo - UNTRM">
            <a:extLst>
              <a:ext uri="{FF2B5EF4-FFF2-40B4-BE49-F238E27FC236}">
                <a16:creationId xmlns:a16="http://schemas.microsoft.com/office/drawing/2014/main" id="{337FACEE-9E5A-3BF7-0505-A295A8628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007" y="51651"/>
            <a:ext cx="5792316" cy="17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B78E593-EFBA-4656-94DD-0C4C54C81153}"/>
              </a:ext>
            </a:extLst>
          </p:cNvPr>
          <p:cNvSpPr txBox="1">
            <a:spLocks/>
          </p:cNvSpPr>
          <p:nvPr/>
        </p:nvSpPr>
        <p:spPr>
          <a:xfrm>
            <a:off x="6477240" y="3977226"/>
            <a:ext cx="5582237" cy="559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>
                <a:solidFill>
                  <a:schemeClr val="bg1"/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Docente: FLAVIO LOZANO ISLA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1788346" y="6501808"/>
            <a:ext cx="371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bg1"/>
                </a:solidFill>
                <a:latin typeface="Georgia" panose="02040502050405020303" pitchFamily="18" charset="0"/>
              </a:rPr>
              <a:t>1</a:t>
            </a:r>
            <a:endParaRPr lang="es-PE" sz="16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16" name="Imagen 15" descr="Escuela Profesional de Ingeniería Agrónoma - UNTRM - YouTube"/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417" y="74669"/>
            <a:ext cx="1623929" cy="1615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No hay ninguna descripción de la foto disponible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4" t="2287" r="16126" b="39775"/>
          <a:stretch/>
        </p:blipFill>
        <p:spPr bwMode="auto">
          <a:xfrm>
            <a:off x="469598" y="39440"/>
            <a:ext cx="2048315" cy="172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16"/>
          <p:cNvSpPr/>
          <p:nvPr/>
        </p:nvSpPr>
        <p:spPr>
          <a:xfrm>
            <a:off x="0" y="4827561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dirty="0">
                <a:latin typeface="Georgia" panose="02040502050405020303" pitchFamily="18" charset="0"/>
              </a:rPr>
              <a:t>Ingeniería Agrónoma, Facultad de Ingeniería y Ciencias Agrarias, Universidad Nacional Toribio Rodríguez de Mendoza De Amazonas (UNTRM), Perú.</a:t>
            </a:r>
          </a:p>
        </p:txBody>
      </p:sp>
      <p:grpSp>
        <p:nvGrpSpPr>
          <p:cNvPr id="18" name="Grupo 17"/>
          <p:cNvGrpSpPr/>
          <p:nvPr/>
        </p:nvGrpSpPr>
        <p:grpSpPr>
          <a:xfrm>
            <a:off x="0" y="6425184"/>
            <a:ext cx="12192000" cy="432816"/>
            <a:chOff x="0" y="6425184"/>
            <a:chExt cx="12192000" cy="432816"/>
          </a:xfrm>
        </p:grpSpPr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997518A5-3297-4B80-A555-4C1C69FA9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6425184"/>
              <a:ext cx="12192000" cy="432816"/>
            </a:xfrm>
            <a:prstGeom prst="rect">
              <a:avLst/>
            </a:prstGeom>
          </p:spPr>
        </p:pic>
        <p:sp>
          <p:nvSpPr>
            <p:cNvPr id="20" name="CuadroTexto 19"/>
            <p:cNvSpPr txBox="1"/>
            <p:nvPr/>
          </p:nvSpPr>
          <p:spPr>
            <a:xfrm>
              <a:off x="11688417" y="6472315"/>
              <a:ext cx="3710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1</a:t>
              </a:r>
              <a:endParaRPr lang="es-PE" sz="16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21" name="Rectángulo 20"/>
          <p:cNvSpPr/>
          <p:nvPr/>
        </p:nvSpPr>
        <p:spPr>
          <a:xfrm>
            <a:off x="1898614" y="2587971"/>
            <a:ext cx="91572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s-PE" sz="28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VARIABILIDAD MORFOLÓGICA, FISIOLÓGICA, NUTRICIONAL Y MOLECULAR EN 10 ACCESIONES DE OCA (</a:t>
            </a:r>
            <a:r>
              <a:rPr lang="es-PE" sz="2800" b="1" i="1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Oxalis</a:t>
            </a:r>
            <a:r>
              <a:rPr lang="es-PE" sz="2800" b="1" i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tuberosa </a:t>
            </a:r>
            <a:r>
              <a:rPr lang="es-PE" sz="28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Mol</a:t>
            </a:r>
            <a:r>
              <a:rPr lang="es-PE" sz="2800" b="1" i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s-PE" sz="28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PE" sz="2800" dirty="0">
              <a:solidFill>
                <a:schemeClr val="bg1"/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5B0EBCF-AEA7-4F2E-9D6A-D0E7BD6B5279}"/>
              </a:ext>
            </a:extLst>
          </p:cNvPr>
          <p:cNvSpPr txBox="1"/>
          <p:nvPr/>
        </p:nvSpPr>
        <p:spPr>
          <a:xfrm>
            <a:off x="0" y="5578257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Georgia" panose="02040502050405020303" pitchFamily="18" charset="0"/>
              </a:rPr>
              <a:t>Autores de correspondencia: Erika Llaja Zuta</a:t>
            </a:r>
            <a:endParaRPr lang="es-ES" sz="1600" dirty="0">
              <a:latin typeface="Georgia" panose="02040502050405020303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78884" y="6517201"/>
            <a:ext cx="898553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050" b="1" dirty="0">
                <a:solidFill>
                  <a:schemeClr val="bg1"/>
                </a:solidFill>
                <a:latin typeface="Georgia" panose="02040502050405020303" pitchFamily="18" charset="0"/>
              </a:rPr>
              <a:t>TÉSIS I</a:t>
            </a:r>
          </a:p>
        </p:txBody>
      </p:sp>
    </p:spTree>
    <p:extLst>
      <p:ext uri="{BB962C8B-B14F-4D97-AF65-F5344CB8AC3E}">
        <p14:creationId xmlns:p14="http://schemas.microsoft.com/office/powerpoint/2010/main" val="183678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50C415E-1BFB-4A30-B600-E4C0C5530B35}"/>
              </a:ext>
            </a:extLst>
          </p:cNvPr>
          <p:cNvSpPr txBox="1"/>
          <p:nvPr/>
        </p:nvSpPr>
        <p:spPr>
          <a:xfrm>
            <a:off x="360829" y="-58894"/>
            <a:ext cx="11470341" cy="6916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PE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REFERENCIAS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Ainsworth, E. A., &amp; Gillespie, K. M. (2007).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Estimation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total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phenolic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content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oxidation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substrates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plant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tissues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Folin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Ciocalteu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reagent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PE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Nature</a:t>
            </a:r>
            <a:r>
              <a:rPr lang="es-PE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Protocols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PE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(4), 875–877. https://doi.org/10.1038/nprot.2007.102</a:t>
            </a: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Alghamdi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B. A.,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Alshumrani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E. S.,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Saeed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 S. B.,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Rawas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G. M.,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Alharthi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N. T.,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Baeshen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 N.,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Helmi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N. M., Alam, M. Z., &amp;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Suhail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 (2020).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sugar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composition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pesticides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HPLC and GC–MS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techniques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honey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samples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collected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Saudi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Arabian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markets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PE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Saudi</a:t>
            </a:r>
            <a:r>
              <a:rPr lang="es-PE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</a:t>
            </a:r>
            <a:r>
              <a:rPr lang="es-PE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s-PE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Biological</a:t>
            </a:r>
            <a:r>
              <a:rPr lang="es-PE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Sciences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PE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27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(12), 3720–3726. https://doi.org/10.1016/j.sjbs.2020.08.018</a:t>
            </a: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Balcázar-Zumaeta, C. R., Fernández-Romero, E.,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Lopes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 S., Ferreira, N. R., Chagas-Júnior, G. C. A.,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Yoplac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I., López-Trigoso, H. A., Tuesta-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Occ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 L., Maldonado-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Ramirez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I., Maicelo-Quintana, J. L., Cayo-Colca, I. S., &amp; Castro-Alayo, E. M. (2024). Amino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acid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profile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behavior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during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fermentation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Criollo cocoa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beans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PE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Food</a:t>
            </a:r>
            <a:r>
              <a:rPr lang="es-PE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Chemistry</a:t>
            </a:r>
            <a:r>
              <a:rPr lang="es-PE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X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PE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101486. https://doi.org/10.1016/j.fochx.2024.101486</a:t>
            </a: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Bradford, M. M. (1976). A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rapid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sensitive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quantitation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microgram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quantities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protein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utilizing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principle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protein-dye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binding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PE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Analytical</a:t>
            </a:r>
            <a:r>
              <a:rPr lang="es-PE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Biochemistry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PE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72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(1–2), 248–254. https://doi.org/10.1016/0003-2697(76)90527-3</a:t>
            </a: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Can, H.,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Güven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L.,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Demirkaya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Miloğlu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F., &amp; Abd El-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Aty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 M. (2024).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UHPLC-ESI-MS/MS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simultaneous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determination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organic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acids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phenolic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compounds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Filipendula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vulgaris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Polygonum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divaricatum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Hypericum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linarioides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Rheum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ribes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PE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Microchemical</a:t>
            </a:r>
            <a:r>
              <a:rPr lang="es-PE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PE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110683. https://doi.org/10.1016/j.microc.2024.110683</a:t>
            </a: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Chirinos, R.,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Betalleluz-Pallardel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I., Huamán, A., Arbizu, C.,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Pedreschi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R., &amp; Campos, D. (2009). HPLC-DAD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characterisation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phenolic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compounds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Andean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oca (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Oxalis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tuberosa Mol.)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tubers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their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contribution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antioxidant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capacity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PE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Food</a:t>
            </a:r>
            <a:r>
              <a:rPr lang="es-PE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Chemistry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PE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113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(4), 1243–1251. https://doi.org/10.1016/j.foodchem.2008.08.015</a:t>
            </a: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66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ar las gracias, ¿cómo enseñar a los niños?">
            <a:extLst>
              <a:ext uri="{FF2B5EF4-FFF2-40B4-BE49-F238E27FC236}">
                <a16:creationId xmlns:a16="http://schemas.microsoft.com/office/drawing/2014/main" id="{EC154BB5-366E-F819-34B1-3B9FB5C89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296" y="2871099"/>
            <a:ext cx="8927738" cy="358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5512904" y="6457667"/>
            <a:ext cx="106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Georgia" panose="02040502050405020303" pitchFamily="18" charset="0"/>
              </a:rPr>
              <a:t>21</a:t>
            </a:r>
            <a:endParaRPr lang="es-PE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0" y="6425925"/>
            <a:ext cx="12192000" cy="432816"/>
            <a:chOff x="0" y="6425184"/>
            <a:chExt cx="12192000" cy="432816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997518A5-3297-4B80-A555-4C1C69FA9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25184"/>
              <a:ext cx="12192000" cy="432816"/>
            </a:xfrm>
            <a:prstGeom prst="rect">
              <a:avLst/>
            </a:prstGeom>
          </p:spPr>
        </p:pic>
        <p:sp>
          <p:nvSpPr>
            <p:cNvPr id="8" name="CuadroTexto 7"/>
            <p:cNvSpPr txBox="1"/>
            <p:nvPr/>
          </p:nvSpPr>
          <p:spPr>
            <a:xfrm>
              <a:off x="11688416" y="6472315"/>
              <a:ext cx="5035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11</a:t>
              </a:r>
              <a:endParaRPr lang="es-PE" sz="16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  <p:pic>
        <p:nvPicPr>
          <p:cNvPr id="10" name="Picture 2" descr="No hay ninguna descripción de la foto disponible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4" t="2287" r="16126" b="39775"/>
          <a:stretch/>
        </p:blipFill>
        <p:spPr bwMode="auto">
          <a:xfrm>
            <a:off x="469598" y="39440"/>
            <a:ext cx="2048315" cy="172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Logotipo - UNTRM">
            <a:extLst>
              <a:ext uri="{FF2B5EF4-FFF2-40B4-BE49-F238E27FC236}">
                <a16:creationId xmlns:a16="http://schemas.microsoft.com/office/drawing/2014/main" id="{337FACEE-9E5A-3BF7-0505-A295A8628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007" y="51651"/>
            <a:ext cx="5792316" cy="17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 descr="Escuela Profesional de Ingeniería Agrónoma - UNTRM - YouTube"/>
          <p:cNvPicPr/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417" y="74669"/>
            <a:ext cx="1623929" cy="161574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BF482DF9-E620-4408-95E0-A769E01B4FC6}"/>
              </a:ext>
            </a:extLst>
          </p:cNvPr>
          <p:cNvSpPr/>
          <p:nvPr/>
        </p:nvSpPr>
        <p:spPr>
          <a:xfrm>
            <a:off x="1178884" y="6517201"/>
            <a:ext cx="898553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050" b="1" dirty="0">
                <a:solidFill>
                  <a:schemeClr val="bg1"/>
                </a:solidFill>
                <a:latin typeface="Georgia" panose="02040502050405020303" pitchFamily="18" charset="0"/>
              </a:rPr>
              <a:t>TÉSIS I</a:t>
            </a:r>
          </a:p>
        </p:txBody>
      </p:sp>
    </p:spTree>
    <p:extLst>
      <p:ext uri="{BB962C8B-B14F-4D97-AF65-F5344CB8AC3E}">
        <p14:creationId xmlns:p14="http://schemas.microsoft.com/office/powerpoint/2010/main" val="193517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9E4807FD-2BD5-447F-A78E-1B5411056A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28" t="4240" r="2965" b="8170"/>
          <a:stretch/>
        </p:blipFill>
        <p:spPr>
          <a:xfrm rot="5400000">
            <a:off x="7425924" y="2413563"/>
            <a:ext cx="3386120" cy="4545106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0" y="6425184"/>
            <a:ext cx="12192000" cy="432816"/>
            <a:chOff x="0" y="6425184"/>
            <a:chExt cx="12192000" cy="432816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997518A5-3297-4B80-A555-4C1C69FA9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25184"/>
              <a:ext cx="12192000" cy="432816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11688416" y="6472315"/>
              <a:ext cx="5035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2</a:t>
              </a:r>
              <a:endParaRPr lang="es-PE" sz="16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2B2402C-D3B2-4CBD-914A-CA5A3E72AB91}"/>
              </a:ext>
            </a:extLst>
          </p:cNvPr>
          <p:cNvGrpSpPr/>
          <p:nvPr/>
        </p:nvGrpSpPr>
        <p:grpSpPr>
          <a:xfrm>
            <a:off x="761411" y="365581"/>
            <a:ext cx="8251873" cy="2689412"/>
            <a:chOff x="1178884" y="1091722"/>
            <a:chExt cx="8251873" cy="2689412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8A9A50A1-AB3E-4D4F-9852-6E6BB15C5F92}"/>
                </a:ext>
              </a:extLst>
            </p:cNvPr>
            <p:cNvGrpSpPr/>
            <p:nvPr/>
          </p:nvGrpSpPr>
          <p:grpSpPr>
            <a:xfrm>
              <a:off x="1178884" y="1091722"/>
              <a:ext cx="8248516" cy="2689412"/>
              <a:chOff x="4300150" y="1169958"/>
              <a:chExt cx="4386641" cy="1504283"/>
            </a:xfrm>
          </p:grpSpPr>
          <p:grpSp>
            <p:nvGrpSpPr>
              <p:cNvPr id="9" name="Google Shape;290;p21">
                <a:extLst>
                  <a:ext uri="{FF2B5EF4-FFF2-40B4-BE49-F238E27FC236}">
                    <a16:creationId xmlns:a16="http://schemas.microsoft.com/office/drawing/2014/main" id="{2DA96296-0AB9-4E60-920E-AA44CC7811C6}"/>
                  </a:ext>
                </a:extLst>
              </p:cNvPr>
              <p:cNvGrpSpPr/>
              <p:nvPr/>
            </p:nvGrpSpPr>
            <p:grpSpPr>
              <a:xfrm>
                <a:off x="4300150" y="1169958"/>
                <a:ext cx="4386641" cy="675917"/>
                <a:chOff x="4300150" y="1169958"/>
                <a:chExt cx="4386641" cy="675917"/>
              </a:xfrm>
            </p:grpSpPr>
            <p:sp>
              <p:nvSpPr>
                <p:cNvPr id="14" name="Google Shape;291;p21">
                  <a:extLst>
                    <a:ext uri="{FF2B5EF4-FFF2-40B4-BE49-F238E27FC236}">
                      <a16:creationId xmlns:a16="http://schemas.microsoft.com/office/drawing/2014/main" id="{15053A04-CA7E-4D80-A264-447FF2A04006}"/>
                    </a:ext>
                  </a:extLst>
                </p:cNvPr>
                <p:cNvSpPr txBox="1"/>
                <p:nvPr/>
              </p:nvSpPr>
              <p:spPr>
                <a:xfrm>
                  <a:off x="4300150" y="1314100"/>
                  <a:ext cx="1990800" cy="3876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18287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endParaRPr sz="1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5" name="Google Shape;292;p21">
                  <a:extLst>
                    <a:ext uri="{FF2B5EF4-FFF2-40B4-BE49-F238E27FC236}">
                      <a16:creationId xmlns:a16="http://schemas.microsoft.com/office/drawing/2014/main" id="{50633D1A-515B-4783-A597-95EF43C028F3}"/>
                    </a:ext>
                  </a:extLst>
                </p:cNvPr>
                <p:cNvSpPr txBox="1"/>
                <p:nvPr/>
              </p:nvSpPr>
              <p:spPr>
                <a:xfrm>
                  <a:off x="5889620" y="1169975"/>
                  <a:ext cx="2707200" cy="6759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18287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dirty="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6" name="Google Shape;293;p21">
                  <a:extLst>
                    <a:ext uri="{FF2B5EF4-FFF2-40B4-BE49-F238E27FC236}">
                      <a16:creationId xmlns:a16="http://schemas.microsoft.com/office/drawing/2014/main" id="{4092BFFE-6652-428A-9D3B-2692802D1ABC}"/>
                    </a:ext>
                  </a:extLst>
                </p:cNvPr>
                <p:cNvSpPr/>
                <p:nvPr/>
              </p:nvSpPr>
              <p:spPr>
                <a:xfrm>
                  <a:off x="8596791" y="1169958"/>
                  <a:ext cx="90000" cy="6759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" name="Google Shape;294;p21">
                <a:extLst>
                  <a:ext uri="{FF2B5EF4-FFF2-40B4-BE49-F238E27FC236}">
                    <a16:creationId xmlns:a16="http://schemas.microsoft.com/office/drawing/2014/main" id="{7D591D08-D2D3-4977-AF12-5207DBCC35A5}"/>
                  </a:ext>
                </a:extLst>
              </p:cNvPr>
              <p:cNvGrpSpPr/>
              <p:nvPr/>
            </p:nvGrpSpPr>
            <p:grpSpPr>
              <a:xfrm>
                <a:off x="4300150" y="1998334"/>
                <a:ext cx="4386641" cy="675907"/>
                <a:chOff x="4300150" y="1998334"/>
                <a:chExt cx="4386641" cy="675907"/>
              </a:xfrm>
            </p:grpSpPr>
            <p:sp>
              <p:nvSpPr>
                <p:cNvPr id="11" name="Google Shape;295;p21">
                  <a:extLst>
                    <a:ext uri="{FF2B5EF4-FFF2-40B4-BE49-F238E27FC236}">
                      <a16:creationId xmlns:a16="http://schemas.microsoft.com/office/drawing/2014/main" id="{08D051F9-F0DC-442C-AC8F-793C72C2CA61}"/>
                    </a:ext>
                  </a:extLst>
                </p:cNvPr>
                <p:cNvSpPr txBox="1"/>
                <p:nvPr/>
              </p:nvSpPr>
              <p:spPr>
                <a:xfrm>
                  <a:off x="4300150" y="2142488"/>
                  <a:ext cx="1990800" cy="387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18287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2" name="Google Shape;296;p21">
                  <a:extLst>
                    <a:ext uri="{FF2B5EF4-FFF2-40B4-BE49-F238E27FC236}">
                      <a16:creationId xmlns:a16="http://schemas.microsoft.com/office/drawing/2014/main" id="{71C3D5A8-FD7C-4453-890E-D56C126F5ED5}"/>
                    </a:ext>
                  </a:extLst>
                </p:cNvPr>
                <p:cNvSpPr txBox="1"/>
                <p:nvPr/>
              </p:nvSpPr>
              <p:spPr>
                <a:xfrm>
                  <a:off x="5889525" y="1998340"/>
                  <a:ext cx="2707200" cy="6759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18287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dirty="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3" name="Google Shape;297;p21">
                  <a:extLst>
                    <a:ext uri="{FF2B5EF4-FFF2-40B4-BE49-F238E27FC236}">
                      <a16:creationId xmlns:a16="http://schemas.microsoft.com/office/drawing/2014/main" id="{B6DCAD18-834E-4110-92D9-168DC5D7205D}"/>
                    </a:ext>
                  </a:extLst>
                </p:cNvPr>
                <p:cNvSpPr/>
                <p:nvPr/>
              </p:nvSpPr>
              <p:spPr>
                <a:xfrm>
                  <a:off x="8596791" y="1998334"/>
                  <a:ext cx="90000" cy="6759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105755AC-536E-4D26-BE14-3B1B3B7C0C97}"/>
                </a:ext>
              </a:extLst>
            </p:cNvPr>
            <p:cNvSpPr txBox="1"/>
            <p:nvPr/>
          </p:nvSpPr>
          <p:spPr>
            <a:xfrm>
              <a:off x="2114064" y="1386743"/>
              <a:ext cx="1118255" cy="4633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lnSpc>
                  <a:spcPct val="150000"/>
                </a:lnSpc>
                <a:spcAft>
                  <a:spcPts val="800"/>
                </a:spcAft>
              </a:pPr>
              <a:r>
                <a:rPr lang="es-PE" sz="1800" b="1" dirty="0">
                  <a:solidFill>
                    <a:schemeClr val="bg1"/>
                  </a:solidFill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Título</a:t>
              </a:r>
              <a:endParaRPr lang="es-PE" sz="16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4EC50B8C-EC99-4549-861B-6EE96BF58C77}"/>
                </a:ext>
              </a:extLst>
            </p:cNvPr>
            <p:cNvSpPr txBox="1"/>
            <p:nvPr/>
          </p:nvSpPr>
          <p:spPr>
            <a:xfrm>
              <a:off x="4112879" y="1295501"/>
              <a:ext cx="509054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algn="just">
                <a:spcAft>
                  <a:spcPts val="800"/>
                </a:spcAft>
              </a:pPr>
              <a:r>
                <a:rPr lang="es-PE" sz="18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Variabilidad morfológica, fisiológica, nutricional y molecular en 10 accesiones de oca (</a:t>
              </a:r>
              <a:r>
                <a:rPr lang="es-PE" sz="1800" i="1" dirty="0" err="1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Oxalis</a:t>
              </a:r>
              <a:r>
                <a:rPr lang="es-PE" sz="1800" i="1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tuberosa </a:t>
              </a:r>
              <a:r>
                <a:rPr lang="es-PE" sz="18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Mol</a:t>
              </a:r>
              <a:r>
                <a:rPr lang="es-PE" sz="1800" i="1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es-PE" sz="18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). </a:t>
              </a:r>
              <a:endPara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E1AB02BB-B27A-4BB3-9B14-B513535ED605}"/>
                </a:ext>
              </a:extLst>
            </p:cNvPr>
            <p:cNvSpPr txBox="1"/>
            <p:nvPr/>
          </p:nvSpPr>
          <p:spPr>
            <a:xfrm>
              <a:off x="1351793" y="2830447"/>
              <a:ext cx="264279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spcAft>
                  <a:spcPts val="800"/>
                </a:spcAft>
              </a:pPr>
              <a:r>
                <a:rPr lang="es-PE" sz="1800" b="1" dirty="0">
                  <a:solidFill>
                    <a:schemeClr val="bg1"/>
                  </a:solidFill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Problema de la investigación </a:t>
              </a:r>
              <a:endParaRPr lang="es-PE" sz="16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C71D57E9-7156-4B1B-8D99-8AE86B9F8606}"/>
                </a:ext>
              </a:extLst>
            </p:cNvPr>
            <p:cNvSpPr txBox="1"/>
            <p:nvPr/>
          </p:nvSpPr>
          <p:spPr>
            <a:xfrm>
              <a:off x="3994784" y="2693520"/>
              <a:ext cx="5435973" cy="9668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>
                <a:lnSpc>
                  <a:spcPct val="107000"/>
                </a:lnSpc>
                <a:spcAft>
                  <a:spcPts val="800"/>
                </a:spcAft>
              </a:pPr>
              <a:r>
                <a:rPr lang="es-PE" sz="18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¿Existe variabilidad morfológica, fisiológica, </a:t>
              </a:r>
              <a:r>
                <a:rPr lang="es-PE" dirty="0"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nutricional</a:t>
              </a:r>
              <a:r>
                <a:rPr lang="es-PE" sz="18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y molecular entre diez accesiones de oca (</a:t>
              </a:r>
              <a:r>
                <a:rPr lang="es-PE" sz="1800" i="1" dirty="0" err="1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Oxalis</a:t>
              </a:r>
              <a:r>
                <a:rPr lang="es-PE" sz="1800" i="1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tuberosa</a:t>
              </a:r>
              <a:r>
                <a:rPr lang="es-PE" sz="18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)?</a:t>
              </a:r>
              <a:endPara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229CD43-035C-44E2-BB96-2BEDDFE270F3}"/>
              </a:ext>
            </a:extLst>
          </p:cNvPr>
          <p:cNvSpPr/>
          <p:nvPr/>
        </p:nvSpPr>
        <p:spPr>
          <a:xfrm>
            <a:off x="1178884" y="6517201"/>
            <a:ext cx="898553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050" b="1" dirty="0">
                <a:solidFill>
                  <a:schemeClr val="bg1"/>
                </a:solidFill>
                <a:latin typeface="Georgia" panose="02040502050405020303" pitchFamily="18" charset="0"/>
              </a:rPr>
              <a:t>TÉSIS I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EE300110-1C73-47F4-93C9-39EFE87DD0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11" r="10513"/>
          <a:stretch/>
        </p:blipFill>
        <p:spPr>
          <a:xfrm rot="16200000">
            <a:off x="2308099" y="2134227"/>
            <a:ext cx="2883856" cy="481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1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6425184"/>
            <a:ext cx="12192000" cy="432816"/>
            <a:chOff x="0" y="6425184"/>
            <a:chExt cx="12192000" cy="432816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997518A5-3297-4B80-A555-4C1C69FA9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25184"/>
              <a:ext cx="12192000" cy="432816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11688416" y="6472315"/>
              <a:ext cx="5035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3</a:t>
              </a:r>
              <a:endParaRPr lang="es-PE" sz="16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CFA54EDF-2AFA-4946-B5E7-B4FCAE16166E}"/>
              </a:ext>
            </a:extLst>
          </p:cNvPr>
          <p:cNvGrpSpPr/>
          <p:nvPr/>
        </p:nvGrpSpPr>
        <p:grpSpPr>
          <a:xfrm>
            <a:off x="3068257" y="1721223"/>
            <a:ext cx="7096160" cy="4372804"/>
            <a:chOff x="1260913" y="1272713"/>
            <a:chExt cx="5217938" cy="3185175"/>
          </a:xfrm>
        </p:grpSpPr>
        <p:grpSp>
          <p:nvGrpSpPr>
            <p:cNvPr id="9" name="Google Shape;1080;p36">
              <a:extLst>
                <a:ext uri="{FF2B5EF4-FFF2-40B4-BE49-F238E27FC236}">
                  <a16:creationId xmlns:a16="http://schemas.microsoft.com/office/drawing/2014/main" id="{B33D2CBC-84FE-4527-9995-028C72DC2664}"/>
                </a:ext>
              </a:extLst>
            </p:cNvPr>
            <p:cNvGrpSpPr/>
            <p:nvPr/>
          </p:nvGrpSpPr>
          <p:grpSpPr>
            <a:xfrm>
              <a:off x="1265713" y="1272713"/>
              <a:ext cx="5213137" cy="1593000"/>
              <a:chOff x="1265713" y="1272713"/>
              <a:chExt cx="5213137" cy="1593000"/>
            </a:xfrm>
          </p:grpSpPr>
          <p:sp>
            <p:nvSpPr>
              <p:cNvPr id="27" name="Google Shape;1067;p36">
                <a:extLst>
                  <a:ext uri="{FF2B5EF4-FFF2-40B4-BE49-F238E27FC236}">
                    <a16:creationId xmlns:a16="http://schemas.microsoft.com/office/drawing/2014/main" id="{0BD2E02A-D888-4ACB-9B5C-29D00E187F8C}"/>
                  </a:ext>
                </a:extLst>
              </p:cNvPr>
              <p:cNvSpPr/>
              <p:nvPr/>
            </p:nvSpPr>
            <p:spPr>
              <a:xfrm>
                <a:off x="3167150" y="1322225"/>
                <a:ext cx="3311700" cy="593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548625" tIns="91425" rIns="18287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8" name="Google Shape;1081;p36">
                <a:extLst>
                  <a:ext uri="{FF2B5EF4-FFF2-40B4-BE49-F238E27FC236}">
                    <a16:creationId xmlns:a16="http://schemas.microsoft.com/office/drawing/2014/main" id="{206218B1-4029-42E9-AEE2-664ABD4B92C9}"/>
                  </a:ext>
                </a:extLst>
              </p:cNvPr>
              <p:cNvSpPr/>
              <p:nvPr/>
            </p:nvSpPr>
            <p:spPr>
              <a:xfrm>
                <a:off x="2830813" y="1272713"/>
                <a:ext cx="692400" cy="692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9" name="Google Shape;1082;p36">
                <a:extLst>
                  <a:ext uri="{FF2B5EF4-FFF2-40B4-BE49-F238E27FC236}">
                    <a16:creationId xmlns:a16="http://schemas.microsoft.com/office/drawing/2014/main" id="{CF72623F-E11C-4689-9432-61DC0FBA4544}"/>
                  </a:ext>
                </a:extLst>
              </p:cNvPr>
              <p:cNvCxnSpPr/>
              <p:nvPr/>
            </p:nvCxnSpPr>
            <p:spPr>
              <a:xfrm rot="10800000" flipH="1">
                <a:off x="1265713" y="1535213"/>
                <a:ext cx="1666800" cy="133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0" name="Google Shape;1083;p36">
                <a:extLst>
                  <a:ext uri="{FF2B5EF4-FFF2-40B4-BE49-F238E27FC236}">
                    <a16:creationId xmlns:a16="http://schemas.microsoft.com/office/drawing/2014/main" id="{E9D2E49D-5990-4E27-9F69-991992933FCE}"/>
                  </a:ext>
                </a:extLst>
              </p:cNvPr>
              <p:cNvSpPr/>
              <p:nvPr/>
            </p:nvSpPr>
            <p:spPr>
              <a:xfrm>
                <a:off x="2936425" y="1378325"/>
                <a:ext cx="481200" cy="4812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01</a:t>
                </a:r>
                <a:endParaRPr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0" name="Google Shape;1084;p36">
              <a:extLst>
                <a:ext uri="{FF2B5EF4-FFF2-40B4-BE49-F238E27FC236}">
                  <a16:creationId xmlns:a16="http://schemas.microsoft.com/office/drawing/2014/main" id="{77731942-B42A-44B6-910B-9F376EE46ECB}"/>
                </a:ext>
              </a:extLst>
            </p:cNvPr>
            <p:cNvGrpSpPr/>
            <p:nvPr/>
          </p:nvGrpSpPr>
          <p:grpSpPr>
            <a:xfrm>
              <a:off x="1265713" y="2103638"/>
              <a:ext cx="5213138" cy="766800"/>
              <a:chOff x="1265713" y="2103638"/>
              <a:chExt cx="5213138" cy="766800"/>
            </a:xfrm>
          </p:grpSpPr>
          <p:sp>
            <p:nvSpPr>
              <p:cNvPr id="23" name="Google Shape;1071;p36">
                <a:extLst>
                  <a:ext uri="{FF2B5EF4-FFF2-40B4-BE49-F238E27FC236}">
                    <a16:creationId xmlns:a16="http://schemas.microsoft.com/office/drawing/2014/main" id="{B79E9916-930A-4984-AE43-FF6DB95364DB}"/>
                  </a:ext>
                </a:extLst>
              </p:cNvPr>
              <p:cNvSpPr/>
              <p:nvPr/>
            </p:nvSpPr>
            <p:spPr>
              <a:xfrm>
                <a:off x="3167150" y="2153150"/>
                <a:ext cx="3311700" cy="593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548625" tIns="91425" rIns="18287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4" name="Google Shape;1085;p36">
                <a:extLst>
                  <a:ext uri="{FF2B5EF4-FFF2-40B4-BE49-F238E27FC236}">
                    <a16:creationId xmlns:a16="http://schemas.microsoft.com/office/drawing/2014/main" id="{163FCC96-FA52-4907-82B0-82580EBBD429}"/>
                  </a:ext>
                </a:extLst>
              </p:cNvPr>
              <p:cNvSpPr/>
              <p:nvPr/>
            </p:nvSpPr>
            <p:spPr>
              <a:xfrm>
                <a:off x="2830813" y="2103638"/>
                <a:ext cx="692400" cy="692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5" name="Google Shape;1086;p36">
                <a:extLst>
                  <a:ext uri="{FF2B5EF4-FFF2-40B4-BE49-F238E27FC236}">
                    <a16:creationId xmlns:a16="http://schemas.microsoft.com/office/drawing/2014/main" id="{7B12F3C0-E8BB-4A34-8F88-7D3BEAEEDE8F}"/>
                  </a:ext>
                </a:extLst>
              </p:cNvPr>
              <p:cNvCxnSpPr>
                <a:endCxn id="24" idx="2"/>
              </p:cNvCxnSpPr>
              <p:nvPr/>
            </p:nvCxnSpPr>
            <p:spPr>
              <a:xfrm rot="10800000" flipH="1">
                <a:off x="1265713" y="2449838"/>
                <a:ext cx="1565100" cy="420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" name="Google Shape;1087;p36">
                <a:extLst>
                  <a:ext uri="{FF2B5EF4-FFF2-40B4-BE49-F238E27FC236}">
                    <a16:creationId xmlns:a16="http://schemas.microsoft.com/office/drawing/2014/main" id="{B1864929-A101-43E8-922D-A36CF2A3B0B5}"/>
                  </a:ext>
                </a:extLst>
              </p:cNvPr>
              <p:cNvSpPr/>
              <p:nvPr/>
            </p:nvSpPr>
            <p:spPr>
              <a:xfrm>
                <a:off x="2936425" y="2209250"/>
                <a:ext cx="481200" cy="4812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02</a:t>
                </a:r>
                <a:endParaRPr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1" name="Google Shape;1088;p36">
              <a:extLst>
                <a:ext uri="{FF2B5EF4-FFF2-40B4-BE49-F238E27FC236}">
                  <a16:creationId xmlns:a16="http://schemas.microsoft.com/office/drawing/2014/main" id="{B2DB1AF9-38A7-4368-A883-50FE8AEFEAD4}"/>
                </a:ext>
              </a:extLst>
            </p:cNvPr>
            <p:cNvGrpSpPr/>
            <p:nvPr/>
          </p:nvGrpSpPr>
          <p:grpSpPr>
            <a:xfrm>
              <a:off x="1265713" y="2870663"/>
              <a:ext cx="5213138" cy="756300"/>
              <a:chOff x="1265713" y="2870663"/>
              <a:chExt cx="5213138" cy="756300"/>
            </a:xfrm>
          </p:grpSpPr>
          <p:sp>
            <p:nvSpPr>
              <p:cNvPr id="19" name="Google Shape;1075;p36">
                <a:extLst>
                  <a:ext uri="{FF2B5EF4-FFF2-40B4-BE49-F238E27FC236}">
                    <a16:creationId xmlns:a16="http://schemas.microsoft.com/office/drawing/2014/main" id="{93DFB475-6479-49DD-A675-EDAD58BD310C}"/>
                  </a:ext>
                </a:extLst>
              </p:cNvPr>
              <p:cNvSpPr/>
              <p:nvPr/>
            </p:nvSpPr>
            <p:spPr>
              <a:xfrm>
                <a:off x="3167150" y="2984075"/>
                <a:ext cx="3311700" cy="593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548625" tIns="91425" rIns="18287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" name="Google Shape;1089;p36">
                <a:extLst>
                  <a:ext uri="{FF2B5EF4-FFF2-40B4-BE49-F238E27FC236}">
                    <a16:creationId xmlns:a16="http://schemas.microsoft.com/office/drawing/2014/main" id="{F7216FD0-3A79-498B-8873-EE5023ADE1F1}"/>
                  </a:ext>
                </a:extLst>
              </p:cNvPr>
              <p:cNvSpPr/>
              <p:nvPr/>
            </p:nvSpPr>
            <p:spPr>
              <a:xfrm>
                <a:off x="2830813" y="2934563"/>
                <a:ext cx="692400" cy="69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1" name="Google Shape;1090;p36">
                <a:extLst>
                  <a:ext uri="{FF2B5EF4-FFF2-40B4-BE49-F238E27FC236}">
                    <a16:creationId xmlns:a16="http://schemas.microsoft.com/office/drawing/2014/main" id="{6353D7F4-AA67-4D1E-9A27-19678DA3DF25}"/>
                  </a:ext>
                </a:extLst>
              </p:cNvPr>
              <p:cNvCxnSpPr>
                <a:endCxn id="20" idx="2"/>
              </p:cNvCxnSpPr>
              <p:nvPr/>
            </p:nvCxnSpPr>
            <p:spPr>
              <a:xfrm>
                <a:off x="1265713" y="2870663"/>
                <a:ext cx="1565100" cy="410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" name="Google Shape;1091;p36">
                <a:extLst>
                  <a:ext uri="{FF2B5EF4-FFF2-40B4-BE49-F238E27FC236}">
                    <a16:creationId xmlns:a16="http://schemas.microsoft.com/office/drawing/2014/main" id="{E03369E2-AF4B-4E03-9E89-99D9EE39547F}"/>
                  </a:ext>
                </a:extLst>
              </p:cNvPr>
              <p:cNvSpPr/>
              <p:nvPr/>
            </p:nvSpPr>
            <p:spPr>
              <a:xfrm>
                <a:off x="2936425" y="3040175"/>
                <a:ext cx="481200" cy="4812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03</a:t>
                </a:r>
                <a:endParaRPr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2" name="Google Shape;1092;p36">
              <a:extLst>
                <a:ext uri="{FF2B5EF4-FFF2-40B4-BE49-F238E27FC236}">
                  <a16:creationId xmlns:a16="http://schemas.microsoft.com/office/drawing/2014/main" id="{55298A84-CE96-41B6-AE95-70573C11BE93}"/>
                </a:ext>
              </a:extLst>
            </p:cNvPr>
            <p:cNvGrpSpPr/>
            <p:nvPr/>
          </p:nvGrpSpPr>
          <p:grpSpPr>
            <a:xfrm>
              <a:off x="1260913" y="2865488"/>
              <a:ext cx="5217938" cy="1592400"/>
              <a:chOff x="1260913" y="2865488"/>
              <a:chExt cx="5217938" cy="1592400"/>
            </a:xfrm>
          </p:grpSpPr>
          <p:sp>
            <p:nvSpPr>
              <p:cNvPr id="13" name="Google Shape;1079;p36">
                <a:extLst>
                  <a:ext uri="{FF2B5EF4-FFF2-40B4-BE49-F238E27FC236}">
                    <a16:creationId xmlns:a16="http://schemas.microsoft.com/office/drawing/2014/main" id="{068F8843-0A42-490E-980A-D708D7E1BE74}"/>
                  </a:ext>
                </a:extLst>
              </p:cNvPr>
              <p:cNvSpPr/>
              <p:nvPr/>
            </p:nvSpPr>
            <p:spPr>
              <a:xfrm>
                <a:off x="3167150" y="3815000"/>
                <a:ext cx="3311700" cy="593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548625" tIns="91425" rIns="18287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" name="Google Shape;1093;p36">
                <a:extLst>
                  <a:ext uri="{FF2B5EF4-FFF2-40B4-BE49-F238E27FC236}">
                    <a16:creationId xmlns:a16="http://schemas.microsoft.com/office/drawing/2014/main" id="{7ABF469C-01A4-444E-A1F2-82204632C343}"/>
                  </a:ext>
                </a:extLst>
              </p:cNvPr>
              <p:cNvSpPr/>
              <p:nvPr/>
            </p:nvSpPr>
            <p:spPr>
              <a:xfrm>
                <a:off x="2830813" y="3765488"/>
                <a:ext cx="692400" cy="692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5" name="Google Shape;1094;p36">
                <a:extLst>
                  <a:ext uri="{FF2B5EF4-FFF2-40B4-BE49-F238E27FC236}">
                    <a16:creationId xmlns:a16="http://schemas.microsoft.com/office/drawing/2014/main" id="{1A283704-A4C0-4548-9929-94C7C08FEDAB}"/>
                  </a:ext>
                </a:extLst>
              </p:cNvPr>
              <p:cNvCxnSpPr>
                <a:endCxn id="14" idx="2"/>
              </p:cNvCxnSpPr>
              <p:nvPr/>
            </p:nvCxnSpPr>
            <p:spPr>
              <a:xfrm>
                <a:off x="1260913" y="2865488"/>
                <a:ext cx="1569900" cy="1246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" name="Google Shape;1095;p36">
                <a:extLst>
                  <a:ext uri="{FF2B5EF4-FFF2-40B4-BE49-F238E27FC236}">
                    <a16:creationId xmlns:a16="http://schemas.microsoft.com/office/drawing/2014/main" id="{1C8CBC74-F240-4C53-8333-E6C9C16F9662}"/>
                  </a:ext>
                </a:extLst>
              </p:cNvPr>
              <p:cNvSpPr/>
              <p:nvPr/>
            </p:nvSpPr>
            <p:spPr>
              <a:xfrm>
                <a:off x="2936425" y="3871100"/>
                <a:ext cx="481200" cy="4812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04</a:t>
                </a:r>
                <a:endParaRPr sz="22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04F686A-B949-44F4-B751-D66CD9D32F41}"/>
              </a:ext>
            </a:extLst>
          </p:cNvPr>
          <p:cNvSpPr txBox="1"/>
          <p:nvPr/>
        </p:nvSpPr>
        <p:spPr>
          <a:xfrm>
            <a:off x="224817" y="38322"/>
            <a:ext cx="2708243" cy="579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s-PE" sz="24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OBJETIVOS </a:t>
            </a:r>
            <a:endParaRPr lang="es-PE" sz="20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88E0213-B365-44F5-877B-AF54B5D68A4C}"/>
              </a:ext>
            </a:extLst>
          </p:cNvPr>
          <p:cNvSpPr txBox="1"/>
          <p:nvPr/>
        </p:nvSpPr>
        <p:spPr>
          <a:xfrm>
            <a:off x="613914" y="709408"/>
            <a:ext cx="2370465" cy="4633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Aft>
                <a:spcPts val="800"/>
              </a:spcAft>
            </a:pPr>
            <a:r>
              <a:rPr lang="es-PE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Objetivo general </a:t>
            </a: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2B61008-66F8-451E-ABDF-EFDA5D93AAD1}"/>
              </a:ext>
            </a:extLst>
          </p:cNvPr>
          <p:cNvSpPr txBox="1"/>
          <p:nvPr/>
        </p:nvSpPr>
        <p:spPr>
          <a:xfrm>
            <a:off x="6144883" y="1878096"/>
            <a:ext cx="39552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800"/>
              </a:spcAft>
            </a:pP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Evaluar las características morfológicas de diez accesiones de oca.</a:t>
            </a:r>
            <a:endParaRPr lang="es-PE" sz="14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FBD6F3E-A1D1-4079-A595-9D53BFFEB174}"/>
              </a:ext>
            </a:extLst>
          </p:cNvPr>
          <p:cNvSpPr txBox="1"/>
          <p:nvPr/>
        </p:nvSpPr>
        <p:spPr>
          <a:xfrm>
            <a:off x="6158032" y="3037615"/>
            <a:ext cx="40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Determinar parámetros fisiológicos de diez accesiones de oca.</a:t>
            </a:r>
            <a:endParaRPr lang="es-PE" sz="1600" dirty="0">
              <a:latin typeface="Georgia" panose="02040502050405020303" pitchFamily="18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C4677325-187E-4876-A173-61DD9A518D20}"/>
              </a:ext>
            </a:extLst>
          </p:cNvPr>
          <p:cNvSpPr txBox="1"/>
          <p:nvPr/>
        </p:nvSpPr>
        <p:spPr>
          <a:xfrm>
            <a:off x="6158032" y="4178597"/>
            <a:ext cx="39421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Analizar el perfil nutricional de 10 accesiones de oca.</a:t>
            </a:r>
            <a:endParaRPr lang="es-PE" sz="1600" dirty="0">
              <a:latin typeface="Georgia" panose="02040502050405020303" pitchFamily="18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29D6ED7-DB2C-4BB7-9316-41AB5F046946}"/>
              </a:ext>
            </a:extLst>
          </p:cNvPr>
          <p:cNvSpPr txBox="1"/>
          <p:nvPr/>
        </p:nvSpPr>
        <p:spPr>
          <a:xfrm>
            <a:off x="6144883" y="5326354"/>
            <a:ext cx="36852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Ensamblar el genoma </a:t>
            </a:r>
            <a:r>
              <a:rPr lang="es-PE" sz="1600" dirty="0" err="1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cloroplastidial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 de 10 accesiones de oca.</a:t>
            </a:r>
            <a:endParaRPr lang="es-PE" sz="1600" dirty="0">
              <a:latin typeface="Georgia" panose="02040502050405020303" pitchFamily="18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3868B3DC-EAE7-4E06-8E59-DBBB12CC61FD}"/>
              </a:ext>
            </a:extLst>
          </p:cNvPr>
          <p:cNvSpPr txBox="1"/>
          <p:nvPr/>
        </p:nvSpPr>
        <p:spPr>
          <a:xfrm>
            <a:off x="981635" y="3591513"/>
            <a:ext cx="200274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1" algn="just">
              <a:spcAft>
                <a:spcPts val="800"/>
              </a:spcAft>
            </a:pPr>
            <a:r>
              <a:rPr lang="es-PE" sz="18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Objetivos específicos </a:t>
            </a:r>
            <a:endParaRPr lang="es-PE" sz="16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2" name="Google Shape;1082;p36">
            <a:extLst>
              <a:ext uri="{FF2B5EF4-FFF2-40B4-BE49-F238E27FC236}">
                <a16:creationId xmlns:a16="http://schemas.microsoft.com/office/drawing/2014/main" id="{9C47E539-6807-4E8E-A068-9D2649F305B2}"/>
              </a:ext>
            </a:extLst>
          </p:cNvPr>
          <p:cNvCxnSpPr>
            <a:cxnSpLocks/>
          </p:cNvCxnSpPr>
          <p:nvPr/>
        </p:nvCxnSpPr>
        <p:spPr>
          <a:xfrm flipV="1">
            <a:off x="3074784" y="945810"/>
            <a:ext cx="2213312" cy="9693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69B91182-36E1-4FA5-8759-B564BD6BEBE1}"/>
              </a:ext>
            </a:extLst>
          </p:cNvPr>
          <p:cNvSpPr txBox="1"/>
          <p:nvPr/>
        </p:nvSpPr>
        <p:spPr>
          <a:xfrm>
            <a:off x="5341558" y="641389"/>
            <a:ext cx="6199585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MX" sz="1600" dirty="0">
                <a:latin typeface="Georgia" panose="02040502050405020303" pitchFamily="18" charset="0"/>
              </a:rPr>
              <a:t>Caracterizar la variabilidad morfológica, fisiológica, nutricional y molecular en 10 accesiones de oca (</a:t>
            </a:r>
            <a:r>
              <a:rPr lang="es-MX" sz="1600" i="1" dirty="0" err="1">
                <a:latin typeface="Georgia" panose="02040502050405020303" pitchFamily="18" charset="0"/>
              </a:rPr>
              <a:t>Oxalis</a:t>
            </a:r>
            <a:r>
              <a:rPr lang="es-MX" sz="1600" i="1" dirty="0">
                <a:latin typeface="Georgia" panose="02040502050405020303" pitchFamily="18" charset="0"/>
              </a:rPr>
              <a:t> tuberosa</a:t>
            </a:r>
            <a:r>
              <a:rPr lang="es-MX" sz="1600" dirty="0">
                <a:latin typeface="Georgia" panose="02040502050405020303" pitchFamily="18" charset="0"/>
              </a:rPr>
              <a:t>).</a:t>
            </a:r>
            <a:endParaRPr lang="es-PE" sz="1600" dirty="0">
              <a:latin typeface="Georgia" panose="02040502050405020303" pitchFamily="18" charset="0"/>
            </a:endParaRP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53E45F86-619A-4180-B080-B2306F2ACD83}"/>
              </a:ext>
            </a:extLst>
          </p:cNvPr>
          <p:cNvSpPr/>
          <p:nvPr/>
        </p:nvSpPr>
        <p:spPr>
          <a:xfrm>
            <a:off x="1178884" y="6517201"/>
            <a:ext cx="898553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050" b="1" dirty="0">
                <a:solidFill>
                  <a:schemeClr val="bg1"/>
                </a:solidFill>
                <a:latin typeface="Georgia" panose="02040502050405020303" pitchFamily="18" charset="0"/>
              </a:rPr>
              <a:t>TÉSIS I</a:t>
            </a:r>
          </a:p>
        </p:txBody>
      </p:sp>
    </p:spTree>
    <p:extLst>
      <p:ext uri="{BB962C8B-B14F-4D97-AF65-F5344CB8AC3E}">
        <p14:creationId xmlns:p14="http://schemas.microsoft.com/office/powerpoint/2010/main" val="2605088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44838CEC-D1FD-4A54-A1C0-5CBA7B46A5F1}"/>
              </a:ext>
            </a:extLst>
          </p:cNvPr>
          <p:cNvGrpSpPr/>
          <p:nvPr/>
        </p:nvGrpSpPr>
        <p:grpSpPr>
          <a:xfrm>
            <a:off x="0" y="6425184"/>
            <a:ext cx="12192000" cy="432816"/>
            <a:chOff x="0" y="6425184"/>
            <a:chExt cx="12192000" cy="432816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17AF3DE7-9F3C-44F5-9ACE-C9B0586D78AB}"/>
                </a:ext>
              </a:extLst>
            </p:cNvPr>
            <p:cNvGrpSpPr/>
            <p:nvPr/>
          </p:nvGrpSpPr>
          <p:grpSpPr>
            <a:xfrm>
              <a:off x="0" y="6425184"/>
              <a:ext cx="12192000" cy="432816"/>
              <a:chOff x="0" y="6425184"/>
              <a:chExt cx="12192000" cy="432816"/>
            </a:xfrm>
          </p:grpSpPr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1CD463B4-5C82-40C6-A008-4498FC6F8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6425184"/>
                <a:ext cx="12192000" cy="432816"/>
              </a:xfrm>
              <a:prstGeom prst="rect">
                <a:avLst/>
              </a:prstGeom>
            </p:spPr>
          </p:pic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B5912D8-F84B-4282-AC9D-33B098C6CC25}"/>
                  </a:ext>
                </a:extLst>
              </p:cNvPr>
              <p:cNvSpPr txBox="1"/>
              <p:nvPr/>
            </p:nvSpPr>
            <p:spPr>
              <a:xfrm>
                <a:off x="11688416" y="6472315"/>
                <a:ext cx="5035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6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4</a:t>
                </a:r>
                <a:endParaRPr lang="es-PE" sz="1600" b="1" dirty="0">
                  <a:solidFill>
                    <a:schemeClr val="bg1"/>
                  </a:solidFill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CBD84E6-AF7A-4E96-B834-A298EA9AD359}"/>
                </a:ext>
              </a:extLst>
            </p:cNvPr>
            <p:cNvSpPr/>
            <p:nvPr/>
          </p:nvSpPr>
          <p:spPr>
            <a:xfrm>
              <a:off x="1178884" y="6517201"/>
              <a:ext cx="898553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05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TÉSIS I</a:t>
              </a:r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0AF6B54-CE5E-48C8-ACB0-115EC88F3CE8}"/>
              </a:ext>
            </a:extLst>
          </p:cNvPr>
          <p:cNvSpPr txBox="1"/>
          <p:nvPr/>
        </p:nvSpPr>
        <p:spPr>
          <a:xfrm>
            <a:off x="238685" y="192867"/>
            <a:ext cx="3983691" cy="6124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ctr">
              <a:spcAft>
                <a:spcPts val="800"/>
              </a:spcAft>
            </a:pPr>
            <a:r>
              <a:rPr lang="es-PE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Antecedentes de la investigación </a:t>
            </a:r>
            <a:endParaRPr lang="es-PE" b="1" dirty="0"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800"/>
              </a:spcAft>
            </a:pPr>
            <a:r>
              <a:rPr lang="es-PE" sz="16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el Perú, el cultivo de oca ha registrado en los últimos años una superficie sembrada de aproximadamente 13 505 ha, alcanzando una producción total de 125 t/ha. El departamento de Cusco destaca como el principal productor con 112 t/ha, mientras que en la región Amazonas no se reporta producción de este tubérculo 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(Torres, 2024)</a:t>
            </a:r>
            <a:r>
              <a:rPr lang="es-PE" sz="16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spcAft>
                <a:spcPts val="800"/>
              </a:spcAft>
            </a:pPr>
            <a:r>
              <a:rPr lang="es-PE" sz="16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oca en el Perú enfrenta diversas limitaciones, entre ellas la reducción del tamaño de las parcelas y el uso de tecnología poco desarrollada. Además, la falta de apoyo crediticio por parte del estado y las deficiencias en infraestructura vial afectan negativamente su producción, llevándose a cabo principalmente en pequeñas áreas destinadas al autoconsumo interno 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(Tovar &amp; </a:t>
            </a:r>
            <a:r>
              <a:rPr lang="es-PE" sz="16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Ninoska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2019)</a:t>
            </a:r>
            <a:r>
              <a:rPr lang="es-PE" sz="16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PE" sz="16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spcAft>
                <a:spcPts val="800"/>
              </a:spcAft>
            </a:pPr>
            <a:endParaRPr lang="es-PE" sz="16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94F4A40-E826-47FE-83E4-2E38BAE8C84D}"/>
              </a:ext>
            </a:extLst>
          </p:cNvPr>
          <p:cNvSpPr txBox="1"/>
          <p:nvPr/>
        </p:nvSpPr>
        <p:spPr>
          <a:xfrm>
            <a:off x="4464425" y="192867"/>
            <a:ext cx="748889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just"/>
            <a:r>
              <a:rPr lang="es-PE" sz="16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Hipótesis</a:t>
            </a:r>
            <a:endParaRPr lang="es-PE" sz="1600" b="1" dirty="0"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/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Existe variabilidad en las características morfológicas, fisiológicas, bioquímicas y moleculares entre las diez accesiones de oca (</a:t>
            </a:r>
            <a:r>
              <a:rPr lang="es-PE" sz="1600" i="1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Oxalis</a:t>
            </a:r>
            <a:r>
              <a:rPr lang="es-PE" sz="1600" i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tuberosa 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Mol).</a:t>
            </a:r>
            <a:endParaRPr lang="es-PE" sz="1600" dirty="0"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/>
            <a:r>
              <a:rPr lang="es-PE" sz="16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Metodología</a:t>
            </a:r>
            <a:endParaRPr lang="es-PE" sz="1600" dirty="0"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/>
            <a:r>
              <a:rPr lang="es-PE" sz="16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Ubicación de la investigación</a:t>
            </a:r>
            <a:endParaRPr lang="es-PE" sz="1600" b="1" dirty="0"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/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investigación se llevará a cabo en el anexo El Mito, ubicado en el distrito de </a:t>
            </a:r>
            <a:r>
              <a:rPr lang="es-PE" sz="16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Soloco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provincia de Chachapoyas, en el departamento de Amazonas, Perú. El campo experimental será instalado a una latitud de 6°16'25.8" S y longitud de 77°46'44.7" W, a una altitud de 2580 metros sobre el nivel del mar (msnm).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1119732A-C272-447F-8B80-9D415507A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920" y="2729395"/>
            <a:ext cx="3219899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8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44838CEC-D1FD-4A54-A1C0-5CBA7B46A5F1}"/>
              </a:ext>
            </a:extLst>
          </p:cNvPr>
          <p:cNvGrpSpPr/>
          <p:nvPr/>
        </p:nvGrpSpPr>
        <p:grpSpPr>
          <a:xfrm>
            <a:off x="0" y="6425184"/>
            <a:ext cx="12192000" cy="432816"/>
            <a:chOff x="0" y="6425184"/>
            <a:chExt cx="12192000" cy="432816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17AF3DE7-9F3C-44F5-9ACE-C9B0586D78AB}"/>
                </a:ext>
              </a:extLst>
            </p:cNvPr>
            <p:cNvGrpSpPr/>
            <p:nvPr/>
          </p:nvGrpSpPr>
          <p:grpSpPr>
            <a:xfrm>
              <a:off x="0" y="6425184"/>
              <a:ext cx="12192000" cy="432816"/>
              <a:chOff x="0" y="6425184"/>
              <a:chExt cx="12192000" cy="432816"/>
            </a:xfrm>
          </p:grpSpPr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1CD463B4-5C82-40C6-A008-4498FC6F8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6425184"/>
                <a:ext cx="12192000" cy="432816"/>
              </a:xfrm>
              <a:prstGeom prst="rect">
                <a:avLst/>
              </a:prstGeom>
            </p:spPr>
          </p:pic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B5912D8-F84B-4282-AC9D-33B098C6CC25}"/>
                  </a:ext>
                </a:extLst>
              </p:cNvPr>
              <p:cNvSpPr txBox="1"/>
              <p:nvPr/>
            </p:nvSpPr>
            <p:spPr>
              <a:xfrm>
                <a:off x="11688416" y="6472315"/>
                <a:ext cx="5035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6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5</a:t>
                </a:r>
                <a:endParaRPr lang="es-PE" sz="1600" b="1" dirty="0">
                  <a:solidFill>
                    <a:schemeClr val="bg1"/>
                  </a:solidFill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CBD84E6-AF7A-4E96-B834-A298EA9AD359}"/>
                </a:ext>
              </a:extLst>
            </p:cNvPr>
            <p:cNvSpPr/>
            <p:nvPr/>
          </p:nvSpPr>
          <p:spPr>
            <a:xfrm>
              <a:off x="1178884" y="6517201"/>
              <a:ext cx="898553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05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TÉSIS I</a:t>
              </a:r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F787CD00-D478-4C41-BBF6-D0031220E35E}"/>
              </a:ext>
            </a:extLst>
          </p:cNvPr>
          <p:cNvSpPr txBox="1"/>
          <p:nvPr/>
        </p:nvSpPr>
        <p:spPr>
          <a:xfrm>
            <a:off x="276369" y="440137"/>
            <a:ext cx="6084089" cy="5037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 algn="just"/>
            <a:r>
              <a:rPr lang="es-PE" sz="1600" b="1" u="sng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Población, muestra y muestreo</a:t>
            </a:r>
          </a:p>
          <a:p>
            <a:pPr lvl="1" algn="just"/>
            <a:endParaRPr lang="es-PE" sz="1600" u="sng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 algn="just">
              <a:spcAft>
                <a:spcPts val="800"/>
              </a:spcAft>
            </a:pPr>
            <a:r>
              <a:rPr lang="es-PE" sz="16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Población</a:t>
            </a:r>
            <a:endParaRPr lang="es-PE" sz="1600" b="1" dirty="0"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 algn="just">
              <a:spcAft>
                <a:spcPts val="800"/>
              </a:spcAft>
            </a:pP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población de estudio está conformada por accesiones de oca (</a:t>
            </a:r>
            <a:r>
              <a:rPr lang="es-PE" sz="1600" i="1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Oxalis</a:t>
            </a:r>
            <a:r>
              <a:rPr lang="es-PE" sz="1600" i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tuberosa 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Mol</a:t>
            </a:r>
            <a:r>
              <a:rPr lang="es-PE" sz="1600" i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provenientes de Cajamarca y Amazonas. En total, la población incluye 1280 plantas distribuidas entre las 10 accesiones de oca.</a:t>
            </a:r>
          </a:p>
          <a:p>
            <a:pPr lvl="2" algn="just">
              <a:spcAft>
                <a:spcPts val="800"/>
              </a:spcAft>
            </a:pPr>
            <a:r>
              <a:rPr lang="es-PE" sz="16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Muestra: </a:t>
            </a:r>
            <a:endParaRPr lang="es-PE" sz="1600" b="1" dirty="0"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 algn="just">
              <a:spcAft>
                <a:spcPts val="800"/>
              </a:spcAft>
            </a:pPr>
            <a:r>
              <a:rPr lang="es-MX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muestra estará constituida por 10 plantas de cada accesión de oca. Cada accesión estará distribuida en 4 bloques, sumando un total de 40 unidades experimentales.</a:t>
            </a:r>
            <a:endParaRPr lang="es-PE" sz="16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 algn="just">
              <a:spcAft>
                <a:spcPts val="800"/>
              </a:spcAft>
            </a:pPr>
            <a:r>
              <a:rPr lang="es-PE" sz="16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Muestreo</a:t>
            </a:r>
            <a:endParaRPr lang="es-PE" sz="1600" b="1" dirty="0"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 algn="just">
              <a:spcAft>
                <a:spcPts val="800"/>
              </a:spcAft>
            </a:pP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empleará un muestreo no probabilístico y el experimento se establecerá bajo un diseño de bloques completos al azar (DBCA). La distribución de cada tratamiento será aleatoria.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130A730-7442-4091-BD69-D6386C0AB22B}"/>
              </a:ext>
            </a:extLst>
          </p:cNvPr>
          <p:cNvSpPr txBox="1"/>
          <p:nvPr/>
        </p:nvSpPr>
        <p:spPr>
          <a:xfrm>
            <a:off x="6859475" y="223644"/>
            <a:ext cx="4288137" cy="61555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lvl="1" algn="just"/>
            <a:r>
              <a:rPr lang="es-PE" sz="1600" b="1" u="sng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Variable del estudio </a:t>
            </a:r>
          </a:p>
          <a:p>
            <a:pPr lvl="1" algn="just"/>
            <a:endParaRPr lang="es-PE" sz="1600" u="sng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 algn="just"/>
            <a:r>
              <a:rPr lang="es-PE" sz="16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Variable independiente</a:t>
            </a:r>
            <a:endParaRPr lang="es-PE" sz="16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Accesiones de oca (</a:t>
            </a:r>
            <a:r>
              <a:rPr lang="es-PE" sz="1600" i="1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Oxalis</a:t>
            </a:r>
            <a:r>
              <a:rPr lang="es-PE" sz="1600" i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tuberosa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2" algn="just"/>
            <a:r>
              <a:rPr lang="es-PE" sz="16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Variable dependiente</a:t>
            </a:r>
            <a:endParaRPr lang="es-PE" sz="16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lphaLcParenR"/>
            </a:pPr>
            <a:r>
              <a:rPr lang="es-PE" sz="16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Morfológicas y fenológicas</a:t>
            </a:r>
            <a:endParaRPr lang="es-PE" sz="16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Altura de planta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Número de brotes por planta</a:t>
            </a:r>
          </a:p>
          <a:p>
            <a:pPr marL="342900" lvl="0" indent="-342900" algn="just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Color de los tallos aéreos</a:t>
            </a:r>
          </a:p>
          <a:p>
            <a:pPr marL="342900" lvl="0" indent="-342900" algn="just">
              <a:buFont typeface="+mj-lt"/>
              <a:buAutoNum type="alphaLcParenR"/>
            </a:pPr>
            <a:r>
              <a:rPr lang="es-PE" sz="16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Fisiológicos</a:t>
            </a:r>
            <a:endParaRPr lang="es-PE" sz="16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Contenido de clorofila a y b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Contenido de carotenoides totales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Fotosíntesis neta 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Fluorescencia de la clorofila a</a:t>
            </a:r>
          </a:p>
          <a:p>
            <a:pPr marL="342900" lvl="0" indent="-342900" algn="just">
              <a:buFont typeface="+mj-lt"/>
              <a:buAutoNum type="alphaLcParenR"/>
            </a:pPr>
            <a:r>
              <a:rPr lang="es-PE" sz="16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Bioquímicos (en tubérculos) </a:t>
            </a:r>
            <a:endParaRPr lang="es-PE" sz="16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Contenido de almidón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Contenido de azúcares totales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Contenido de aminoácidos totales </a:t>
            </a:r>
          </a:p>
          <a:p>
            <a:pPr marL="342900" lvl="0" indent="-342900" algn="just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Contenido de proteína total 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es-PE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Molecular</a:t>
            </a:r>
            <a:endParaRPr lang="es-P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Secuencia del genoma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cloroplastidial</a:t>
            </a:r>
            <a:endParaRPr lang="es-PE" sz="16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PE" sz="16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80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44838CEC-D1FD-4A54-A1C0-5CBA7B46A5F1}"/>
              </a:ext>
            </a:extLst>
          </p:cNvPr>
          <p:cNvGrpSpPr/>
          <p:nvPr/>
        </p:nvGrpSpPr>
        <p:grpSpPr>
          <a:xfrm>
            <a:off x="0" y="6425184"/>
            <a:ext cx="12192000" cy="432816"/>
            <a:chOff x="0" y="6425184"/>
            <a:chExt cx="12192000" cy="432816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17AF3DE7-9F3C-44F5-9ACE-C9B0586D78AB}"/>
                </a:ext>
              </a:extLst>
            </p:cNvPr>
            <p:cNvGrpSpPr/>
            <p:nvPr/>
          </p:nvGrpSpPr>
          <p:grpSpPr>
            <a:xfrm>
              <a:off x="0" y="6425184"/>
              <a:ext cx="12192000" cy="432816"/>
              <a:chOff x="0" y="6425184"/>
              <a:chExt cx="12192000" cy="432816"/>
            </a:xfrm>
          </p:grpSpPr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1CD463B4-5C82-40C6-A008-4498FC6F8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6425184"/>
                <a:ext cx="12192000" cy="432816"/>
              </a:xfrm>
              <a:prstGeom prst="rect">
                <a:avLst/>
              </a:prstGeom>
            </p:spPr>
          </p:pic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B5912D8-F84B-4282-AC9D-33B098C6CC25}"/>
                  </a:ext>
                </a:extLst>
              </p:cNvPr>
              <p:cNvSpPr txBox="1"/>
              <p:nvPr/>
            </p:nvSpPr>
            <p:spPr>
              <a:xfrm>
                <a:off x="11688416" y="6472315"/>
                <a:ext cx="5035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6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6</a:t>
                </a:r>
                <a:endParaRPr lang="es-PE" sz="1600" b="1" dirty="0">
                  <a:solidFill>
                    <a:schemeClr val="bg1"/>
                  </a:solidFill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CBD84E6-AF7A-4E96-B834-A298EA9AD359}"/>
                </a:ext>
              </a:extLst>
            </p:cNvPr>
            <p:cNvSpPr/>
            <p:nvPr/>
          </p:nvSpPr>
          <p:spPr>
            <a:xfrm>
              <a:off x="1178884" y="6517201"/>
              <a:ext cx="898553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05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TÉSIS I</a:t>
              </a:r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EC2DED45-15A9-4C26-AADD-32EDDD9AB8AA}"/>
              </a:ext>
            </a:extLst>
          </p:cNvPr>
          <p:cNvSpPr txBox="1"/>
          <p:nvPr/>
        </p:nvSpPr>
        <p:spPr>
          <a:xfrm>
            <a:off x="436395" y="235274"/>
            <a:ext cx="60982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s-PE" sz="1600" b="1" u="sng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Métodos </a:t>
            </a:r>
            <a:endParaRPr lang="es-PE" sz="1600" u="sng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 algn="just">
              <a:spcAft>
                <a:spcPts val="800"/>
              </a:spcAft>
            </a:pPr>
            <a:r>
              <a:rPr lang="es-PE" sz="16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Material vegetal</a:t>
            </a:r>
            <a:endParaRPr lang="es-PE" sz="16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0D46AD0-BD01-4406-A8C9-F70C5323439E}"/>
              </a:ext>
            </a:extLst>
          </p:cNvPr>
          <p:cNvSpPr txBox="1"/>
          <p:nvPr/>
        </p:nvSpPr>
        <p:spPr>
          <a:xfrm>
            <a:off x="0" y="1064198"/>
            <a:ext cx="3049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spcAft>
                <a:spcPts val="800"/>
              </a:spcAft>
            </a:pPr>
            <a:r>
              <a:rPr lang="es-PE" sz="12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Tabla 1: </a:t>
            </a:r>
            <a:r>
              <a:rPr lang="es-PE" sz="1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Accesiones y lugar de origen de oca (</a:t>
            </a:r>
            <a:r>
              <a:rPr lang="es-PE" sz="1200" i="1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Oxalis</a:t>
            </a:r>
            <a:r>
              <a:rPr lang="es-PE" sz="1200" i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tuberosa</a:t>
            </a:r>
            <a:r>
              <a:rPr lang="es-PE" sz="1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Mol.)</a:t>
            </a:r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2F69ACF5-9EDD-4865-BE43-B140E7537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140837"/>
              </p:ext>
            </p:extLst>
          </p:nvPr>
        </p:nvGraphicFramePr>
        <p:xfrm>
          <a:off x="436395" y="1943017"/>
          <a:ext cx="3987687" cy="3591687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1359946">
                  <a:extLst>
                    <a:ext uri="{9D8B030D-6E8A-4147-A177-3AD203B41FA5}">
                      <a16:colId xmlns:a16="http://schemas.microsoft.com/office/drawing/2014/main" val="1479978619"/>
                    </a:ext>
                  </a:extLst>
                </a:gridCol>
                <a:gridCol w="2627741">
                  <a:extLst>
                    <a:ext uri="{9D8B030D-6E8A-4147-A177-3AD203B41FA5}">
                      <a16:colId xmlns:a16="http://schemas.microsoft.com/office/drawing/2014/main" val="20294840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Accesión </a:t>
                      </a:r>
                      <a:endParaRPr lang="es-PE" sz="16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Origen </a:t>
                      </a:r>
                      <a:endParaRPr lang="es-PE" sz="16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1864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OT-001</a:t>
                      </a:r>
                      <a:endParaRPr lang="es-PE" sz="16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Cajamarca/Chota</a:t>
                      </a:r>
                      <a:endParaRPr lang="es-PE" sz="16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0377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OT-002</a:t>
                      </a:r>
                      <a:endParaRPr lang="es-PE" sz="16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Cajamarca/Chota</a:t>
                      </a:r>
                      <a:endParaRPr lang="es-PE" sz="16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2027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OT-003</a:t>
                      </a:r>
                      <a:endParaRPr lang="es-PE" sz="16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Cajamarca/Chota</a:t>
                      </a:r>
                      <a:endParaRPr lang="es-PE" sz="16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3716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OT-004</a:t>
                      </a:r>
                      <a:endParaRPr lang="es-PE" sz="16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600" dirty="0">
                          <a:effectLst/>
                        </a:rPr>
                        <a:t>Cajamarca/Chota</a:t>
                      </a:r>
                      <a:endParaRPr lang="es-PE" sz="16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8466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OT-005</a:t>
                      </a:r>
                      <a:endParaRPr lang="es-PE" sz="16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Cajamarca/Chota</a:t>
                      </a:r>
                      <a:endParaRPr lang="es-PE" sz="16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5206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OT-006</a:t>
                      </a:r>
                      <a:endParaRPr lang="es-PE" sz="16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600" dirty="0">
                          <a:effectLst/>
                        </a:rPr>
                        <a:t>Amazonas/</a:t>
                      </a:r>
                      <a:r>
                        <a:rPr lang="es-PE" sz="1600" dirty="0" err="1">
                          <a:effectLst/>
                        </a:rPr>
                        <a:t>Molinopampa</a:t>
                      </a:r>
                      <a:endParaRPr lang="es-PE" sz="16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5787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OT-007</a:t>
                      </a:r>
                      <a:endParaRPr lang="es-PE" sz="16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Cajamarca/Celendin</a:t>
                      </a:r>
                      <a:endParaRPr lang="es-PE" sz="16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6509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OT-008</a:t>
                      </a:r>
                      <a:endParaRPr lang="es-PE" sz="16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Cajamarca/Celendin</a:t>
                      </a:r>
                      <a:endParaRPr lang="es-PE" sz="16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3948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OT-009</a:t>
                      </a:r>
                      <a:endParaRPr lang="es-PE" sz="16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Cajamarca</a:t>
                      </a:r>
                      <a:endParaRPr lang="es-PE" sz="16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0986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OT-010</a:t>
                      </a:r>
                      <a:endParaRPr lang="es-PE" sz="16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600" dirty="0">
                          <a:effectLst/>
                        </a:rPr>
                        <a:t>Cajamarca/</a:t>
                      </a:r>
                      <a:endParaRPr lang="es-PE" sz="16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6765959"/>
                  </a:ext>
                </a:extLst>
              </a:tr>
            </a:tbl>
          </a:graphicData>
        </a:graphic>
      </p:graphicFrame>
      <p:sp>
        <p:nvSpPr>
          <p:cNvPr id="20" name="CuadroTexto 19">
            <a:extLst>
              <a:ext uri="{FF2B5EF4-FFF2-40B4-BE49-F238E27FC236}">
                <a16:creationId xmlns:a16="http://schemas.microsoft.com/office/drawing/2014/main" id="{93390D56-7032-4C89-9F93-8B34D7AD6238}"/>
              </a:ext>
            </a:extLst>
          </p:cNvPr>
          <p:cNvSpPr txBox="1"/>
          <p:nvPr/>
        </p:nvSpPr>
        <p:spPr>
          <a:xfrm>
            <a:off x="4472388" y="26851"/>
            <a:ext cx="6098240" cy="416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>
              <a:lnSpc>
                <a:spcPct val="150000"/>
              </a:lnSpc>
              <a:spcAft>
                <a:spcPts val="800"/>
              </a:spcAft>
            </a:pPr>
            <a:r>
              <a:rPr lang="es-PE" sz="1600" b="1" u="sng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Diseño experimental</a:t>
            </a:r>
            <a:endParaRPr lang="es-PE" sz="1600" u="sng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3E26A62E-DCDD-4DBE-9CCC-63C69719831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"/>
          <a:stretch/>
        </p:blipFill>
        <p:spPr bwMode="auto">
          <a:xfrm>
            <a:off x="4472388" y="839545"/>
            <a:ext cx="7428754" cy="43188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FAE2F2C2-1186-4BA8-9ECF-C751058979A4}"/>
              </a:ext>
            </a:extLst>
          </p:cNvPr>
          <p:cNvSpPr txBox="1"/>
          <p:nvPr/>
        </p:nvSpPr>
        <p:spPr>
          <a:xfrm>
            <a:off x="4472388" y="5286057"/>
            <a:ext cx="5852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spcAft>
                <a:spcPts val="800"/>
              </a:spcAft>
            </a:pPr>
            <a:r>
              <a:rPr lang="es-PE" sz="12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1: </a:t>
            </a:r>
            <a:r>
              <a:rPr lang="es-PE" sz="1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Croquis del campo experimental. Distribución de los tratamientos bajo un diseño de bloques completos al azar (DBCA). </a:t>
            </a:r>
          </a:p>
        </p:txBody>
      </p:sp>
    </p:spTree>
    <p:extLst>
      <p:ext uri="{BB962C8B-B14F-4D97-AF65-F5344CB8AC3E}">
        <p14:creationId xmlns:p14="http://schemas.microsoft.com/office/powerpoint/2010/main" val="271801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44838CEC-D1FD-4A54-A1C0-5CBA7B46A5F1}"/>
              </a:ext>
            </a:extLst>
          </p:cNvPr>
          <p:cNvGrpSpPr/>
          <p:nvPr/>
        </p:nvGrpSpPr>
        <p:grpSpPr>
          <a:xfrm>
            <a:off x="0" y="6425184"/>
            <a:ext cx="12192000" cy="432816"/>
            <a:chOff x="0" y="6425184"/>
            <a:chExt cx="12192000" cy="432816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17AF3DE7-9F3C-44F5-9ACE-C9B0586D78AB}"/>
                </a:ext>
              </a:extLst>
            </p:cNvPr>
            <p:cNvGrpSpPr/>
            <p:nvPr/>
          </p:nvGrpSpPr>
          <p:grpSpPr>
            <a:xfrm>
              <a:off x="0" y="6425184"/>
              <a:ext cx="12192000" cy="432816"/>
              <a:chOff x="0" y="6425184"/>
              <a:chExt cx="12192000" cy="432816"/>
            </a:xfrm>
          </p:grpSpPr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1CD463B4-5C82-40C6-A008-4498FC6F8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6425184"/>
                <a:ext cx="12192000" cy="432816"/>
              </a:xfrm>
              <a:prstGeom prst="rect">
                <a:avLst/>
              </a:prstGeom>
            </p:spPr>
          </p:pic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B5912D8-F84B-4282-AC9D-33B098C6CC25}"/>
                  </a:ext>
                </a:extLst>
              </p:cNvPr>
              <p:cNvSpPr txBox="1"/>
              <p:nvPr/>
            </p:nvSpPr>
            <p:spPr>
              <a:xfrm>
                <a:off x="11688416" y="6472315"/>
                <a:ext cx="5035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6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7</a:t>
                </a:r>
                <a:endParaRPr lang="es-PE" sz="1600" b="1" dirty="0">
                  <a:solidFill>
                    <a:schemeClr val="bg1"/>
                  </a:solidFill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CBD84E6-AF7A-4E96-B834-A298EA9AD359}"/>
                </a:ext>
              </a:extLst>
            </p:cNvPr>
            <p:cNvSpPr/>
            <p:nvPr/>
          </p:nvSpPr>
          <p:spPr>
            <a:xfrm>
              <a:off x="1178884" y="6517201"/>
              <a:ext cx="898553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05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TÉSIS I</a:t>
              </a:r>
            </a:p>
          </p:txBody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AB1189D7-2AA3-4C71-B80B-C56C2291C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01" y="695985"/>
            <a:ext cx="4068733" cy="515597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F3B754A-111D-45D4-8105-6792583686E8}"/>
              </a:ext>
            </a:extLst>
          </p:cNvPr>
          <p:cNvSpPr txBox="1"/>
          <p:nvPr/>
        </p:nvSpPr>
        <p:spPr>
          <a:xfrm>
            <a:off x="0" y="234320"/>
            <a:ext cx="4601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spcAft>
                <a:spcPts val="800"/>
              </a:spcAft>
            </a:pPr>
            <a:r>
              <a:rPr lang="es-PE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Tabla 1.</a:t>
            </a:r>
            <a:r>
              <a:rPr lang="es-PE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Características del área donde se realizará la investigación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063E6AF-144A-461B-B9F7-2997D1CBEDD8}"/>
              </a:ext>
            </a:extLst>
          </p:cNvPr>
          <p:cNvSpPr txBox="1"/>
          <p:nvPr/>
        </p:nvSpPr>
        <p:spPr>
          <a:xfrm>
            <a:off x="5429370" y="383148"/>
            <a:ext cx="6098240" cy="57554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algn="just">
              <a:spcAft>
                <a:spcPts val="800"/>
              </a:spcAft>
            </a:pPr>
            <a:r>
              <a:rPr lang="es-PE" sz="16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Modelo aditivo lineal </a:t>
            </a:r>
            <a:endParaRPr lang="es-PE" sz="16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spcAft>
                <a:spcPts val="800"/>
              </a:spcAft>
            </a:pP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modelo aditivo lineal para un diseño de bloques completamente al azar (DBCA) con 10 tratamientos (accesiones) y 4 bloques se expresa de la siguiente manera:</a:t>
            </a:r>
          </a:p>
          <a:p>
            <a:pPr marL="457200" algn="just">
              <a:spcAft>
                <a:spcPts val="800"/>
              </a:spcAft>
            </a:pP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Modelo:</a:t>
            </a:r>
          </a:p>
          <a:p>
            <a:pPr marL="457200" algn="ctr">
              <a:spcAft>
                <a:spcPts val="800"/>
              </a:spcAft>
            </a:pPr>
            <a:r>
              <a:rPr lang="es-PE" sz="1600" i="1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Yij</a:t>
            </a:r>
            <a:r>
              <a:rPr lang="es-PE" sz="1600" i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​=</a:t>
            </a:r>
            <a:r>
              <a:rPr lang="es-PE" sz="1600" i="1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μ+τi</a:t>
            </a:r>
            <a:r>
              <a:rPr lang="es-PE" sz="1600" i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​+βj​+</a:t>
            </a:r>
            <a:r>
              <a:rPr lang="es-PE" sz="1600" i="1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εij</a:t>
            </a:r>
            <a:r>
              <a:rPr lang="es-PE" sz="1600" i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​</a:t>
            </a:r>
          </a:p>
          <a:p>
            <a:pPr marL="457200" algn="just">
              <a:spcAft>
                <a:spcPts val="800"/>
              </a:spcAft>
            </a:pPr>
            <a:endParaRPr lang="es-PE" sz="16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spcAft>
                <a:spcPts val="800"/>
              </a:spcAft>
            </a:pP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Donde:</a:t>
            </a:r>
          </a:p>
          <a:p>
            <a:pPr marL="457200" algn="just">
              <a:spcAft>
                <a:spcPts val="800"/>
              </a:spcAft>
            </a:pPr>
            <a:r>
              <a:rPr lang="es-PE" sz="1600" i="1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Yij</a:t>
            </a:r>
            <a:r>
              <a:rPr lang="es-PE" sz="1600" i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Valor observado de la variable respuesta en el tratamiento 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𝑖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 bloque 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𝑗</a:t>
            </a:r>
            <a:endParaRPr lang="es-PE" sz="16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spcAft>
                <a:spcPts val="800"/>
              </a:spcAft>
            </a:pPr>
            <a:r>
              <a:rPr lang="es-PE" sz="1600" i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Media general</a:t>
            </a:r>
          </a:p>
          <a:p>
            <a:pPr marL="457200" algn="just">
              <a:spcAft>
                <a:spcPts val="800"/>
              </a:spcAft>
            </a:pPr>
            <a:r>
              <a:rPr lang="es-PE" sz="1600" i="1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τi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Efecto del tratamiento (accesión) 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𝑖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para 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𝑖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1,2, . . ., 10 </a:t>
            </a:r>
          </a:p>
          <a:p>
            <a:pPr marL="457200" algn="just">
              <a:spcAft>
                <a:spcPts val="800"/>
              </a:spcAft>
            </a:pPr>
            <a:r>
              <a:rPr lang="es-PE" sz="1600" i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βj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Efecto del bloque 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𝑗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para 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𝑗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1, 2, 3, 4 </a:t>
            </a:r>
          </a:p>
          <a:p>
            <a:pPr marL="457200" algn="just">
              <a:spcAft>
                <a:spcPts val="800"/>
              </a:spcAft>
            </a:pPr>
            <a:r>
              <a:rPr lang="es-PE" sz="1600" i="1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εij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Error aleatorio asociado a la observación </a:t>
            </a:r>
            <a:r>
              <a:rPr lang="es-PE" sz="1600" i="1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algn="just">
              <a:spcAft>
                <a:spcPts val="800"/>
              </a:spcAft>
            </a:pP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𝑖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Identifica el tratamiento o accesión (en este caso son 10 accesiones, por lo tanto, 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𝑖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1, 2, . . ., 10)</a:t>
            </a:r>
          </a:p>
          <a:p>
            <a:pPr marL="457200" algn="just">
              <a:spcAft>
                <a:spcPts val="800"/>
              </a:spcAft>
            </a:pP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𝑗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Identifica el bloque o repetición (en este caso son 4 bloques, por lo tanto, 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𝑗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1, 2, 3, 4).</a:t>
            </a:r>
          </a:p>
        </p:txBody>
      </p:sp>
    </p:spTree>
    <p:extLst>
      <p:ext uri="{BB962C8B-B14F-4D97-AF65-F5344CB8AC3E}">
        <p14:creationId xmlns:p14="http://schemas.microsoft.com/office/powerpoint/2010/main" val="289946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44838CEC-D1FD-4A54-A1C0-5CBA7B46A5F1}"/>
              </a:ext>
            </a:extLst>
          </p:cNvPr>
          <p:cNvGrpSpPr/>
          <p:nvPr/>
        </p:nvGrpSpPr>
        <p:grpSpPr>
          <a:xfrm>
            <a:off x="0" y="6425184"/>
            <a:ext cx="12192000" cy="432816"/>
            <a:chOff x="0" y="6425184"/>
            <a:chExt cx="12192000" cy="432816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17AF3DE7-9F3C-44F5-9ACE-C9B0586D78AB}"/>
                </a:ext>
              </a:extLst>
            </p:cNvPr>
            <p:cNvGrpSpPr/>
            <p:nvPr/>
          </p:nvGrpSpPr>
          <p:grpSpPr>
            <a:xfrm>
              <a:off x="0" y="6425184"/>
              <a:ext cx="12192000" cy="432816"/>
              <a:chOff x="0" y="6425184"/>
              <a:chExt cx="12192000" cy="432816"/>
            </a:xfrm>
          </p:grpSpPr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1CD463B4-5C82-40C6-A008-4498FC6F8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6425184"/>
                <a:ext cx="12192000" cy="432816"/>
              </a:xfrm>
              <a:prstGeom prst="rect">
                <a:avLst/>
              </a:prstGeom>
            </p:spPr>
          </p:pic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B5912D8-F84B-4282-AC9D-33B098C6CC25}"/>
                  </a:ext>
                </a:extLst>
              </p:cNvPr>
              <p:cNvSpPr txBox="1"/>
              <p:nvPr/>
            </p:nvSpPr>
            <p:spPr>
              <a:xfrm>
                <a:off x="11688416" y="6472315"/>
                <a:ext cx="5035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4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8</a:t>
                </a:r>
                <a:endParaRPr lang="es-PE" sz="1400" b="1" dirty="0">
                  <a:solidFill>
                    <a:schemeClr val="bg1"/>
                  </a:solidFill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CBD84E6-AF7A-4E96-B834-A298EA9AD359}"/>
                </a:ext>
              </a:extLst>
            </p:cNvPr>
            <p:cNvSpPr/>
            <p:nvPr/>
          </p:nvSpPr>
          <p:spPr>
            <a:xfrm>
              <a:off x="1178884" y="6517201"/>
              <a:ext cx="89855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4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TÉSIS I</a:t>
              </a:r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09444480-995B-4731-B03A-F2C747447C50}"/>
              </a:ext>
            </a:extLst>
          </p:cNvPr>
          <p:cNvSpPr txBox="1"/>
          <p:nvPr/>
        </p:nvSpPr>
        <p:spPr>
          <a:xfrm>
            <a:off x="-188259" y="170952"/>
            <a:ext cx="4300050" cy="376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>
              <a:lnSpc>
                <a:spcPct val="150000"/>
              </a:lnSpc>
              <a:spcAft>
                <a:spcPts val="800"/>
              </a:spcAft>
            </a:pPr>
            <a:r>
              <a:rPr lang="es-PE" sz="1400" b="1" u="sng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Establecimiento del cultivo</a:t>
            </a:r>
            <a:endParaRPr lang="es-PE" sz="1400" u="sng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3237240-3D7E-4C37-A802-FCAB0A8A058A}"/>
              </a:ext>
            </a:extLst>
          </p:cNvPr>
          <p:cNvSpPr txBox="1"/>
          <p:nvPr/>
        </p:nvSpPr>
        <p:spPr>
          <a:xfrm>
            <a:off x="-188259" y="574985"/>
            <a:ext cx="3232912" cy="25340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628650" indent="-171450" algn="just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PE" sz="14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Análisis de suelo</a:t>
            </a:r>
            <a:endParaRPr lang="es-PE" sz="14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indent="-171450" algn="just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PE" sz="14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Preparación del terreno</a:t>
            </a:r>
            <a:endParaRPr lang="es-PE" sz="14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indent="-171450" algn="just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PE" sz="14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Siembra</a:t>
            </a:r>
            <a:endParaRPr lang="es-PE" sz="14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indent="-171450" algn="just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PE" sz="14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Fertilización</a:t>
            </a:r>
            <a:endParaRPr lang="es-PE" sz="14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indent="-171450" algn="just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PE" sz="14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Deshierbe y aporque</a:t>
            </a:r>
            <a:endParaRPr lang="es-PE" sz="14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indent="-171450" algn="just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PE" sz="14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Riego por secano</a:t>
            </a:r>
            <a:endParaRPr lang="es-PE" sz="14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indent="-171450" algn="just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PE" sz="14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 fitosanitario</a:t>
            </a:r>
            <a:endParaRPr lang="es-PE" sz="14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indent="-171450" algn="just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PE" sz="14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Cosecha</a:t>
            </a:r>
            <a:endParaRPr lang="es-PE" sz="14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933B07C-C990-44D2-B50A-25E84F058761}"/>
              </a:ext>
            </a:extLst>
          </p:cNvPr>
          <p:cNvSpPr txBox="1"/>
          <p:nvPr/>
        </p:nvSpPr>
        <p:spPr>
          <a:xfrm>
            <a:off x="3486846" y="150449"/>
            <a:ext cx="8201570" cy="30777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2" algn="just"/>
            <a:r>
              <a:rPr lang="es-PE" sz="1400" b="1" u="sng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Evaluación de las variables</a:t>
            </a:r>
            <a:endParaRPr lang="es-PE" sz="1400" u="sng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 algn="just">
              <a:spcAft>
                <a:spcPts val="800"/>
              </a:spcAft>
            </a:pPr>
            <a:r>
              <a:rPr lang="es-PE" sz="14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Evaluación de las variables morfológicas y fenológicas</a:t>
            </a:r>
            <a:endParaRPr lang="es-PE" sz="14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630555" algn="just">
              <a:spcAft>
                <a:spcPts val="800"/>
              </a:spcAft>
            </a:pPr>
            <a:r>
              <a:rPr lang="es-PE" sz="14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Altura de planta</a:t>
            </a:r>
            <a:endParaRPr lang="es-PE" sz="14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algn="just">
              <a:spcAft>
                <a:spcPts val="800"/>
              </a:spcAft>
            </a:pPr>
            <a:r>
              <a:rPr lang="es-PE" sz="1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altura de planta se registrará de 10 plantas en plena floración desde la base del tallo hasta las yemas apicales, </a:t>
            </a:r>
            <a:r>
              <a:rPr lang="es-PE" sz="14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clasificandola</a:t>
            </a:r>
            <a:r>
              <a:rPr lang="es-PE" sz="1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como pequeña (&lt;40 cm), intermedia (40 – 60 cm) y alta (&gt;60 cm) (IPGRI/CIP, 1997a).</a:t>
            </a:r>
          </a:p>
          <a:p>
            <a:pPr indent="630555" algn="just">
              <a:spcAft>
                <a:spcPts val="800"/>
              </a:spcAft>
            </a:pPr>
            <a:r>
              <a:rPr lang="es-PE" sz="14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Número de brotes por planta</a:t>
            </a:r>
            <a:endParaRPr lang="es-PE" sz="14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630555" algn="just">
              <a:spcAft>
                <a:spcPts val="800"/>
              </a:spcAft>
            </a:pPr>
            <a:r>
              <a:rPr lang="es-PE" sz="1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número de brotes será evaluado en 10 plantas en plena floración.</a:t>
            </a:r>
          </a:p>
          <a:p>
            <a:pPr marL="630555" algn="just">
              <a:spcAft>
                <a:spcPts val="800"/>
              </a:spcAft>
            </a:pPr>
            <a:r>
              <a:rPr lang="es-PE" sz="14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Color de los tallos aéreos</a:t>
            </a:r>
            <a:endParaRPr lang="es-PE" sz="14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algn="just">
              <a:spcAft>
                <a:spcPts val="800"/>
              </a:spcAft>
            </a:pPr>
            <a:r>
              <a:rPr lang="es-PE" sz="1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color de los tallos aéreos será registrado en 10 plantas y clasificado de acuerdo a lo propuesto en el descriptor de oca (IPGRI/CIP, 1997a).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7C155EF-62DA-4EFE-B3D6-7418D9D527FD}"/>
              </a:ext>
            </a:extLst>
          </p:cNvPr>
          <p:cNvSpPr txBox="1"/>
          <p:nvPr/>
        </p:nvSpPr>
        <p:spPr>
          <a:xfrm>
            <a:off x="318039" y="3292946"/>
            <a:ext cx="7587503" cy="30675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3" algn="just">
              <a:spcAft>
                <a:spcPts val="800"/>
              </a:spcAft>
            </a:pPr>
            <a:r>
              <a:rPr lang="es-PE" sz="1400" b="1" u="sng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Evaluación de las variables fisiológicas</a:t>
            </a:r>
            <a:endParaRPr lang="es-PE" sz="1400" u="sng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algn="just">
              <a:spcAft>
                <a:spcPts val="800"/>
              </a:spcAft>
            </a:pPr>
            <a:r>
              <a:rPr lang="es-PE" sz="14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Contenido de clorofila a y b</a:t>
            </a:r>
            <a:endParaRPr lang="es-PE" sz="14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algn="just">
              <a:spcAft>
                <a:spcPts val="800"/>
              </a:spcAft>
            </a:pPr>
            <a:r>
              <a:rPr lang="es-PE" sz="1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Clorofila a (</a:t>
            </a:r>
            <a:r>
              <a:rPr lang="es-PE" sz="14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Chl</a:t>
            </a:r>
            <a:r>
              <a:rPr lang="es-PE" sz="1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a) (μg/</a:t>
            </a:r>
            <a:r>
              <a:rPr lang="es-PE" sz="14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mL</a:t>
            </a:r>
            <a:r>
              <a:rPr lang="es-PE" sz="1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= 13.36 A664 – 5.19 A649</a:t>
            </a:r>
          </a:p>
          <a:p>
            <a:pPr marL="630555" algn="just">
              <a:spcAft>
                <a:spcPts val="800"/>
              </a:spcAft>
            </a:pPr>
            <a:r>
              <a:rPr lang="es-PE" sz="1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Clorofila b (</a:t>
            </a:r>
            <a:r>
              <a:rPr lang="es-PE" sz="14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Chl</a:t>
            </a:r>
            <a:r>
              <a:rPr lang="es-PE" sz="1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b) (μg/</a:t>
            </a:r>
            <a:r>
              <a:rPr lang="es-PE" sz="14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mL</a:t>
            </a:r>
            <a:r>
              <a:rPr lang="es-PE" sz="1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= 27.43 A649 – 8.12 A664  </a:t>
            </a:r>
          </a:p>
          <a:p>
            <a:pPr marL="630555" algn="just">
              <a:spcAft>
                <a:spcPts val="800"/>
              </a:spcAft>
            </a:pPr>
            <a:r>
              <a:rPr lang="es-PE" sz="14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Contenido de carotenoides totales</a:t>
            </a:r>
            <a:endParaRPr lang="es-PE" sz="14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algn="just">
              <a:spcAft>
                <a:spcPts val="800"/>
              </a:spcAft>
            </a:pPr>
            <a:r>
              <a:rPr lang="es-PE" sz="1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 evaluar el contenido de carotenoides totales se utilizará la siguiente fórmula (</a:t>
            </a:r>
            <a:r>
              <a:rPr lang="es-PE" sz="14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Lichtenthaler</a:t>
            </a:r>
            <a:r>
              <a:rPr lang="es-PE" sz="1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1987):</a:t>
            </a:r>
          </a:p>
          <a:p>
            <a:pPr marL="630555" algn="just">
              <a:spcAft>
                <a:spcPts val="800"/>
              </a:spcAft>
            </a:pPr>
            <a:r>
              <a:rPr lang="en-US" sz="14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Carotenoides</a:t>
            </a:r>
            <a:r>
              <a:rPr lang="en-US" sz="1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s-PE" sz="1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en-US" sz="1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g/mL) = (1000 A470 – 2.13 </a:t>
            </a:r>
            <a:r>
              <a:rPr lang="en-US" sz="14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Chl</a:t>
            </a:r>
            <a:r>
              <a:rPr lang="en-US" sz="1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– 97.63 </a:t>
            </a:r>
            <a:r>
              <a:rPr lang="en-US" sz="14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Chl</a:t>
            </a:r>
            <a:r>
              <a:rPr lang="en-US" sz="1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b)/209</a:t>
            </a:r>
            <a:endParaRPr lang="es-PE" sz="14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algn="just">
              <a:spcAft>
                <a:spcPts val="800"/>
              </a:spcAft>
            </a:pPr>
            <a:r>
              <a:rPr lang="es-PE" sz="14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Fotosíntesis neta</a:t>
            </a:r>
            <a:endParaRPr lang="es-PE" sz="14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algn="just">
              <a:spcAft>
                <a:spcPts val="800"/>
              </a:spcAft>
            </a:pPr>
            <a:r>
              <a:rPr lang="es-PE" sz="14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Fluorescencia de la clorofila a</a:t>
            </a:r>
            <a:endParaRPr lang="es-PE" sz="14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838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44838CEC-D1FD-4A54-A1C0-5CBA7B46A5F1}"/>
              </a:ext>
            </a:extLst>
          </p:cNvPr>
          <p:cNvGrpSpPr/>
          <p:nvPr/>
        </p:nvGrpSpPr>
        <p:grpSpPr>
          <a:xfrm>
            <a:off x="0" y="6425184"/>
            <a:ext cx="12192000" cy="432816"/>
            <a:chOff x="0" y="6425184"/>
            <a:chExt cx="12192000" cy="432816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17AF3DE7-9F3C-44F5-9ACE-C9B0586D78AB}"/>
                </a:ext>
              </a:extLst>
            </p:cNvPr>
            <p:cNvGrpSpPr/>
            <p:nvPr/>
          </p:nvGrpSpPr>
          <p:grpSpPr>
            <a:xfrm>
              <a:off x="0" y="6425184"/>
              <a:ext cx="12192000" cy="432816"/>
              <a:chOff x="0" y="6425184"/>
              <a:chExt cx="12192000" cy="432816"/>
            </a:xfrm>
          </p:grpSpPr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1CD463B4-5C82-40C6-A008-4498FC6F8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6425184"/>
                <a:ext cx="12192000" cy="432816"/>
              </a:xfrm>
              <a:prstGeom prst="rect">
                <a:avLst/>
              </a:prstGeom>
            </p:spPr>
          </p:pic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B5912D8-F84B-4282-AC9D-33B098C6CC25}"/>
                  </a:ext>
                </a:extLst>
              </p:cNvPr>
              <p:cNvSpPr txBox="1"/>
              <p:nvPr/>
            </p:nvSpPr>
            <p:spPr>
              <a:xfrm>
                <a:off x="11688416" y="6472315"/>
                <a:ext cx="5035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4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9</a:t>
                </a:r>
                <a:endParaRPr lang="es-PE" sz="1400" b="1" dirty="0">
                  <a:solidFill>
                    <a:schemeClr val="bg1"/>
                  </a:solidFill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CBD84E6-AF7A-4E96-B834-A298EA9AD359}"/>
                </a:ext>
              </a:extLst>
            </p:cNvPr>
            <p:cNvSpPr/>
            <p:nvPr/>
          </p:nvSpPr>
          <p:spPr>
            <a:xfrm>
              <a:off x="1178884" y="6517201"/>
              <a:ext cx="89855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4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TÉSIS I</a:t>
              </a:r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614A30F9-33B5-46DC-A8EA-62BE2CC6FC47}"/>
              </a:ext>
            </a:extLst>
          </p:cNvPr>
          <p:cNvSpPr txBox="1"/>
          <p:nvPr/>
        </p:nvSpPr>
        <p:spPr>
          <a:xfrm>
            <a:off x="0" y="446096"/>
            <a:ext cx="5150225" cy="53450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630555" algn="ctr">
              <a:spcAft>
                <a:spcPts val="800"/>
              </a:spcAft>
            </a:pPr>
            <a:r>
              <a:rPr lang="es-PE" sz="1600" b="1" u="sng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Evaluación de las variables nutricionales</a:t>
            </a:r>
          </a:p>
          <a:p>
            <a:pPr marL="916305" indent="-285750" algn="just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PE" sz="16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Contenido de azúcares totales y almidón</a:t>
            </a:r>
            <a:endParaRPr lang="es-PE" sz="16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algn="just">
              <a:spcAft>
                <a:spcPts val="800"/>
              </a:spcAft>
            </a:pP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Los azúcares totales y almidón se determinarán utilizando el método de la </a:t>
            </a:r>
            <a:r>
              <a:rPr lang="es-PE" sz="16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antrona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como lo describe </a:t>
            </a:r>
            <a:r>
              <a:rPr lang="es-PE" sz="16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Chow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s-PE" sz="16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Landhausser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(2004).</a:t>
            </a:r>
          </a:p>
          <a:p>
            <a:pPr marL="916305" indent="-285750" algn="just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PE" sz="16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Contenido de aminoácidos totales  </a:t>
            </a:r>
            <a:endParaRPr lang="es-PE" sz="16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algn="just">
              <a:spcAft>
                <a:spcPts val="800"/>
              </a:spcAft>
            </a:pP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determinación de aminoácidos totales se realizará utilizando el método de la ninhidrina como lo describe </a:t>
            </a:r>
            <a:r>
              <a:rPr lang="es-PE" sz="16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Yemm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 al., (1955)</a:t>
            </a:r>
          </a:p>
          <a:p>
            <a:pPr marL="916305" indent="-285750" algn="just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PE" sz="16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Contenido de proteína total </a:t>
            </a:r>
            <a:endParaRPr lang="es-PE" sz="16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algn="just">
              <a:spcAft>
                <a:spcPts val="800"/>
              </a:spcAft>
            </a:pP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contenido de proteínas totales se determinará utilizando el procedimiento establecido por (Bradford, 1976).</a:t>
            </a:r>
          </a:p>
          <a:p>
            <a:pPr marL="916305" indent="-285750" algn="just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PE" sz="16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Contenido de fenoles totales</a:t>
            </a:r>
            <a:endParaRPr lang="es-PE" sz="16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algn="just">
              <a:spcAft>
                <a:spcPts val="800"/>
              </a:spcAft>
            </a:pP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Los fenoles totales se determinarán utilizando el reactivo </a:t>
            </a:r>
            <a:r>
              <a:rPr lang="es-PE" sz="16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Folin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es-PE" sz="16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Ciocalteu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como lo describen Ainsworth &amp; Gillespie, (2007).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535C839-AA44-44A4-B271-20614BDC56A6}"/>
              </a:ext>
            </a:extLst>
          </p:cNvPr>
          <p:cNvSpPr txBox="1"/>
          <p:nvPr/>
        </p:nvSpPr>
        <p:spPr>
          <a:xfrm>
            <a:off x="5446059" y="78396"/>
            <a:ext cx="6745940" cy="61247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3" algn="just">
              <a:spcAft>
                <a:spcPts val="800"/>
              </a:spcAft>
            </a:pPr>
            <a:r>
              <a:rPr lang="es-PE" sz="1600" b="1" u="sng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Evaluación de la variable molecular </a:t>
            </a:r>
            <a:endParaRPr lang="es-PE" sz="1600" u="sng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58825" algn="just">
              <a:spcAft>
                <a:spcPts val="800"/>
              </a:spcAft>
            </a:pPr>
            <a:r>
              <a:rPr lang="es-PE" sz="16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Extracción de ADN </a:t>
            </a:r>
            <a:endParaRPr lang="es-PE" sz="16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58825" algn="just">
              <a:spcAft>
                <a:spcPts val="800"/>
              </a:spcAft>
            </a:pP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ADN total se aislará mediante el procedimiento CTAB. La pureza de las muestras de ADN se evaluará espectrofotométricamente con un </a:t>
            </a:r>
            <a:r>
              <a:rPr lang="es-PE" sz="16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nanodrop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PE" sz="16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Preparación de librería y secuenciación</a:t>
            </a:r>
            <a:endParaRPr lang="es-PE" sz="16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58825" algn="just">
              <a:spcAft>
                <a:spcPts val="800"/>
              </a:spcAft>
            </a:pP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biblioteca de lecturas largas se construirán utilizando el kit de ligadura y secuenciación SQK-LSK114 (Oxford </a:t>
            </a:r>
            <a:r>
              <a:rPr lang="es-PE" sz="16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Nanopore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Technologies, en adelante ONT) y </a:t>
            </a:r>
            <a:r>
              <a:rPr lang="es-PE" sz="16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NEBNext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®; módulo complementario para Oxford </a:t>
            </a:r>
            <a:r>
              <a:rPr lang="es-PE" sz="16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Nanopore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Technologies®; secuenciación de ligadura (NEB). </a:t>
            </a:r>
            <a:r>
              <a:rPr lang="es-PE" sz="16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Ensamblaje y anotación del genoma </a:t>
            </a:r>
            <a:r>
              <a:rPr lang="es-PE" sz="1600" b="1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cloroplastidial</a:t>
            </a:r>
            <a:endParaRPr lang="es-PE" sz="16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58825" algn="just">
              <a:spcAft>
                <a:spcPts val="800"/>
              </a:spcAft>
            </a:pP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 lecturas de la llamadas a bases se ensamblarán en </a:t>
            </a:r>
            <a:r>
              <a:rPr lang="es-PE" sz="16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contigs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utilizando </a:t>
            </a:r>
            <a:r>
              <a:rPr lang="es-PE" sz="16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Flye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2.91 (</a:t>
            </a:r>
            <a:r>
              <a:rPr lang="es-PE" sz="16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Kolmogorov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 al., 2019) con el indicador - meta y una superposición mínima establecida en 2000 pb. Los </a:t>
            </a:r>
            <a:r>
              <a:rPr lang="es-PE" sz="16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contigs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ensamblados se mapearán a genomas de referencia existentes utilizando minimap2 (Li, 2018). </a:t>
            </a:r>
          </a:p>
          <a:p>
            <a:pPr marL="758825" algn="just">
              <a:spcAft>
                <a:spcPts val="800"/>
              </a:spcAft>
            </a:pPr>
            <a:r>
              <a:rPr lang="es-PE" sz="16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Variantes estructurales y detección de SNP (Single </a:t>
            </a:r>
            <a:r>
              <a:rPr lang="es-PE" sz="1600" b="1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Nucleotide</a:t>
            </a:r>
            <a:r>
              <a:rPr lang="es-PE" sz="16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600" b="1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Polymorphism</a:t>
            </a:r>
            <a:r>
              <a:rPr lang="es-PE" sz="16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PE" sz="16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58825" algn="just">
              <a:spcAft>
                <a:spcPts val="800"/>
              </a:spcAft>
            </a:pP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análisis de la presencia de variantes estructurales en los </a:t>
            </a:r>
            <a:r>
              <a:rPr lang="es-PE" sz="16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plastomas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las ocas analizadas se realizará mediante el pipeline </a:t>
            </a:r>
            <a:r>
              <a:rPr lang="es-PE" sz="16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Cp-Hap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(Wang &amp; </a:t>
            </a:r>
            <a:r>
              <a:rPr lang="es-PE" sz="16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Lanfear</a:t>
            </a:r>
            <a:r>
              <a:rPr lang="es-PE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2019). </a:t>
            </a:r>
          </a:p>
        </p:txBody>
      </p:sp>
    </p:spTree>
    <p:extLst>
      <p:ext uri="{BB962C8B-B14F-4D97-AF65-F5344CB8AC3E}">
        <p14:creationId xmlns:p14="http://schemas.microsoft.com/office/powerpoint/2010/main" val="3031566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3297</TotalTime>
  <Words>1831</Words>
  <Application>Microsoft Office PowerPoint</Application>
  <PresentationFormat>Panorámica</PresentationFormat>
  <Paragraphs>169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Fira Sans Extra Condensed Medium</vt:lpstr>
      <vt:lpstr>Georgia</vt:lpstr>
      <vt:lpstr>Roboto</vt:lpstr>
      <vt:lpstr>Symbol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JHODANY</dc:creator>
  <cp:lastModifiedBy>ERIKA LLAJA</cp:lastModifiedBy>
  <cp:revision>98</cp:revision>
  <dcterms:created xsi:type="dcterms:W3CDTF">2024-05-08T01:50:30Z</dcterms:created>
  <dcterms:modified xsi:type="dcterms:W3CDTF">2025-06-10T20:19:28Z</dcterms:modified>
</cp:coreProperties>
</file>