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 id="214748367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embeddedFontLst>
    <p:embeddedFont>
      <p:font typeface="Montserrat"/>
      <p:regular r:id="rId18"/>
      <p:bold r:id="rId19"/>
      <p:italic r:id="rId20"/>
      <p:boldItalic r:id="rId21"/>
    </p:embeddedFont>
    <p:embeddedFont>
      <p:font typeface="Rajdhani"/>
      <p:regular r:id="rId22"/>
      <p:bold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hEuFHmS5p8KB02M95S5D1tT/nC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E521AB-F891-476A-A406-A6A8FB7E0C62}">
  <a:tblStyle styleId="{E4E521AB-F891-476A-A406-A6A8FB7E0C6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Rajdhani-regular.fntdata"/><Relationship Id="rId21" Type="http://schemas.openxmlformats.org/officeDocument/2006/relationships/font" Target="fonts/Montserrat-boldItalic.fntdata"/><Relationship Id="rId24" Type="http://schemas.openxmlformats.org/officeDocument/2006/relationships/font" Target="fonts/OpenSansLight-regular.fntdata"/><Relationship Id="rId23" Type="http://schemas.openxmlformats.org/officeDocument/2006/relationships/font" Target="fonts/Rajdhani-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3.xml"/><Relationship Id="rId10" Type="http://schemas.openxmlformats.org/officeDocument/2006/relationships/slide" Target="slides/slide2.xml"/><Relationship Id="rId32" Type="http://customschemas.google.com/relationships/presentationmetadata" Target="meta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48bfaac8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c48bfaac8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48bfaac8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c48bfaac81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e80a6f4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ce80a6f4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d335514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cd33551416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f1a290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f1a290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d3355141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cd33551416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d3355141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cd3355141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27c588c2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d27c588c2f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48bfaac81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c48bfaac81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gc48bfaac81_0_7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gc48bfaac81_0_79"/>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gc48bfaac81_0_7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gc48bfaac81_0_7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gc48bfaac81_0_72"/>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gc48bfaac81_0_76"/>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gc48bfaac81_0_76"/>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gc58739da34_2_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8" name="Google Shape;48;gc58739da34_2_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gc58739da34_2_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1" name="Google Shape;51;gc58739da34_2_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gc58739da34_2_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gc58739da34_2_1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6" name="Google Shape;56;gc58739da34_2_16"/>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57" name="Google Shape;57;gc58739da34_2_16"/>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gc58739da34_2_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gc58739da34_2_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2" name="Google Shape;62;gc58739da34_2_22"/>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c48bfaac81_0_4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gc48bfaac81_0_4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gc58739da34_2_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c58739da34_2_2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c58739da34_2_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68" name="Google Shape;68;gc58739da34_2_2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9" name="Google Shape;69;gc58739da34_2_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c58739da34_2_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gc58739da34_2_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4" name="Google Shape;74;gc58739da34_2_34"/>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76" name="Shape 76"/>
        <p:cNvGrpSpPr/>
        <p:nvPr/>
      </p:nvGrpSpPr>
      <p:grpSpPr>
        <a:xfrm>
          <a:off x="0" y="0"/>
          <a:ext cx="0" cy="0"/>
          <a:chOff x="0" y="0"/>
          <a:chExt cx="0" cy="0"/>
        </a:xfrm>
      </p:grpSpPr>
      <p:sp>
        <p:nvSpPr>
          <p:cNvPr id="77" name="Google Shape;77;gc58739da34_2_3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gc58739da34_2_38"/>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gc58739da34_2_41"/>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1" name="Google Shape;81;gc58739da34_2_41"/>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90" name="Shape 90"/>
        <p:cNvGrpSpPr/>
        <p:nvPr/>
      </p:nvGrpSpPr>
      <p:grpSpPr>
        <a:xfrm>
          <a:off x="0" y="0"/>
          <a:ext cx="0" cy="0"/>
          <a:chOff x="0" y="0"/>
          <a:chExt cx="0" cy="0"/>
        </a:xfrm>
      </p:grpSpPr>
      <p:sp>
        <p:nvSpPr>
          <p:cNvPr id="91" name="Google Shape;91;gc48bfaac81_0_48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gc48bfaac81_0_48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gc48bfaac81_0_45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95" name="Google Shape;95;gc48bfaac81_0_459"/>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c48bfaac81_0_46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gc48bfaac81_0_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sp>
        <p:nvSpPr>
          <p:cNvPr id="99" name="Google Shape;99;gc48bfaac81_0_46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0" name="Google Shape;100;gc48bfaac81_0_46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gc48bfaac81_0_46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3" name="Google Shape;103;gc48bfaac81_0_467"/>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04" name="Google Shape;104;gc48bfaac81_0_467"/>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gc48bfaac81_0_47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gc48bfaac81_0_47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109" name="Google Shape;109;gc48bfaac81_0_47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gc48bfaac81_0_47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gc48bfaac81_0_478"/>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c48bfaac81_0_47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115" name="Google Shape;115;gc48bfaac81_0_478"/>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116" name="Google Shape;116;gc48bfaac81_0_47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gc48bfaac81_0_48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gc48bfaac81_0_48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121" name="Google Shape;121;gc48bfaac81_0_48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gc48bfaac81_0_492"/>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125" name="Google Shape;125;gc48bfaac81_0_492"/>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c48bfaac81_0_5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gc48bfaac81_0_5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gc48bfaac81_0_5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gc48bfaac81_0_54"/>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gc48bfaac81_0_54"/>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gc48bfaac81_0_5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gc48bfaac81_0_6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gc48bfaac81_0_6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gc48bfaac81_0_6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gc48bfaac81_0_6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c48bfaac81_0_6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gc48bfaac81_0_6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gc48bfaac81_0_6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2.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image" Target="../media/image2.png"/><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4.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sp>
        <p:nvSpPr>
          <p:cNvPr id="43" name="Google Shape;43;gc58739da34_2_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c58739da34_2_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Medios de transmisión</a:t>
            </a:r>
            <a:endParaRPr b="0" i="0" sz="900" u="none" cap="none" strike="noStrike">
              <a:solidFill>
                <a:srgbClr val="FFFFFF"/>
              </a:solidFill>
              <a:latin typeface="Open Sans"/>
              <a:ea typeface="Open Sans"/>
              <a:cs typeface="Open Sans"/>
              <a:sym typeface="Open Sans"/>
            </a:endParaRPr>
          </a:p>
        </p:txBody>
      </p:sp>
      <p:pic>
        <p:nvPicPr>
          <p:cNvPr id="45" name="Google Shape;45;gc58739da34_2_0"/>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cxnSp>
        <p:nvCxnSpPr>
          <p:cNvPr id="83" name="Google Shape;83;gc48bfaac81_0_451"/>
          <p:cNvCxnSpPr/>
          <p:nvPr/>
        </p:nvCxnSpPr>
        <p:spPr>
          <a:xfrm>
            <a:off x="719925" y="-8000"/>
            <a:ext cx="8100" cy="4879500"/>
          </a:xfrm>
          <a:prstGeom prst="straightConnector1">
            <a:avLst/>
          </a:prstGeom>
          <a:noFill/>
          <a:ln cap="flat" cmpd="sng" w="9525">
            <a:solidFill>
              <a:srgbClr val="FCD8D6"/>
            </a:solidFill>
            <a:prstDash val="dot"/>
            <a:round/>
            <a:headEnd len="sm" w="sm" type="none"/>
            <a:tailEnd len="sm" w="sm" type="none"/>
          </a:ln>
        </p:spPr>
      </p:cxnSp>
      <p:cxnSp>
        <p:nvCxnSpPr>
          <p:cNvPr id="84" name="Google Shape;84;gc48bfaac81_0_451"/>
          <p:cNvCxnSpPr/>
          <p:nvPr/>
        </p:nvCxnSpPr>
        <p:spPr>
          <a:xfrm>
            <a:off x="8419950" y="-8000"/>
            <a:ext cx="8100" cy="4879500"/>
          </a:xfrm>
          <a:prstGeom prst="straightConnector1">
            <a:avLst/>
          </a:prstGeom>
          <a:noFill/>
          <a:ln cap="flat" cmpd="sng" w="9525">
            <a:solidFill>
              <a:srgbClr val="FCD8D6"/>
            </a:solidFill>
            <a:prstDash val="dot"/>
            <a:round/>
            <a:headEnd len="sm" w="sm" type="none"/>
            <a:tailEnd len="sm" w="sm" type="none"/>
          </a:ln>
        </p:spPr>
      </p:cxnSp>
      <p:cxnSp>
        <p:nvCxnSpPr>
          <p:cNvPr id="85" name="Google Shape;85;gc48bfaac81_0_451"/>
          <p:cNvCxnSpPr/>
          <p:nvPr/>
        </p:nvCxnSpPr>
        <p:spPr>
          <a:xfrm flipH="1" rot="10800000">
            <a:off x="-8000" y="1178475"/>
            <a:ext cx="9175200" cy="5400"/>
          </a:xfrm>
          <a:prstGeom prst="straightConnector1">
            <a:avLst/>
          </a:prstGeom>
          <a:noFill/>
          <a:ln cap="flat" cmpd="sng" w="9525">
            <a:solidFill>
              <a:srgbClr val="FCD8D6"/>
            </a:solidFill>
            <a:prstDash val="dot"/>
            <a:round/>
            <a:headEnd len="sm" w="sm" type="none"/>
            <a:tailEnd len="sm" w="sm" type="none"/>
          </a:ln>
        </p:spPr>
      </p:cxnSp>
      <p:cxnSp>
        <p:nvCxnSpPr>
          <p:cNvPr id="86" name="Google Shape;86;gc48bfaac81_0_451"/>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87" name="Google Shape;87;gc48bfaac81_0_45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c48bfaac81_0_45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Título del ppt</a:t>
            </a:r>
            <a:endParaRPr b="0" i="0" sz="900" u="none" cap="none" strike="noStrike">
              <a:solidFill>
                <a:srgbClr val="FFFFFF"/>
              </a:solidFill>
              <a:latin typeface="Open Sans"/>
              <a:ea typeface="Open Sans"/>
              <a:cs typeface="Open Sans"/>
              <a:sym typeface="Open Sans"/>
            </a:endParaRPr>
          </a:p>
        </p:txBody>
      </p:sp>
      <p:pic>
        <p:nvPicPr>
          <p:cNvPr id="89" name="Google Shape;89;gc48bfaac81_0_451"/>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c48bfaac81_0_41"/>
          <p:cNvSpPr txBox="1"/>
          <p:nvPr>
            <p:ph type="title"/>
          </p:nvPr>
        </p:nvSpPr>
        <p:spPr>
          <a:xfrm>
            <a:off x="4289800" y="1256948"/>
            <a:ext cx="4058100" cy="1834200"/>
          </a:xfrm>
          <a:prstGeom prst="rect">
            <a:avLst/>
          </a:prstGeom>
          <a:noFill/>
          <a:ln>
            <a:noFill/>
          </a:ln>
        </p:spPr>
        <p:txBody>
          <a:bodyPr anchorCtr="0" anchor="t" bIns="91425" lIns="91425" spcFirstLastPara="1" rIns="180000" wrap="square" tIns="91425">
            <a:noAutofit/>
          </a:bodyPr>
          <a:lstStyle/>
          <a:p>
            <a:pPr indent="0" lvl="0" marL="0" rtl="0" algn="r">
              <a:lnSpc>
                <a:spcPct val="100000"/>
              </a:lnSpc>
              <a:spcBef>
                <a:spcPts val="0"/>
              </a:spcBef>
              <a:spcAft>
                <a:spcPts val="0"/>
              </a:spcAft>
              <a:buClr>
                <a:schemeClr val="dk1"/>
              </a:buClr>
              <a:buSzPts val="5000"/>
              <a:buFont typeface="Arial"/>
              <a:buNone/>
            </a:pPr>
            <a:r>
              <a:rPr lang="es">
                <a:solidFill>
                  <a:schemeClr val="lt1"/>
                </a:solidFill>
                <a:extLst>
                  <a:ext uri="http://customooxmlschemas.google.com/">
                    <go:slidesCustomData xmlns:go="http://customooxmlschemas.google.com/" textRoundtripDataId="0"/>
                  </a:ext>
                </a:extLst>
              </a:rPr>
              <a:t>Medios de transmisión </a:t>
            </a:r>
            <a:endParaRPr>
              <a:solidFill>
                <a:schemeClr val="lt1"/>
              </a:solidFill>
            </a:endParaRPr>
          </a:p>
          <a:p>
            <a:pPr indent="0" lvl="0" marL="0" rtl="0" algn="r">
              <a:lnSpc>
                <a:spcPct val="100000"/>
              </a:lnSpc>
              <a:spcBef>
                <a:spcPts val="0"/>
              </a:spcBef>
              <a:spcAft>
                <a:spcPts val="0"/>
              </a:spcAft>
              <a:buSzPts val="5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4" name="Shape 134"/>
        <p:cNvGrpSpPr/>
        <p:nvPr/>
      </p:nvGrpSpPr>
      <p:grpSpPr>
        <a:xfrm>
          <a:off x="0" y="0"/>
          <a:ext cx="0" cy="0"/>
          <a:chOff x="0" y="0"/>
          <a:chExt cx="0" cy="0"/>
        </a:xfrm>
      </p:grpSpPr>
      <p:sp>
        <p:nvSpPr>
          <p:cNvPr id="135" name="Google Shape;135;gc48bfaac81_0_151"/>
          <p:cNvSpPr txBox="1"/>
          <p:nvPr/>
        </p:nvSpPr>
        <p:spPr>
          <a:xfrm>
            <a:off x="1006375" y="1902050"/>
            <a:ext cx="5529000" cy="2030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600"/>
              </a:spcBef>
              <a:spcAft>
                <a:spcPts val="0"/>
              </a:spcAft>
              <a:buClr>
                <a:schemeClr val="dk1"/>
              </a:buClr>
              <a:buSzPts val="1100"/>
              <a:buFont typeface="Arial"/>
              <a:buNone/>
            </a:pPr>
            <a:r>
              <a:rPr b="0" i="0" lang="es" sz="1800" u="none" cap="none" strike="noStrike">
                <a:solidFill>
                  <a:schemeClr val="lt1"/>
                </a:solidFill>
                <a:latin typeface="Montserrat"/>
                <a:ea typeface="Montserrat"/>
                <a:cs typeface="Montserrat"/>
                <a:sym typeface="Montserrat"/>
              </a:rPr>
              <a:t>Los medios de </a:t>
            </a:r>
            <a:r>
              <a:rPr b="1" i="0" lang="es" sz="1800" u="none" cap="none" strike="noStrike">
                <a:solidFill>
                  <a:schemeClr val="lt1"/>
                </a:solidFill>
                <a:latin typeface="Montserrat"/>
                <a:ea typeface="Montserrat"/>
                <a:cs typeface="Montserrat"/>
                <a:sym typeface="Montserrat"/>
              </a:rPr>
              <a:t>transmisión</a:t>
            </a:r>
            <a:r>
              <a:rPr b="0" i="0" lang="es" sz="1800" u="none" cap="none" strike="noStrike">
                <a:solidFill>
                  <a:schemeClr val="lt1"/>
                </a:solidFill>
                <a:latin typeface="Montserrat"/>
                <a:ea typeface="Montserrat"/>
                <a:cs typeface="Montserrat"/>
                <a:sym typeface="Montserrat"/>
              </a:rPr>
              <a:t> son las vías o maneras en las que se </a:t>
            </a:r>
            <a:r>
              <a:rPr b="1" i="0" lang="es" sz="1800" u="none" cap="none" strike="noStrike">
                <a:solidFill>
                  <a:schemeClr val="lt1"/>
                </a:solidFill>
                <a:latin typeface="Montserrat"/>
                <a:ea typeface="Montserrat"/>
                <a:cs typeface="Montserrat"/>
                <a:sym typeface="Montserrat"/>
              </a:rPr>
              <a:t>envían datos</a:t>
            </a:r>
            <a:r>
              <a:rPr b="0" i="0" lang="es" sz="1800" u="none" cap="none" strike="noStrike">
                <a:solidFill>
                  <a:schemeClr val="lt1"/>
                </a:solidFill>
                <a:latin typeface="Montserrat"/>
                <a:ea typeface="Montserrat"/>
                <a:cs typeface="Montserrat"/>
                <a:sym typeface="Montserrat"/>
              </a:rPr>
              <a:t> entre </a:t>
            </a:r>
            <a:r>
              <a:rPr b="1" i="0" lang="es" sz="1800" u="none" cap="none" strike="noStrike">
                <a:solidFill>
                  <a:schemeClr val="lt1"/>
                </a:solidFill>
                <a:latin typeface="Montserrat"/>
                <a:ea typeface="Montserrat"/>
                <a:cs typeface="Montserrat"/>
                <a:sym typeface="Montserrat"/>
              </a:rPr>
              <a:t>diferentes</a:t>
            </a:r>
            <a:r>
              <a:rPr b="0" i="0" lang="es" sz="1800" u="none" cap="none" strike="noStrike">
                <a:solidFill>
                  <a:schemeClr val="lt1"/>
                </a:solidFill>
                <a:latin typeface="Montserrat"/>
                <a:ea typeface="Montserrat"/>
                <a:cs typeface="Montserrat"/>
                <a:sym typeface="Montserrat"/>
              </a:rPr>
              <a:t> dispositivos. Estas pueden ser tanto </a:t>
            </a:r>
            <a:r>
              <a:rPr b="1" i="0" lang="es" sz="1800" u="none" cap="none" strike="noStrike">
                <a:solidFill>
                  <a:schemeClr val="lt1"/>
                </a:solidFill>
                <a:latin typeface="Montserrat"/>
                <a:ea typeface="Montserrat"/>
                <a:cs typeface="Montserrat"/>
                <a:sym typeface="Montserrat"/>
              </a:rPr>
              <a:t>guiadas</a:t>
            </a:r>
            <a:r>
              <a:rPr b="0" i="0" lang="es" sz="1800" u="none" cap="none" strike="noStrike">
                <a:solidFill>
                  <a:schemeClr val="lt1"/>
                </a:solidFill>
                <a:latin typeface="Montserrat"/>
                <a:ea typeface="Montserrat"/>
                <a:cs typeface="Montserrat"/>
                <a:sym typeface="Montserrat"/>
              </a:rPr>
              <a:t> (cableadas) como </a:t>
            </a:r>
            <a:r>
              <a:rPr b="1" i="0" lang="es" sz="1800" u="none" cap="none" strike="noStrike">
                <a:solidFill>
                  <a:schemeClr val="lt1"/>
                </a:solidFill>
                <a:latin typeface="Montserrat"/>
                <a:ea typeface="Montserrat"/>
                <a:cs typeface="Montserrat"/>
                <a:sym typeface="Montserrat"/>
              </a:rPr>
              <a:t>no guiadas </a:t>
            </a:r>
            <a:r>
              <a:rPr b="0" i="0" lang="es" sz="1800" u="none" cap="none" strike="noStrike">
                <a:solidFill>
                  <a:schemeClr val="lt1"/>
                </a:solidFill>
                <a:latin typeface="Montserrat"/>
                <a:ea typeface="Montserrat"/>
                <a:cs typeface="Montserrat"/>
                <a:sym typeface="Montserrat"/>
              </a:rPr>
              <a:t>(inalámbricas). </a:t>
            </a:r>
            <a:endParaRPr b="0" i="0" sz="1800" u="none" cap="none" strike="noStrike">
              <a:solidFill>
                <a:srgbClr val="434343"/>
              </a:solidFill>
              <a:latin typeface="Open Sans Light"/>
              <a:ea typeface="Open Sans Light"/>
              <a:cs typeface="Open Sans Light"/>
              <a:sym typeface="Open Sans Light"/>
            </a:endParaRPr>
          </a:p>
          <a:p>
            <a:pPr indent="0" lvl="0" marL="0" marR="0" rtl="0" algn="l">
              <a:lnSpc>
                <a:spcPct val="115000"/>
              </a:lnSpc>
              <a:spcBef>
                <a:spcPts val="600"/>
              </a:spcBef>
              <a:spcAft>
                <a:spcPts val="0"/>
              </a:spcAft>
              <a:buClr>
                <a:schemeClr val="dk1"/>
              </a:buClr>
              <a:buSzPts val="1100"/>
              <a:buFont typeface="Arial"/>
              <a:buNone/>
            </a:pPr>
            <a:r>
              <a:t/>
            </a:r>
            <a:endParaRPr b="0" i="0" sz="2100" u="none" cap="none" strike="noStrike">
              <a:solidFill>
                <a:schemeClr val="lt1"/>
              </a:solidFill>
              <a:latin typeface="Montserrat"/>
              <a:ea typeface="Montserrat"/>
              <a:cs typeface="Montserrat"/>
              <a:sym typeface="Montserrat"/>
            </a:endParaRPr>
          </a:p>
        </p:txBody>
      </p:sp>
      <p:sp>
        <p:nvSpPr>
          <p:cNvPr id="136" name="Google Shape;136;gc48bfaac81_0_151"/>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7" name="Google Shape;137;gc48bfaac81_0_151"/>
          <p:cNvGrpSpPr/>
          <p:nvPr/>
        </p:nvGrpSpPr>
        <p:grpSpPr>
          <a:xfrm>
            <a:off x="938995" y="1408423"/>
            <a:ext cx="344969" cy="308595"/>
            <a:chOff x="3016921" y="2408750"/>
            <a:chExt cx="793215" cy="709740"/>
          </a:xfrm>
        </p:grpSpPr>
        <p:sp>
          <p:nvSpPr>
            <p:cNvPr id="138" name="Google Shape;138;gc48bfaac81_0_151"/>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c48bfaac81_0_151"/>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gc48bfaac81_0_151"/>
          <p:cNvGrpSpPr/>
          <p:nvPr/>
        </p:nvGrpSpPr>
        <p:grpSpPr>
          <a:xfrm rot="10800000">
            <a:off x="6360968" y="4039448"/>
            <a:ext cx="344969" cy="308595"/>
            <a:chOff x="2965350" y="2408750"/>
            <a:chExt cx="793216" cy="709740"/>
          </a:xfrm>
        </p:grpSpPr>
        <p:sp>
          <p:nvSpPr>
            <p:cNvPr id="141" name="Google Shape;141;gc48bfaac81_0_151"/>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c48bfaac81_0_151"/>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ce80a6f4dc_0_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es" sz="3300" u="none" cap="none" strike="noStrike">
                <a:solidFill>
                  <a:srgbClr val="EC183F"/>
                </a:solidFill>
                <a:latin typeface="Rajdhani"/>
                <a:ea typeface="Rajdhani"/>
                <a:cs typeface="Rajdhani"/>
                <a:sym typeface="Rajdhani"/>
              </a:rPr>
              <a:t>Medios</a:t>
            </a:r>
            <a:r>
              <a:rPr b="1" i="0" lang="es" sz="3000" u="none" cap="none" strike="noStrike">
                <a:solidFill>
                  <a:srgbClr val="3F3F3F"/>
                </a:solidFill>
                <a:latin typeface="Rajdhani"/>
                <a:ea typeface="Rajdhani"/>
                <a:cs typeface="Rajdhani"/>
                <a:sym typeface="Rajdhani"/>
              </a:rPr>
              <a:t> </a:t>
            </a:r>
            <a:r>
              <a:rPr b="1" i="0" lang="es" sz="3300" u="none" cap="none" strike="noStrike">
                <a:solidFill>
                  <a:srgbClr val="434343"/>
                </a:solidFill>
                <a:latin typeface="Rajdhani"/>
                <a:ea typeface="Rajdhani"/>
                <a:cs typeface="Rajdhani"/>
                <a:sym typeface="Rajdhani"/>
              </a:rPr>
              <a:t>guiados</a:t>
            </a:r>
            <a:endParaRPr b="1" i="0" sz="3000" u="none" cap="none" strike="noStrike">
              <a:solidFill>
                <a:srgbClr val="3F3F3F"/>
              </a:solidFill>
              <a:latin typeface="Rajdhani"/>
              <a:ea typeface="Rajdhani"/>
              <a:cs typeface="Rajdhani"/>
              <a:sym typeface="Rajdhani"/>
            </a:endParaRPr>
          </a:p>
        </p:txBody>
      </p:sp>
      <p:sp>
        <p:nvSpPr>
          <p:cNvPr id="148" name="Google Shape;148;gce80a6f4dc_0_0"/>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graphicFrame>
        <p:nvGraphicFramePr>
          <p:cNvPr id="149" name="Google Shape;149;gce80a6f4dc_0_0"/>
          <p:cNvGraphicFramePr/>
          <p:nvPr/>
        </p:nvGraphicFramePr>
        <p:xfrm>
          <a:off x="717750" y="1176675"/>
          <a:ext cx="3000000" cy="3000000"/>
        </p:xfrm>
        <a:graphic>
          <a:graphicData uri="http://schemas.openxmlformats.org/drawingml/2006/table">
            <a:tbl>
              <a:tblPr>
                <a:noFill/>
                <a:tableStyleId>{E4E521AB-F891-476A-A406-A6A8FB7E0C62}</a:tableStyleId>
              </a:tblPr>
              <a:tblGrid>
                <a:gridCol w="1430175"/>
                <a:gridCol w="6277425"/>
              </a:tblGrid>
              <a:tr h="3645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Nombre</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Descripción</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434343"/>
                          </a:solidFill>
                          <a:latin typeface="Open Sans"/>
                          <a:ea typeface="Open Sans"/>
                          <a:cs typeface="Open Sans"/>
                          <a:sym typeface="Open Sans"/>
                        </a:rPr>
                        <a:t>Coaxil</a:t>
                      </a:r>
                      <a:endParaRPr b="1" sz="1300" u="none" cap="none" strike="noStrike">
                        <a:solidFill>
                          <a:srgbClr val="434343"/>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434343"/>
                          </a:solidFill>
                          <a:latin typeface="Open Sans"/>
                          <a:ea typeface="Open Sans"/>
                          <a:cs typeface="Open Sans"/>
                          <a:sym typeface="Open Sans"/>
                        </a:rPr>
                        <a:t>Está diseñado para transmitir señales de alta frecuencia.</a:t>
                      </a:r>
                      <a:br>
                        <a:rPr lang="es" sz="1300" u="none" cap="none" strike="noStrike">
                          <a:solidFill>
                            <a:srgbClr val="434343"/>
                          </a:solidFill>
                          <a:latin typeface="Open Sans"/>
                          <a:ea typeface="Open Sans"/>
                          <a:cs typeface="Open Sans"/>
                          <a:sym typeface="Open Sans"/>
                        </a:rPr>
                      </a:br>
                      <a:r>
                        <a:rPr lang="es" sz="1300" u="none" cap="none" strike="noStrike">
                          <a:solidFill>
                            <a:srgbClr val="434343"/>
                          </a:solidFill>
                          <a:latin typeface="Open Sans"/>
                          <a:ea typeface="Open Sans"/>
                          <a:cs typeface="Open Sans"/>
                          <a:sym typeface="Open Sans"/>
                        </a:rPr>
                        <a:t>Compuesto por un cable de cobre, tres protecciones aislantes y blindaje que previenen de la interferencia de señales electromagnéticas externas. Con su blindaje el cable coaxial puede soportar grandes longitudes de distancias. </a:t>
                      </a:r>
                      <a:endParaRPr sz="1300" u="none" cap="none" strike="noStrike">
                        <a:solidFill>
                          <a:srgbClr val="434343"/>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434343"/>
                          </a:solidFill>
                          <a:latin typeface="Open Sans"/>
                          <a:ea typeface="Open Sans"/>
                          <a:cs typeface="Open Sans"/>
                          <a:sym typeface="Open Sans"/>
                        </a:rPr>
                        <a:t>Par trenzado</a:t>
                      </a:r>
                      <a:endParaRPr b="1" sz="1300" u="none" cap="none" strike="noStrike">
                        <a:solidFill>
                          <a:srgbClr val="434343"/>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434343"/>
                          </a:solidFill>
                          <a:latin typeface="Open Sans"/>
                          <a:ea typeface="Open Sans"/>
                          <a:cs typeface="Open Sans"/>
                          <a:sym typeface="Open Sans"/>
                        </a:rPr>
                        <a:t>Se utiliza con frecuencia para las comunicaciones telefónicas o las redes Ethernet. Dos cables conductores de un mismo circuito se retuercen entre sí. Los cables están conformados por pares de cables trenzados, de esa forma obtienen protección de interferencias externas. Existen varios tipos, como UTP, STP, SFTP, entre otros. Dependiendo la categoría alcanzan diferentes distancias que pueden alcanzar los 100 m. </a:t>
                      </a:r>
                      <a:endParaRPr sz="1300" u="none" cap="none" strike="noStrike">
                        <a:solidFill>
                          <a:srgbClr val="434343"/>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69075">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434343"/>
                          </a:solidFill>
                          <a:latin typeface="Open Sans"/>
                          <a:ea typeface="Open Sans"/>
                          <a:cs typeface="Open Sans"/>
                          <a:sym typeface="Open Sans"/>
                        </a:rPr>
                        <a:t>Fibra óptica</a:t>
                      </a:r>
                      <a:endParaRPr b="1" sz="1300" u="none" cap="none" strike="noStrike">
                        <a:solidFill>
                          <a:srgbClr val="434343"/>
                        </a:solidFill>
                      </a:endParaRPr>
                    </a:p>
                    <a:p>
                      <a:pPr indent="0" lvl="0" marL="0" marR="0" rtl="0" algn="l">
                        <a:lnSpc>
                          <a:spcPct val="100000"/>
                        </a:lnSpc>
                        <a:spcBef>
                          <a:spcPts val="0"/>
                        </a:spcBef>
                        <a:spcAft>
                          <a:spcPts val="0"/>
                        </a:spcAft>
                        <a:buClr>
                          <a:srgbClr val="000000"/>
                        </a:buClr>
                        <a:buSzPts val="1300"/>
                        <a:buFont typeface="Arial"/>
                        <a:buNone/>
                      </a:pPr>
                      <a:r>
                        <a:t/>
                      </a:r>
                      <a:endParaRPr b="1" sz="1300" u="none" cap="none" strike="noStrike">
                        <a:solidFill>
                          <a:srgbClr val="434343"/>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434343"/>
                          </a:solidFill>
                          <a:latin typeface="Open Sans"/>
                          <a:ea typeface="Open Sans"/>
                          <a:cs typeface="Open Sans"/>
                          <a:sym typeface="Open Sans"/>
                        </a:rPr>
                        <a:t>Es un tipo de cable que está compuesto por varias hebras de vidrio, los cuales transmiten datos en forma de haz de luz. Existen dos tipos: monomodo y multimodo. La diferencia radica en que el último posee un núcleo más grande que le permite transmitir datos en sentidos opuestos al mismo tiempo.</a:t>
                      </a:r>
                      <a:endParaRPr sz="1300" u="none" cap="none" strike="noStrike">
                        <a:solidFill>
                          <a:srgbClr val="434343"/>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cd33551416_0_57"/>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es" sz="3300" u="none" cap="none" strike="noStrike">
                <a:solidFill>
                  <a:srgbClr val="EC183F"/>
                </a:solidFill>
                <a:latin typeface="Rajdhani"/>
                <a:ea typeface="Rajdhani"/>
                <a:cs typeface="Rajdhani"/>
                <a:sym typeface="Rajdhani"/>
              </a:rPr>
              <a:t>Medios</a:t>
            </a:r>
            <a:r>
              <a:rPr b="1" i="0" lang="es" sz="3000" u="none" cap="none" strike="noStrike">
                <a:solidFill>
                  <a:srgbClr val="3F3F3F"/>
                </a:solidFill>
                <a:latin typeface="Rajdhani"/>
                <a:ea typeface="Rajdhani"/>
                <a:cs typeface="Rajdhani"/>
                <a:sym typeface="Rajdhani"/>
              </a:rPr>
              <a:t> </a:t>
            </a:r>
            <a:r>
              <a:rPr b="1" i="0" lang="es" sz="3300" u="none" cap="none" strike="noStrike">
                <a:solidFill>
                  <a:srgbClr val="434343"/>
                </a:solidFill>
                <a:latin typeface="Rajdhani"/>
                <a:ea typeface="Rajdhani"/>
                <a:cs typeface="Rajdhani"/>
                <a:sym typeface="Rajdhani"/>
              </a:rPr>
              <a:t>guiados</a:t>
            </a:r>
            <a:endParaRPr b="1" i="0" sz="3000" u="none" cap="none" strike="noStrike">
              <a:solidFill>
                <a:srgbClr val="3F3F3F"/>
              </a:solidFill>
              <a:latin typeface="Rajdhani"/>
              <a:ea typeface="Rajdhani"/>
              <a:cs typeface="Rajdhani"/>
              <a:sym typeface="Rajdhani"/>
            </a:endParaRPr>
          </a:p>
        </p:txBody>
      </p:sp>
      <p:sp>
        <p:nvSpPr>
          <p:cNvPr id="155" name="Google Shape;155;gcd33551416_0_57"/>
          <p:cNvSpPr txBox="1"/>
          <p:nvPr/>
        </p:nvSpPr>
        <p:spPr>
          <a:xfrm>
            <a:off x="717750" y="15615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b="1" i="0" lang="es" sz="1600" u="none" cap="none" strike="noStrike">
                <a:solidFill>
                  <a:schemeClr val="dk1"/>
                </a:solidFill>
                <a:latin typeface="Open Sans"/>
                <a:ea typeface="Open Sans"/>
                <a:cs typeface="Open Sans"/>
                <a:sym typeface="Open Sans"/>
              </a:rPr>
              <a:t>COAXIL</a:t>
            </a:r>
            <a:endParaRPr b="0" i="0" sz="1600" u="none" cap="none" strike="noStrike">
              <a:solidFill>
                <a:srgbClr val="3F3F3F"/>
              </a:solidFill>
              <a:latin typeface="Open Sans"/>
              <a:ea typeface="Open Sans"/>
              <a:cs typeface="Open Sans"/>
              <a:sym typeface="Open Sans"/>
            </a:endParaRPr>
          </a:p>
        </p:txBody>
      </p:sp>
      <p:pic>
        <p:nvPicPr>
          <p:cNvPr id="156" name="Google Shape;156;gcd33551416_0_57"/>
          <p:cNvPicPr preferRelativeResize="0"/>
          <p:nvPr/>
        </p:nvPicPr>
        <p:blipFill rotWithShape="1">
          <a:blip r:embed="rId3">
            <a:alphaModFix/>
          </a:blip>
          <a:srcRect b="0" l="0" r="0" t="0"/>
          <a:stretch/>
        </p:blipFill>
        <p:spPr>
          <a:xfrm>
            <a:off x="1826400" y="1306188"/>
            <a:ext cx="1658725" cy="998575"/>
          </a:xfrm>
          <a:prstGeom prst="rect">
            <a:avLst/>
          </a:prstGeom>
          <a:noFill/>
          <a:ln>
            <a:noFill/>
          </a:ln>
        </p:spPr>
      </p:pic>
      <p:pic>
        <p:nvPicPr>
          <p:cNvPr id="157" name="Google Shape;157;gcd33551416_0_57"/>
          <p:cNvPicPr preferRelativeResize="0"/>
          <p:nvPr/>
        </p:nvPicPr>
        <p:blipFill rotWithShape="1">
          <a:blip r:embed="rId4">
            <a:alphaModFix/>
          </a:blip>
          <a:srcRect b="0" l="0" r="0" t="0"/>
          <a:stretch/>
        </p:blipFill>
        <p:spPr>
          <a:xfrm>
            <a:off x="5231150" y="1176676"/>
            <a:ext cx="2414374" cy="1515543"/>
          </a:xfrm>
          <a:prstGeom prst="rect">
            <a:avLst/>
          </a:prstGeom>
          <a:noFill/>
          <a:ln>
            <a:noFill/>
          </a:ln>
        </p:spPr>
      </p:pic>
      <p:sp>
        <p:nvSpPr>
          <p:cNvPr id="158" name="Google Shape;158;gcd33551416_0_57"/>
          <p:cNvSpPr txBox="1"/>
          <p:nvPr/>
        </p:nvSpPr>
        <p:spPr>
          <a:xfrm>
            <a:off x="4378025" y="1589938"/>
            <a:ext cx="7338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s" sz="1600" u="none" cap="none" strike="noStrike">
                <a:solidFill>
                  <a:schemeClr val="dk1"/>
                </a:solidFill>
                <a:latin typeface="Open Sans"/>
                <a:ea typeface="Open Sans"/>
                <a:cs typeface="Open Sans"/>
                <a:sym typeface="Open Sans"/>
              </a:rPr>
              <a:t>UTP</a:t>
            </a:r>
            <a:endParaRPr b="0" i="0" sz="1400" u="none" cap="none" strike="noStrike">
              <a:solidFill>
                <a:srgbClr val="000000"/>
              </a:solidFill>
              <a:latin typeface="Arial"/>
              <a:ea typeface="Arial"/>
              <a:cs typeface="Arial"/>
              <a:sym typeface="Arial"/>
            </a:endParaRPr>
          </a:p>
        </p:txBody>
      </p:sp>
      <p:pic>
        <p:nvPicPr>
          <p:cNvPr id="159" name="Google Shape;159;gcd33551416_0_57"/>
          <p:cNvPicPr preferRelativeResize="0"/>
          <p:nvPr/>
        </p:nvPicPr>
        <p:blipFill rotWithShape="1">
          <a:blip r:embed="rId5">
            <a:alphaModFix/>
          </a:blip>
          <a:srcRect b="0" l="0" r="0" t="0"/>
          <a:stretch/>
        </p:blipFill>
        <p:spPr>
          <a:xfrm>
            <a:off x="5231150" y="2686400"/>
            <a:ext cx="2477375" cy="1421325"/>
          </a:xfrm>
          <a:prstGeom prst="rect">
            <a:avLst/>
          </a:prstGeom>
          <a:noFill/>
          <a:ln>
            <a:noFill/>
          </a:ln>
        </p:spPr>
      </p:pic>
      <p:sp>
        <p:nvSpPr>
          <p:cNvPr id="160" name="Google Shape;160;gcd33551416_0_57"/>
          <p:cNvSpPr txBox="1"/>
          <p:nvPr/>
        </p:nvSpPr>
        <p:spPr>
          <a:xfrm>
            <a:off x="4442400" y="3259888"/>
            <a:ext cx="7338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s" sz="1600" u="none" cap="none" strike="noStrike">
                <a:solidFill>
                  <a:schemeClr val="dk1"/>
                </a:solidFill>
                <a:latin typeface="Open Sans"/>
                <a:ea typeface="Open Sans"/>
                <a:cs typeface="Open Sans"/>
                <a:sym typeface="Open Sans"/>
              </a:rPr>
              <a:t>STP</a:t>
            </a:r>
            <a:endParaRPr b="0" i="0" sz="1400" u="none" cap="none" strike="noStrike">
              <a:solidFill>
                <a:srgbClr val="000000"/>
              </a:solidFill>
              <a:latin typeface="Arial"/>
              <a:ea typeface="Arial"/>
              <a:cs typeface="Arial"/>
              <a:sym typeface="Arial"/>
            </a:endParaRPr>
          </a:p>
        </p:txBody>
      </p:sp>
      <p:sp>
        <p:nvSpPr>
          <p:cNvPr id="161" name="Google Shape;161;gcd33551416_0_57"/>
          <p:cNvSpPr txBox="1"/>
          <p:nvPr/>
        </p:nvSpPr>
        <p:spPr>
          <a:xfrm>
            <a:off x="717750" y="3259888"/>
            <a:ext cx="7338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s" sz="1600" u="none" cap="none" strike="noStrike">
                <a:solidFill>
                  <a:schemeClr val="dk1"/>
                </a:solidFill>
                <a:latin typeface="Open Sans"/>
                <a:ea typeface="Open Sans"/>
                <a:cs typeface="Open Sans"/>
                <a:sym typeface="Open Sans"/>
              </a:rPr>
              <a:t> SFTP</a:t>
            </a:r>
            <a:endParaRPr b="0" i="0" sz="1400" u="none" cap="none" strike="noStrike">
              <a:solidFill>
                <a:srgbClr val="000000"/>
              </a:solidFill>
              <a:latin typeface="Arial"/>
              <a:ea typeface="Arial"/>
              <a:cs typeface="Arial"/>
              <a:sym typeface="Arial"/>
            </a:endParaRPr>
          </a:p>
        </p:txBody>
      </p:sp>
      <p:pic>
        <p:nvPicPr>
          <p:cNvPr id="162" name="Google Shape;162;gcd33551416_0_57"/>
          <p:cNvPicPr preferRelativeResize="0"/>
          <p:nvPr/>
        </p:nvPicPr>
        <p:blipFill rotWithShape="1">
          <a:blip r:embed="rId6">
            <a:alphaModFix/>
          </a:blip>
          <a:srcRect b="0" l="0" r="0" t="0"/>
          <a:stretch/>
        </p:blipFill>
        <p:spPr>
          <a:xfrm>
            <a:off x="1826400" y="2507113"/>
            <a:ext cx="1936675" cy="193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g122f1a29047_0_0"/>
          <p:cNvGraphicFramePr/>
          <p:nvPr/>
        </p:nvGraphicFramePr>
        <p:xfrm>
          <a:off x="456025" y="687575"/>
          <a:ext cx="3000000" cy="3000000"/>
        </p:xfrm>
        <a:graphic>
          <a:graphicData uri="http://schemas.openxmlformats.org/drawingml/2006/table">
            <a:tbl>
              <a:tblPr>
                <a:noFill/>
                <a:tableStyleId>{E4E521AB-F891-476A-A406-A6A8FB7E0C62}</a:tableStyleId>
              </a:tblPr>
              <a:tblGrid>
                <a:gridCol w="1430175"/>
                <a:gridCol w="6277425"/>
              </a:tblGrid>
              <a:tr h="3645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Nombre</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Descripción</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434343"/>
                          </a:solidFill>
                          <a:latin typeface="Open Sans"/>
                          <a:ea typeface="Open Sans"/>
                          <a:cs typeface="Open Sans"/>
                          <a:sym typeface="Open Sans"/>
                        </a:rPr>
                        <a:t>UTP ( Par trenzado no apantallado)</a:t>
                      </a:r>
                      <a:endParaRPr b="1" sz="1300" u="none" cap="none" strike="noStrike">
                        <a:solidFill>
                          <a:srgbClr val="434343"/>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434343"/>
                          </a:solidFill>
                        </a:rPr>
                        <a:t>Es un cable sin apantallamiento.</a:t>
                      </a:r>
                      <a:endParaRPr sz="1300" u="none" cap="none" strike="noStrike">
                        <a:solidFill>
                          <a:srgbClr val="434343"/>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434343"/>
                          </a:solidFill>
                          <a:latin typeface="Open Sans"/>
                          <a:ea typeface="Open Sans"/>
                          <a:cs typeface="Open Sans"/>
                          <a:sym typeface="Open Sans"/>
                        </a:rPr>
                        <a:t>FTP (Par trenzado con pantalla global):</a:t>
                      </a:r>
                      <a:endParaRPr b="1" sz="1300" u="none" cap="none" strike="noStrike">
                        <a:solidFill>
                          <a:srgbClr val="434343"/>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434343"/>
                          </a:solidFill>
                          <a:latin typeface="Open Sans"/>
                          <a:ea typeface="Open Sans"/>
                          <a:cs typeface="Open Sans"/>
                          <a:sym typeface="Open Sans"/>
                        </a:rPr>
                        <a:t>Es un tipo de cable parecido al UTP, donde los pares de cables trenzados no están apantallados. Sin embargo, sí tienen una pantalla global, una especie de protección que envuelve todos a la vez para darles un poco de protección ante interferencias externas.</a:t>
                      </a:r>
                      <a:endParaRPr sz="1300" u="none" cap="none" strike="noStrike">
                        <a:solidFill>
                          <a:srgbClr val="434343"/>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69075">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434343"/>
                          </a:solidFill>
                          <a:latin typeface="Open Sans"/>
                          <a:ea typeface="Open Sans"/>
                          <a:cs typeface="Open Sans"/>
                          <a:sym typeface="Open Sans"/>
                        </a:rPr>
                        <a:t>STP (Par trenzado apantallado):</a:t>
                      </a:r>
                      <a:endParaRPr b="1" sz="1300" u="none" cap="none" strike="noStrike">
                        <a:solidFill>
                          <a:srgbClr val="434343"/>
                        </a:solidFill>
                      </a:endParaRPr>
                    </a:p>
                    <a:p>
                      <a:pPr indent="0" lvl="0" marL="0" marR="0" rtl="0" algn="l">
                        <a:lnSpc>
                          <a:spcPct val="100000"/>
                        </a:lnSpc>
                        <a:spcBef>
                          <a:spcPts val="0"/>
                        </a:spcBef>
                        <a:spcAft>
                          <a:spcPts val="0"/>
                        </a:spcAft>
                        <a:buClr>
                          <a:srgbClr val="000000"/>
                        </a:buClr>
                        <a:buSzPts val="1300"/>
                        <a:buFont typeface="Arial"/>
                        <a:buNone/>
                      </a:pPr>
                      <a:r>
                        <a:t/>
                      </a:r>
                      <a:endParaRPr b="1" sz="1300" u="none" cap="none" strike="noStrike">
                        <a:solidFill>
                          <a:srgbClr val="434343"/>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434343"/>
                          </a:solidFill>
                          <a:latin typeface="Open Sans"/>
                          <a:ea typeface="Open Sans"/>
                          <a:cs typeface="Open Sans"/>
                          <a:sym typeface="Open Sans"/>
                        </a:rPr>
                        <a:t>Los pares de cables trenzados van recubiertos cada uno por una malla conductora.</a:t>
                      </a:r>
                      <a:endParaRPr sz="1300" u="none" cap="none" strike="noStrike">
                        <a:solidFill>
                          <a:srgbClr val="434343"/>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569075">
                <a:tc>
                  <a:txBody>
                    <a:bodyPr/>
                    <a:lstStyle/>
                    <a:p>
                      <a:pPr indent="0" lvl="0" marL="0" marR="0" rtl="0" algn="l">
                        <a:lnSpc>
                          <a:spcPct val="100000"/>
                        </a:lnSpc>
                        <a:spcBef>
                          <a:spcPts val="0"/>
                        </a:spcBef>
                        <a:spcAft>
                          <a:spcPts val="0"/>
                        </a:spcAft>
                        <a:buNone/>
                      </a:pPr>
                      <a:r>
                        <a:rPr b="1" lang="es" sz="1300">
                          <a:solidFill>
                            <a:srgbClr val="434343"/>
                          </a:solidFill>
                          <a:latin typeface="Open Sans"/>
                          <a:ea typeface="Open Sans"/>
                          <a:cs typeface="Open Sans"/>
                          <a:sym typeface="Open Sans"/>
                        </a:rPr>
                        <a:t>SFTP (Par trenzado blindado y apantallado):</a:t>
                      </a:r>
                      <a:endParaRPr b="1" sz="1300">
                        <a:solidFill>
                          <a:srgbClr val="434343"/>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 sz="1300">
                          <a:solidFill>
                            <a:srgbClr val="434343"/>
                          </a:solidFill>
                          <a:latin typeface="Open Sans"/>
                          <a:ea typeface="Open Sans"/>
                          <a:cs typeface="Open Sans"/>
                          <a:sym typeface="Open Sans"/>
                        </a:rPr>
                        <a:t>Es un tipo de cable especial que combina las protecciones del FTP y STP. Los pares trenzados de cables van recubiertos cada uno por una malla protectora, pero a la vez todo el conjunto de pares también tiene un recubrimiento extra.</a:t>
                      </a:r>
                      <a:endParaRPr sz="1300">
                        <a:solidFill>
                          <a:srgbClr val="434343"/>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cd33551416_0_84"/>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es" sz="3300" u="none" cap="none" strike="noStrike">
                <a:solidFill>
                  <a:srgbClr val="EC183F"/>
                </a:solidFill>
                <a:latin typeface="Rajdhani"/>
                <a:ea typeface="Rajdhani"/>
                <a:cs typeface="Rajdhani"/>
                <a:sym typeface="Rajdhani"/>
              </a:rPr>
              <a:t>Características </a:t>
            </a:r>
            <a:r>
              <a:rPr b="1" i="0" lang="es" sz="3300" u="none" cap="none" strike="noStrike">
                <a:solidFill>
                  <a:srgbClr val="434343"/>
                </a:solidFill>
                <a:latin typeface="Rajdhani"/>
                <a:ea typeface="Rajdhani"/>
                <a:cs typeface="Rajdhani"/>
                <a:sym typeface="Rajdhani"/>
              </a:rPr>
              <a:t>de los medios guiados</a:t>
            </a:r>
            <a:endParaRPr b="1" i="0" sz="3000" u="none" cap="none" strike="noStrike">
              <a:solidFill>
                <a:srgbClr val="3F3F3F"/>
              </a:solidFill>
              <a:latin typeface="Rajdhani"/>
              <a:ea typeface="Rajdhani"/>
              <a:cs typeface="Rajdhani"/>
              <a:sym typeface="Rajdhani"/>
            </a:endParaRPr>
          </a:p>
        </p:txBody>
      </p:sp>
      <p:sp>
        <p:nvSpPr>
          <p:cNvPr id="173" name="Google Shape;173;gcd33551416_0_84"/>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graphicFrame>
        <p:nvGraphicFramePr>
          <p:cNvPr id="174" name="Google Shape;174;gcd33551416_0_84"/>
          <p:cNvGraphicFramePr/>
          <p:nvPr/>
        </p:nvGraphicFramePr>
        <p:xfrm>
          <a:off x="717750" y="1235175"/>
          <a:ext cx="3000000" cy="3000000"/>
        </p:xfrm>
        <a:graphic>
          <a:graphicData uri="http://schemas.openxmlformats.org/drawingml/2006/table">
            <a:tbl>
              <a:tblPr>
                <a:noFill/>
                <a:tableStyleId>{E4E521AB-F891-476A-A406-A6A8FB7E0C62}</a:tableStyleId>
              </a:tblPr>
              <a:tblGrid>
                <a:gridCol w="1430175"/>
                <a:gridCol w="6277425"/>
              </a:tblGrid>
              <a:tr h="3822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Nombre</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Descripción</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3F3F3F"/>
                          </a:solidFill>
                          <a:latin typeface="Open Sans"/>
                          <a:ea typeface="Open Sans"/>
                          <a:cs typeface="Open Sans"/>
                          <a:sym typeface="Open Sans"/>
                        </a:rPr>
                        <a:t>Cable coaxial</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3F3F3F"/>
                          </a:solidFill>
                          <a:latin typeface="Open Sans"/>
                          <a:ea typeface="Open Sans"/>
                          <a:cs typeface="Open Sans"/>
                          <a:sym typeface="Open Sans"/>
                        </a:rPr>
                        <a:t>10 Mbps, 750 MHz por defecto. Desde 500 hasta 800 m sin perdida.</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3F3F3F"/>
                          </a:solidFill>
                          <a:latin typeface="Open Sans"/>
                          <a:ea typeface="Open Sans"/>
                          <a:cs typeface="Open Sans"/>
                          <a:sym typeface="Open Sans"/>
                        </a:rPr>
                        <a:t>UTP 5 y 5e</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3F3F3F"/>
                          </a:solidFill>
                          <a:latin typeface="Open Sans"/>
                          <a:ea typeface="Open Sans"/>
                          <a:cs typeface="Open Sans"/>
                          <a:sym typeface="Open Sans"/>
                        </a:rPr>
                        <a:t>Entre 100 Mbps y 1 Gbps, 100 MHz para cables UTP/FTP. Hasta 100 m sin pérdida.</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69075">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3F3F3F"/>
                          </a:solidFill>
                          <a:latin typeface="Open Sans"/>
                          <a:ea typeface="Open Sans"/>
                          <a:cs typeface="Open Sans"/>
                          <a:sym typeface="Open Sans"/>
                        </a:rPr>
                        <a:t>UTP 6 y 6e</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3F3F3F"/>
                          </a:solidFill>
                          <a:latin typeface="Open Sans"/>
                          <a:ea typeface="Open Sans"/>
                          <a:cs typeface="Open Sans"/>
                          <a:sym typeface="Open Sans"/>
                        </a:rPr>
                        <a:t>Hasta 10 Gbps, entre 250 y 500  MHz para cables  FTP/SFTP. Hasta 100 m sin pérdida.</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569075">
                <a:tc>
                  <a:txBody>
                    <a:bodyPr/>
                    <a:lstStyle/>
                    <a:p>
                      <a:pPr indent="0" lvl="0" marL="0" marR="0" rtl="0" algn="l">
                        <a:lnSpc>
                          <a:spcPct val="100000"/>
                        </a:lnSpc>
                        <a:spcBef>
                          <a:spcPts val="0"/>
                        </a:spcBef>
                        <a:spcAft>
                          <a:spcPts val="0"/>
                        </a:spcAft>
                        <a:buClr>
                          <a:schemeClr val="dk1"/>
                        </a:buClr>
                        <a:buSzPts val="1300"/>
                        <a:buFont typeface="Arial"/>
                        <a:buNone/>
                      </a:pPr>
                      <a:r>
                        <a:rPr b="1" lang="es" sz="1300" u="none" cap="none" strike="noStrike">
                          <a:solidFill>
                            <a:srgbClr val="3F3F3F"/>
                          </a:solidFill>
                          <a:latin typeface="Open Sans"/>
                          <a:ea typeface="Open Sans"/>
                          <a:cs typeface="Open Sans"/>
                          <a:sym typeface="Open Sans"/>
                        </a:rPr>
                        <a:t>UTP 7 y 7a </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s" sz="1300" u="none" cap="none" strike="noStrike">
                          <a:solidFill>
                            <a:srgbClr val="3F3F3F"/>
                          </a:solidFill>
                          <a:latin typeface="Open Sans"/>
                          <a:ea typeface="Open Sans"/>
                          <a:cs typeface="Open Sans"/>
                          <a:sym typeface="Open Sans"/>
                        </a:rPr>
                        <a:t>10 Gbps, 600 y 1000 MHz para cables SFTP. Hasta 100 m sin perdida.</a:t>
                      </a:r>
                      <a:endParaRPr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69075">
                <a:tc>
                  <a:txBody>
                    <a:bodyPr/>
                    <a:lstStyle/>
                    <a:p>
                      <a:pPr indent="0" lvl="0" marL="0" marR="0" rtl="0" algn="l">
                        <a:lnSpc>
                          <a:spcPct val="100000"/>
                        </a:lnSpc>
                        <a:spcBef>
                          <a:spcPts val="0"/>
                        </a:spcBef>
                        <a:spcAft>
                          <a:spcPts val="0"/>
                        </a:spcAft>
                        <a:buClr>
                          <a:schemeClr val="dk1"/>
                        </a:buClr>
                        <a:buSzPts val="1100"/>
                        <a:buFont typeface="Arial"/>
                        <a:buNone/>
                      </a:pPr>
                      <a:r>
                        <a:rPr b="1" lang="es" sz="1300" u="none" cap="none" strike="noStrike">
                          <a:solidFill>
                            <a:srgbClr val="3F3F3F"/>
                          </a:solidFill>
                          <a:latin typeface="Open Sans"/>
                          <a:ea typeface="Open Sans"/>
                          <a:cs typeface="Open Sans"/>
                          <a:sym typeface="Open Sans"/>
                        </a:rPr>
                        <a:t>UTP 8</a:t>
                      </a:r>
                      <a:endParaRPr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 sz="1300" u="none" cap="none" strike="noStrike">
                          <a:solidFill>
                            <a:srgbClr val="3F3F3F"/>
                          </a:solidFill>
                          <a:latin typeface="Open Sans"/>
                          <a:ea typeface="Open Sans"/>
                          <a:cs typeface="Open Sans"/>
                          <a:sym typeface="Open Sans"/>
                        </a:rPr>
                        <a:t>40 Gbps, 1200 MHz para cables SFTP. Hasta 300 m sin perdida.</a:t>
                      </a:r>
                      <a:endParaRPr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569075">
                <a:tc>
                  <a:txBody>
                    <a:bodyPr/>
                    <a:lstStyle/>
                    <a:p>
                      <a:pPr indent="0" lvl="0" marL="0" marR="0" rtl="0" algn="l">
                        <a:lnSpc>
                          <a:spcPct val="100000"/>
                        </a:lnSpc>
                        <a:spcBef>
                          <a:spcPts val="0"/>
                        </a:spcBef>
                        <a:spcAft>
                          <a:spcPts val="0"/>
                        </a:spcAft>
                        <a:buClr>
                          <a:schemeClr val="dk1"/>
                        </a:buClr>
                        <a:buSzPts val="1300"/>
                        <a:buFont typeface="Arial"/>
                        <a:buNone/>
                      </a:pPr>
                      <a:r>
                        <a:rPr b="1" lang="es" sz="1300" u="none" cap="none" strike="noStrike">
                          <a:solidFill>
                            <a:srgbClr val="3F3F3F"/>
                          </a:solidFill>
                          <a:latin typeface="Open Sans"/>
                          <a:ea typeface="Open Sans"/>
                          <a:cs typeface="Open Sans"/>
                          <a:sym typeface="Open Sans"/>
                        </a:rPr>
                        <a:t>Fibra óptica</a:t>
                      </a:r>
                      <a:endParaRPr b="1"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s" sz="1300" u="none" cap="none" strike="noStrike">
                          <a:solidFill>
                            <a:srgbClr val="3F3F3F"/>
                          </a:solidFill>
                          <a:latin typeface="Open Sans"/>
                          <a:ea typeface="Open Sans"/>
                          <a:cs typeface="Open Sans"/>
                          <a:sym typeface="Open Sans"/>
                        </a:rPr>
                        <a:t>Desde 10 hasta 200 Gbps, hasta 4700 MHz. 80 Km sin pérdida.</a:t>
                      </a:r>
                      <a:endParaRPr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cd33551416_0_51"/>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es" sz="3300" u="none" cap="none" strike="noStrike">
                <a:solidFill>
                  <a:srgbClr val="EC183F"/>
                </a:solidFill>
                <a:latin typeface="Rajdhani"/>
                <a:ea typeface="Rajdhani"/>
                <a:cs typeface="Rajdhani"/>
                <a:sym typeface="Rajdhani"/>
              </a:rPr>
              <a:t>Medios </a:t>
            </a:r>
            <a:r>
              <a:rPr b="1" i="0" lang="es" sz="3300" u="none" cap="none" strike="noStrike">
                <a:solidFill>
                  <a:srgbClr val="434343"/>
                </a:solidFill>
                <a:latin typeface="Rajdhani"/>
                <a:ea typeface="Rajdhani"/>
                <a:cs typeface="Rajdhani"/>
                <a:sym typeface="Rajdhani"/>
              </a:rPr>
              <a:t>no guiados</a:t>
            </a:r>
            <a:endParaRPr b="1" i="0" sz="3000" u="none" cap="none" strike="noStrike">
              <a:solidFill>
                <a:srgbClr val="3F3F3F"/>
              </a:solidFill>
              <a:latin typeface="Rajdhani"/>
              <a:ea typeface="Rajdhani"/>
              <a:cs typeface="Rajdhani"/>
              <a:sym typeface="Rajdhani"/>
            </a:endParaRPr>
          </a:p>
        </p:txBody>
      </p:sp>
      <p:sp>
        <p:nvSpPr>
          <p:cNvPr id="180" name="Google Shape;180;gcd33551416_0_51"/>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graphicFrame>
        <p:nvGraphicFramePr>
          <p:cNvPr id="181" name="Google Shape;181;gcd33551416_0_51"/>
          <p:cNvGraphicFramePr/>
          <p:nvPr/>
        </p:nvGraphicFramePr>
        <p:xfrm>
          <a:off x="717750" y="2237575"/>
          <a:ext cx="3000000" cy="3000000"/>
        </p:xfrm>
        <a:graphic>
          <a:graphicData uri="http://schemas.openxmlformats.org/drawingml/2006/table">
            <a:tbl>
              <a:tblPr>
                <a:noFill/>
                <a:tableStyleId>{E4E521AB-F891-476A-A406-A6A8FB7E0C62}</a:tableStyleId>
              </a:tblPr>
              <a:tblGrid>
                <a:gridCol w="1430175"/>
                <a:gridCol w="6277425"/>
              </a:tblGrid>
              <a:tr h="3822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Nombre</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Descripción</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3F3F3F"/>
                          </a:solidFill>
                          <a:latin typeface="Open Sans"/>
                          <a:ea typeface="Open Sans"/>
                          <a:cs typeface="Open Sans"/>
                          <a:sym typeface="Open Sans"/>
                        </a:rPr>
                        <a:t>Wifi / bluetooth</a:t>
                      </a:r>
                      <a:endParaRPr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3F3F3F"/>
                          </a:solidFill>
                          <a:latin typeface="Open Sans"/>
                          <a:ea typeface="Open Sans"/>
                          <a:cs typeface="Open Sans"/>
                          <a:sym typeface="Open Sans"/>
                        </a:rPr>
                        <a:t>Se transmiten los datos en forma de onda a través del aire. Pueden estar direccionadas o ser omnidireccionales. Las primeras tienen más distancia de cobertura, pero en una sola dirección. En cambio, las segundas pueden ir en todas las direcciones, pero tienen menor distancia de propagación.</a:t>
                      </a:r>
                      <a:endParaRPr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3F3F3F"/>
                          </a:solidFill>
                          <a:latin typeface="Open Sans"/>
                          <a:ea typeface="Open Sans"/>
                          <a:cs typeface="Open Sans"/>
                          <a:sym typeface="Open Sans"/>
                        </a:rPr>
                        <a:t>Microondas</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3F3F3F"/>
                          </a:solidFill>
                          <a:latin typeface="Open Sans"/>
                          <a:ea typeface="Open Sans"/>
                          <a:cs typeface="Open Sans"/>
                          <a:sym typeface="Open Sans"/>
                        </a:rPr>
                        <a:t>Transmiten en forma muy direccional, pero con grandes volúmenes de transmisión, llegando a los 10 Mbps.</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69075">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3F3F3F"/>
                          </a:solidFill>
                          <a:latin typeface="Open Sans"/>
                          <a:ea typeface="Open Sans"/>
                          <a:cs typeface="Open Sans"/>
                          <a:sym typeface="Open Sans"/>
                        </a:rPr>
                        <a:t>Infrarrojo</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3F3F3F"/>
                          </a:solidFill>
                          <a:latin typeface="Open Sans"/>
                          <a:ea typeface="Open Sans"/>
                          <a:cs typeface="Open Sans"/>
                          <a:sym typeface="Open Sans"/>
                        </a:rPr>
                        <a:t>Poseen las mismas técnicas que las empleadas por la fibra óptica, pero son por el aire. Son una excelente opción para las distancias cortas, hasta los 2 Km. </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bl>
          </a:graphicData>
        </a:graphic>
      </p:graphicFrame>
      <p:sp>
        <p:nvSpPr>
          <p:cNvPr id="182" name="Google Shape;182;gcd33551416_0_51"/>
          <p:cNvSpPr txBox="1"/>
          <p:nvPr/>
        </p:nvSpPr>
        <p:spPr>
          <a:xfrm>
            <a:off x="717750" y="1113600"/>
            <a:ext cx="7803000" cy="9675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b="0" i="0" lang="es" sz="1600" u="none" cap="none" strike="noStrike">
                <a:solidFill>
                  <a:srgbClr val="000000"/>
                </a:solidFill>
                <a:latin typeface="Open Sans"/>
                <a:ea typeface="Open Sans"/>
                <a:cs typeface="Open Sans"/>
                <a:sym typeface="Open Sans"/>
              </a:rPr>
              <a:t>Los medios no guiados transmiten toda su información utilizando el aire como medio de transmisión. Grandes ejemplos en la actualidad de estos medios son el wifi, bluetooth o la comunicación satelital.</a:t>
            </a:r>
            <a:endParaRPr b="0" i="0" sz="16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27c588c2f_1_1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es" sz="3300" u="none" cap="none" strike="noStrike">
                <a:solidFill>
                  <a:srgbClr val="EC183F"/>
                </a:solidFill>
                <a:latin typeface="Rajdhani"/>
                <a:ea typeface="Rajdhani"/>
                <a:cs typeface="Rajdhani"/>
                <a:sym typeface="Rajdhani"/>
              </a:rPr>
              <a:t>Lo que</a:t>
            </a:r>
            <a:r>
              <a:rPr b="1" i="0" lang="es" sz="3000" u="none" cap="none" strike="noStrike">
                <a:solidFill>
                  <a:srgbClr val="3F3F3F"/>
                </a:solidFill>
                <a:latin typeface="Rajdhani"/>
                <a:ea typeface="Rajdhani"/>
                <a:cs typeface="Rajdhani"/>
                <a:sym typeface="Rajdhani"/>
              </a:rPr>
              <a:t> </a:t>
            </a:r>
            <a:r>
              <a:rPr b="1" i="0" lang="es" sz="3300" u="none" cap="none" strike="noStrike">
                <a:solidFill>
                  <a:srgbClr val="434343"/>
                </a:solidFill>
                <a:latin typeface="Rajdhani"/>
                <a:ea typeface="Rajdhani"/>
                <a:cs typeface="Rajdhani"/>
                <a:sym typeface="Rajdhani"/>
              </a:rPr>
              <a:t>se viene</a:t>
            </a:r>
            <a:endParaRPr b="1" i="0" sz="3000" u="none" cap="none" strike="noStrike">
              <a:solidFill>
                <a:srgbClr val="3F3F3F"/>
              </a:solidFill>
              <a:latin typeface="Rajdhani"/>
              <a:ea typeface="Rajdhani"/>
              <a:cs typeface="Rajdhani"/>
              <a:sym typeface="Rajdhani"/>
            </a:endParaRPr>
          </a:p>
        </p:txBody>
      </p:sp>
      <p:sp>
        <p:nvSpPr>
          <p:cNvPr id="188" name="Google Shape;188;gd27c588c2f_1_15"/>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graphicFrame>
        <p:nvGraphicFramePr>
          <p:cNvPr id="189" name="Google Shape;189;gd27c588c2f_1_15"/>
          <p:cNvGraphicFramePr/>
          <p:nvPr/>
        </p:nvGraphicFramePr>
        <p:xfrm>
          <a:off x="717750" y="2424025"/>
          <a:ext cx="3000000" cy="3000000"/>
        </p:xfrm>
        <a:graphic>
          <a:graphicData uri="http://schemas.openxmlformats.org/drawingml/2006/table">
            <a:tbl>
              <a:tblPr>
                <a:noFill/>
                <a:tableStyleId>{E4E521AB-F891-476A-A406-A6A8FB7E0C62}</a:tableStyleId>
              </a:tblPr>
              <a:tblGrid>
                <a:gridCol w="1430175"/>
                <a:gridCol w="6277425"/>
              </a:tblGrid>
              <a:tr h="3822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Nombre</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Descripción</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3F3F3F"/>
                          </a:solidFill>
                          <a:latin typeface="Open Sans"/>
                          <a:ea typeface="Open Sans"/>
                          <a:cs typeface="Open Sans"/>
                          <a:sym typeface="Open Sans"/>
                        </a:rPr>
                        <a:t>Li-fi</a:t>
                      </a:r>
                      <a:endParaRPr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3F3F3F"/>
                          </a:solidFill>
                          <a:latin typeface="Open Sans"/>
                          <a:ea typeface="Open Sans"/>
                          <a:cs typeface="Open Sans"/>
                          <a:sym typeface="Open Sans"/>
                        </a:rPr>
                        <a:t>Se trata de un nuevo tipo de conexión inalámbrica que utiliza fuentes de luz en lugar de microondas para transmitir datos, de ahí su nombre: Light Fidelity (fidelidad de la luz).</a:t>
                      </a:r>
                      <a:endParaRPr sz="1300" u="none" cap="none" strike="noStrike">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u="none" cap="none" strike="noStrike">
                          <a:solidFill>
                            <a:srgbClr val="3F3F3F"/>
                          </a:solidFill>
                          <a:latin typeface="Open Sans"/>
                          <a:ea typeface="Open Sans"/>
                          <a:cs typeface="Open Sans"/>
                          <a:sym typeface="Open Sans"/>
                        </a:rPr>
                        <a:t>6G</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u="none" cap="none" strike="noStrike">
                          <a:solidFill>
                            <a:srgbClr val="3F3F3F"/>
                          </a:solidFill>
                          <a:latin typeface="Open Sans"/>
                          <a:ea typeface="Open Sans"/>
                          <a:cs typeface="Open Sans"/>
                          <a:sym typeface="Open Sans"/>
                        </a:rPr>
                        <a:t>Es una tecnología que revolucionará toda la red. Sería 50 veces más rápida que el 5G y alcanzará una velocidad de descarga de hasta 1 TB por segundo.</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bl>
          </a:graphicData>
        </a:graphic>
      </p:graphicFrame>
      <p:sp>
        <p:nvSpPr>
          <p:cNvPr id="190" name="Google Shape;190;gd27c588c2f_1_15"/>
          <p:cNvSpPr txBox="1"/>
          <p:nvPr/>
        </p:nvSpPr>
        <p:spPr>
          <a:xfrm>
            <a:off x="670500" y="1176675"/>
            <a:ext cx="7803000" cy="9675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b="0" i="0" lang="es" sz="1600" u="none" cap="none" strike="noStrike">
                <a:solidFill>
                  <a:srgbClr val="434343"/>
                </a:solidFill>
                <a:latin typeface="Open Sans"/>
                <a:ea typeface="Open Sans"/>
                <a:cs typeface="Open Sans"/>
                <a:sym typeface="Open Sans"/>
              </a:rPr>
              <a:t>A futuro existen diferentes proyectos que mejorarían notablemente las comunicaciones, aunque algunos son teóricos aún, se esperan grandes resultados de estas tecnologías</a:t>
            </a:r>
            <a:r>
              <a:rPr b="0" i="0" lang="es" sz="1600" u="none" cap="none" strike="noStrike">
                <a:solidFill>
                  <a:srgbClr val="434343"/>
                </a:solidFill>
                <a:latin typeface="Open Sans"/>
                <a:ea typeface="Open Sans"/>
                <a:cs typeface="Open Sans"/>
                <a:sym typeface="Open Sans"/>
                <a:extLst>
                  <a:ext uri="http://customooxmlschemas.google.com/">
                    <go:slidesCustomData xmlns:go="http://customooxmlschemas.google.com/" textRoundtripDataId="1"/>
                  </a:ext>
                </a:extLst>
              </a:rPr>
              <a:t>.</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94" name="Shape 19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