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ubik Light"/>
      <p:regular r:id="rId28"/>
      <p:bold r:id="rId29"/>
      <p:italic r:id="rId30"/>
      <p:boldItalic r:id="rId31"/>
    </p:embeddedFont>
    <p:embeddedFont>
      <p:font typeface="Open Sans ExtraBold"/>
      <p:bold r:id="rId32"/>
      <p:boldItalic r:id="rId33"/>
    </p:embeddedFont>
    <p:embeddedFont>
      <p:font typeface="Rubik"/>
      <p:regular r:id="rId34"/>
      <p:bold r:id="rId35"/>
      <p:italic r:id="rId36"/>
      <p:boldItalic r:id="rId37"/>
    </p:embeddedFont>
    <p:embeddedFont>
      <p:font typeface="Rajdhani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ubikLigh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ubik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ubikLight-boldItalic.fntdata"/><Relationship Id="rId30" Type="http://schemas.openxmlformats.org/officeDocument/2006/relationships/font" Target="fonts/RubikLight-italic.fntdata"/><Relationship Id="rId11" Type="http://schemas.openxmlformats.org/officeDocument/2006/relationships/slide" Target="slides/slide5.xml"/><Relationship Id="rId33" Type="http://schemas.openxmlformats.org/officeDocument/2006/relationships/font" Target="fonts/OpenSansExtraBold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ExtraBold-bold.fntdata"/><Relationship Id="rId13" Type="http://schemas.openxmlformats.org/officeDocument/2006/relationships/slide" Target="slides/slide7.xml"/><Relationship Id="rId35" Type="http://schemas.openxmlformats.org/officeDocument/2006/relationships/font" Target="fonts/Rubik-bold.fntdata"/><Relationship Id="rId12" Type="http://schemas.openxmlformats.org/officeDocument/2006/relationships/slide" Target="slides/slide6.xml"/><Relationship Id="rId34" Type="http://schemas.openxmlformats.org/officeDocument/2006/relationships/font" Target="fonts/Rubik-regular.fntdata"/><Relationship Id="rId15" Type="http://schemas.openxmlformats.org/officeDocument/2006/relationships/slide" Target="slides/slide9.xml"/><Relationship Id="rId37" Type="http://schemas.openxmlformats.org/officeDocument/2006/relationships/font" Target="fonts/Rubik-boldItalic.fntdata"/><Relationship Id="rId14" Type="http://schemas.openxmlformats.org/officeDocument/2006/relationships/slide" Target="slides/slide8.xml"/><Relationship Id="rId36" Type="http://schemas.openxmlformats.org/officeDocument/2006/relationships/font" Target="fonts/Rubik-italic.fntdata"/><Relationship Id="rId17" Type="http://schemas.openxmlformats.org/officeDocument/2006/relationships/slide" Target="slides/slide11.xml"/><Relationship Id="rId39" Type="http://schemas.openxmlformats.org/officeDocument/2006/relationships/font" Target="fonts/Rajdhani-bold.fntdata"/><Relationship Id="rId16" Type="http://schemas.openxmlformats.org/officeDocument/2006/relationships/slide" Target="slides/slide10.xml"/><Relationship Id="rId38" Type="http://schemas.openxmlformats.org/officeDocument/2006/relationships/font" Target="fonts/Rajdhani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7f4902ec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7f4902ec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7f4902e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c7f4902e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7f4902e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c7f4902e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7f4902e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7f4902e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7f4902e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7f4902e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c7f4902ec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c7f4902ec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c7f4902e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c7f4902e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7f4902e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7f4902e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c7f4902e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c7f4902e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c7f4902ec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c7f4902ec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11202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11202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7f4902e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7f4902e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7f4902e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c7f4902e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7f490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7f490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7f4902e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7f4902e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7f4902e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7f4902e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7f4902ec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7f4902e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7f4902e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c7f4902e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7f4902e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7f4902e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>
  <p:cSld name="TITL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0" name="Google Shape;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3" name="Google Shape;83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8" name="Google Shape;48;p1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"/>
          <p:cNvSpPr txBox="1"/>
          <p:nvPr/>
        </p:nvSpPr>
        <p:spPr>
          <a:xfrm>
            <a:off x="57607" y="4953600"/>
            <a:ext cx="2187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ual-es-mi-ip.ne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6_kh4RsBjbI&amp;ab_channel=ZiggoSport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peedtest.net/e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5" Type="http://schemas.openxmlformats.org/officeDocument/2006/relationships/slide" Target="/ppt/slides/slide15.xml"/><Relationship Id="rId6" Type="http://schemas.openxmlformats.org/officeDocument/2006/relationships/slide" Target="/ppt/slides/slide19.xml"/><Relationship Id="rId7" Type="http://schemas.openxmlformats.org/officeDocument/2006/relationships/slide" Target="/ppt/slides/slide19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pera.com/es/downloa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orproject.org/download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/>
        </p:nvSpPr>
        <p:spPr>
          <a:xfrm>
            <a:off x="3968525" y="1536225"/>
            <a:ext cx="4701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 clase 20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/>
        </p:nvSpPr>
        <p:spPr>
          <a:xfrm>
            <a:off x="817600" y="1438050"/>
            <a:ext cx="7657200" cy="2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b="1"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iniciar el programa y cuando nos salga el siguiente cartel, hacer clic en </a:t>
            </a:r>
            <a:r>
              <a:rPr b="1"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connect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para establecer la red tor, luego de esto ya podremos navegar usando la tecnología </a:t>
            </a:r>
            <a:r>
              <a:rPr b="1"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onion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red </a:t>
            </a: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5" name="Google Shape;1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125" y="2480563"/>
            <a:ext cx="61817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Chequeando Ip 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Pública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1" name="Google Shape;181;p3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9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saber </a:t>
            </a: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nuestra ip pública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saber nuestra dirección ip pública visitando el siguiente sitio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https://www.cual-es-mi-ip.net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/>
          <p:nvPr/>
        </p:nvSpPr>
        <p:spPr>
          <a:xfrm>
            <a:off x="799250" y="17306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988" y="2407252"/>
            <a:ext cx="5112025" cy="18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1267725" y="15601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(o cualquier browser sin VPN) debemos consultar nuestra 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dirección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IP 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pública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 anotar.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b="1"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consultar nuestra ip y consultar su geolocalización (podemos hacerlo desde la 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página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cual es mi IP) y anotar.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Tor y su red activada, debemos consultar nuestra ip y consultar la localización de la misma. 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1"/>
          <p:cNvSpPr/>
          <p:nvPr/>
        </p:nvSpPr>
        <p:spPr>
          <a:xfrm>
            <a:off x="799250" y="16679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799250" y="26214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1"/>
          <p:cNvSpPr/>
          <p:nvPr/>
        </p:nvSpPr>
        <p:spPr>
          <a:xfrm>
            <a:off x="827550" y="357486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1274800" y="14948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ip públicas son las mismas? ¿por qué?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Sin utilizar la VPN puedes ver el siguiente </a:t>
            </a:r>
            <a:r>
              <a:rPr lang="e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video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 Ahora activala e intenta verlo, ¿que es lo que sucedió?¿Por qué?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Utilizando Tor ¿pudimos 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localizar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la IP ? 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2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2"/>
          <p:cNvSpPr/>
          <p:nvPr/>
        </p:nvSpPr>
        <p:spPr>
          <a:xfrm>
            <a:off x="799250" y="26814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2"/>
          <p:cNvSpPr/>
          <p:nvPr/>
        </p:nvSpPr>
        <p:spPr>
          <a:xfrm>
            <a:off x="799250" y="3791138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Prueba de velocidades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4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741400" y="662625"/>
            <a:ext cx="7409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Speed</a:t>
            </a: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Test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saber nuestra velocidad de internet podemos utilizar el siguiente link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https://www.speedtest.net/es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 luego click en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inicio.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4"/>
          <p:cNvSpPr/>
          <p:nvPr/>
        </p:nvSpPr>
        <p:spPr>
          <a:xfrm>
            <a:off x="799250" y="16544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5275" y="2371725"/>
            <a:ext cx="2981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</a:t>
            </a: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</a:t>
            </a:r>
            <a:r>
              <a:rPr b="1"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sin VPN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consultar nuestra velocidad de subida, bajada y el ping, anotar estos valores.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b="1"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consular nuestra velocidad de subida, bajada y el ping, anotando estos valores.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b="1"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y su red activada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consultar nuestra velocidad de subida, bajada y el ping, anotando estos valores.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5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5"/>
          <p:cNvSpPr/>
          <p:nvPr/>
        </p:nvSpPr>
        <p:spPr>
          <a:xfrm>
            <a:off x="799250" y="33865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</a:t>
            </a: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1274800" y="14948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velocidades en los test son diferentes? ¿Por 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crees que sucede esto?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¿Que significa el valor del ping?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valor del ping, ¿varia entre las diferentes opciones? ¿Por qué?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4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6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799250" y="34596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Según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lo aprendido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4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7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/>
        </p:nvSpPr>
        <p:spPr>
          <a:xfrm>
            <a:off x="3804350" y="141562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howjump?jump=nextslide"/>
              </a:rPr>
              <a:t>Instalación</a:t>
            </a:r>
            <a:r>
              <a:rPr b="1" lang="es" sz="20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howjump?jump=nextslide"/>
              </a:rPr>
              <a:t> browser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ldjump" r:id="rId3"/>
              </a:rPr>
              <a:t>Chequeo Ip </a:t>
            </a:r>
            <a:r>
              <a:rPr b="1" lang="es" sz="20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ldjump" r:id="rId4"/>
              </a:rPr>
              <a:t>pública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ldjump" r:id="rId5"/>
              </a:rPr>
              <a:t>Prueba de velocidad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ldjump" r:id="rId6"/>
              </a:rPr>
              <a:t>Según</a:t>
            </a:r>
            <a:r>
              <a:rPr b="1" lang="es" sz="20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ldjump" r:id="rId7"/>
              </a:rPr>
              <a:t> lo aprendido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endParaRPr b="1" sz="27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6" name="Google Shape;96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Según</a:t>
            </a: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lo aprendido</a:t>
            </a: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las preguntas y anotaciones o capturas de pantallas que hicimos, redactar un word contestando las preguntas con las mismas y subir a la </a:t>
            </a:r>
            <a:r>
              <a:rPr b="1"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mochila del viajero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creando una carpeta de la clase correspondiente. </a:t>
            </a:r>
            <a:r>
              <a:rPr b="1"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48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563" y="1066450"/>
            <a:ext cx="3382675" cy="3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Instalación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Browsers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" name="Google Shape;102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1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/>
        </p:nvSpPr>
        <p:spPr>
          <a:xfrm>
            <a:off x="763050" y="1379550"/>
            <a:ext cx="42858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siguiente actividad vamos a necesitar tener instalado dos browsers (navegadores) los cuales son necesarios para la misma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2"/>
          <p:cNvSpPr txBox="1"/>
          <p:nvPr/>
        </p:nvSpPr>
        <p:spPr>
          <a:xfrm>
            <a:off x="763050" y="340614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1" name="Google Shape;111;p32"/>
          <p:cNvSpPr txBox="1"/>
          <p:nvPr/>
        </p:nvSpPr>
        <p:spPr>
          <a:xfrm>
            <a:off x="4733475" y="38892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6017244" y="21306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Opera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1" name="Google Shape;121;p33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Opera es un navegador web creado. El cual permite utilizar un servicio de </a:t>
            </a:r>
            <a:r>
              <a:rPr b="1"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gratuito. Los sistemas operativos compatibles escritorio son Microsoft Windows, macOS y GNU/Linux entre otros.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descargarlo podemos ir al siguiente </a:t>
            </a:r>
            <a:r>
              <a:rPr lang="es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050" y="1992538"/>
            <a:ext cx="3829389" cy="140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Server</a:t>
            </a: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34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es un proyecto cuyo objetivo principal es el desarrollo de una red de comunicaciones distribuida de baja latencia y superpuesta sobre internet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descargarlo desde el siguiente </a:t>
            </a:r>
            <a:r>
              <a:rPr lang="es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4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3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800" y="1570925"/>
            <a:ext cx="4005800" cy="22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Vpn en Opera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35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1.a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/>
        </p:nvSpPr>
        <p:spPr>
          <a:xfrm>
            <a:off x="4654900" y="1742850"/>
            <a:ext cx="3972300" cy="2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b="1"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 tenemos que ir al 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botón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settings y luego 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abajo hacer clic </a:t>
            </a:r>
            <a:r>
              <a:rPr b="1"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activar en la </a:t>
            </a:r>
            <a:r>
              <a:rPr b="1"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 último click para activarla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3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25" y="3605825"/>
            <a:ext cx="67246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925" y="1662700"/>
            <a:ext cx="3524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6"/>
          <p:cNvSpPr txBox="1"/>
          <p:nvPr/>
        </p:nvSpPr>
        <p:spPr>
          <a:xfrm>
            <a:off x="1689950" y="1621650"/>
            <a:ext cx="20502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6913" y="2148913"/>
            <a:ext cx="33242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6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VPN</a:t>
            </a:r>
            <a:r>
              <a:rPr b="1" lang="es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 Opera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7" name="Google Shape;157;p36"/>
          <p:cNvSpPr txBox="1"/>
          <p:nvPr/>
        </p:nvSpPr>
        <p:spPr>
          <a:xfrm flipH="1">
            <a:off x="646225" y="1586500"/>
            <a:ext cx="650700" cy="27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3.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Red tor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7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1.b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7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