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9"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6" autoAdjust="0"/>
    <p:restoredTop sz="94660"/>
  </p:normalViewPr>
  <p:slideViewPr>
    <p:cSldViewPr snapToGrid="0">
      <p:cViewPr varScale="1">
        <p:scale>
          <a:sx n="162" d="100"/>
          <a:sy n="162" d="100"/>
        </p:scale>
        <p:origin x="6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350E2-1FEA-46DA-9288-F35B5AF79F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9005A8-3D8D-43E1-AA84-F5B3E0915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74B67D-49A1-42F7-8404-C73FF5AF9FB3}"/>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5" name="页脚占位符 4">
            <a:extLst>
              <a:ext uri="{FF2B5EF4-FFF2-40B4-BE49-F238E27FC236}">
                <a16:creationId xmlns:a16="http://schemas.microsoft.com/office/drawing/2014/main" id="{B4822EE4-931D-4A49-AE64-8550A6F5EF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4CA937-BFC0-4805-9309-7D1FCCB26D99}"/>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187367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9E3F2-7F35-4CD7-84A2-66BB2E358F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0E7B40-17BE-4BB2-A691-4840097D89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F3DF5A-8C21-41AA-9103-C457BCA7307A}"/>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5" name="页脚占位符 4">
            <a:extLst>
              <a:ext uri="{FF2B5EF4-FFF2-40B4-BE49-F238E27FC236}">
                <a16:creationId xmlns:a16="http://schemas.microsoft.com/office/drawing/2014/main" id="{23B4BFAE-30BB-471D-966C-93D6703A3D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A0FEBA-0E0A-4DBB-89CC-87A3F254BA4A}"/>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369232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60BA03-88B3-40BD-8517-9F4A0BD285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500170-84F1-44B9-B3CD-57EBFB5730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D34828-CE9A-4280-BEF2-1634534FB349}"/>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5" name="页脚占位符 4">
            <a:extLst>
              <a:ext uri="{FF2B5EF4-FFF2-40B4-BE49-F238E27FC236}">
                <a16:creationId xmlns:a16="http://schemas.microsoft.com/office/drawing/2014/main" id="{0383A1E8-202B-4F80-897D-4B799762B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B32CE7-5767-44F2-99E4-890A4E44DF9A}"/>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287368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BBDB0-8FA8-47D4-B7FB-3CB2BAE94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9E338D-8236-493F-996E-EDC4DD8EDC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8C1F68-69AD-46D6-BC27-46D698AD9DD1}"/>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5" name="页脚占位符 4">
            <a:extLst>
              <a:ext uri="{FF2B5EF4-FFF2-40B4-BE49-F238E27FC236}">
                <a16:creationId xmlns:a16="http://schemas.microsoft.com/office/drawing/2014/main" id="{6B8C06BF-D43C-4AE7-A416-199B339FE1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4E8BD-3E5C-44BA-8481-0228CA38B029}"/>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88919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8FA82-04F1-45D1-A5A8-4A1300DFA0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B62CA8-21A3-40BC-9114-57B33A7F5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772960-B21B-4E9C-BBD5-4308B1069BC5}"/>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5" name="页脚占位符 4">
            <a:extLst>
              <a:ext uri="{FF2B5EF4-FFF2-40B4-BE49-F238E27FC236}">
                <a16:creationId xmlns:a16="http://schemas.microsoft.com/office/drawing/2014/main" id="{D8AA214A-60CA-4A00-9E16-800A82240E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0CC54-F04F-458F-8B99-AFC7676CACC8}"/>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342523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2BEED-2210-491B-BDB8-A12DF14E48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FAA398-0C8F-4F6E-9B28-E99242AC0B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819CE6-ACB4-48B6-9EB9-11C575CDF7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08722D-481B-400C-A68D-14B2474726E2}"/>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6" name="页脚占位符 5">
            <a:extLst>
              <a:ext uri="{FF2B5EF4-FFF2-40B4-BE49-F238E27FC236}">
                <a16:creationId xmlns:a16="http://schemas.microsoft.com/office/drawing/2014/main" id="{6BB1D9C9-5932-44B1-9ECC-619211EFA1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B1C19E-C072-46F0-B966-14975757C0CD}"/>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64477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59BB7-6858-4E5A-BCFB-60FAA18544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BFA1C5-7CAE-4933-8449-85B4485B3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87B11D-F1B1-4C1F-9505-4920033CF6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B1747D-EEB5-4C8D-831C-F3ECB79F9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9323D3-443A-40BB-BD94-5AB7EF86D4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56E6DB-4B98-405A-9F4E-16B0DDB34E5A}"/>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8" name="页脚占位符 7">
            <a:extLst>
              <a:ext uri="{FF2B5EF4-FFF2-40B4-BE49-F238E27FC236}">
                <a16:creationId xmlns:a16="http://schemas.microsoft.com/office/drawing/2014/main" id="{F3FAC773-9C81-440B-A486-411FE0D1CC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C7E655-584E-4021-AD6A-4A80AC9DE567}"/>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297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41178-7FD1-4867-80AC-6648C4C8BC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7A6832-EF93-4233-A9FA-16DD3258E976}"/>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4" name="页脚占位符 3">
            <a:extLst>
              <a:ext uri="{FF2B5EF4-FFF2-40B4-BE49-F238E27FC236}">
                <a16:creationId xmlns:a16="http://schemas.microsoft.com/office/drawing/2014/main" id="{CF903FD4-3888-42E1-BB51-6890EBF4B7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94E063-88C2-4F39-B170-ECE695BCFD66}"/>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351499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59500C-714B-40AF-A6E4-B0BB427492DE}"/>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3" name="页脚占位符 2">
            <a:extLst>
              <a:ext uri="{FF2B5EF4-FFF2-40B4-BE49-F238E27FC236}">
                <a16:creationId xmlns:a16="http://schemas.microsoft.com/office/drawing/2014/main" id="{94A87F0F-0722-42EF-803A-6A3BF9ECC0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5889BD-9737-4028-8161-964F0A13A5CE}"/>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96590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26C3E-0259-471F-BD8A-7E1BCF3AFB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87CEE9-615C-42AB-9AA0-563891533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050EF5-D526-4F19-9BC2-07CA22B74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84744A-BAFB-4B69-B5FC-CB0BC416984E}"/>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6" name="页脚占位符 5">
            <a:extLst>
              <a:ext uri="{FF2B5EF4-FFF2-40B4-BE49-F238E27FC236}">
                <a16:creationId xmlns:a16="http://schemas.microsoft.com/office/drawing/2014/main" id="{9937BA18-9779-4633-A0D1-DBA782F66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F974C9-D7A0-49E7-9E89-06FA7045D9A4}"/>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37338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EFF86-A1AD-4E50-84E3-BD31D28CAD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F24AA4-78A8-47A4-AD0E-E227158FB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A0E3F9-679E-4881-BE31-AAF01B0A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3AE825-9590-4D4E-8BBF-6D772684DD4B}"/>
              </a:ext>
            </a:extLst>
          </p:cNvPr>
          <p:cNvSpPr>
            <a:spLocks noGrp="1"/>
          </p:cNvSpPr>
          <p:nvPr>
            <p:ph type="dt" sz="half" idx="10"/>
          </p:nvPr>
        </p:nvSpPr>
        <p:spPr/>
        <p:txBody>
          <a:bodyPr/>
          <a:lstStyle/>
          <a:p>
            <a:fld id="{18ACACF1-158C-4B88-A308-8BE2FC84549C}" type="datetimeFigureOut">
              <a:rPr lang="zh-CN" altLang="en-US" smtClean="0"/>
              <a:t>2021/7/28</a:t>
            </a:fld>
            <a:endParaRPr lang="zh-CN" altLang="en-US"/>
          </a:p>
        </p:txBody>
      </p:sp>
      <p:sp>
        <p:nvSpPr>
          <p:cNvPr id="6" name="页脚占位符 5">
            <a:extLst>
              <a:ext uri="{FF2B5EF4-FFF2-40B4-BE49-F238E27FC236}">
                <a16:creationId xmlns:a16="http://schemas.microsoft.com/office/drawing/2014/main" id="{C3E1DFB7-0EE8-4713-939E-380EB03D08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ED6A64-B54A-46AC-8353-B1F2A07C021F}"/>
              </a:ext>
            </a:extLst>
          </p:cNvPr>
          <p:cNvSpPr>
            <a:spLocks noGrp="1"/>
          </p:cNvSpPr>
          <p:nvPr>
            <p:ph type="sldNum" sz="quarter" idx="12"/>
          </p:nvPr>
        </p:nvSpPr>
        <p:spPr/>
        <p:txBody>
          <a:body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74278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24406F-8F01-480B-925D-E6C3F1F6E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301FF9-83DD-4212-9559-C8E2DA6E1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6BDA55-6118-4C7A-A94B-96FC6A958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CACF1-158C-4B88-A308-8BE2FC84549C}" type="datetimeFigureOut">
              <a:rPr lang="zh-CN" altLang="en-US" smtClean="0"/>
              <a:t>2021/7/28</a:t>
            </a:fld>
            <a:endParaRPr lang="zh-CN" altLang="en-US"/>
          </a:p>
        </p:txBody>
      </p:sp>
      <p:sp>
        <p:nvSpPr>
          <p:cNvPr id="5" name="页脚占位符 4">
            <a:extLst>
              <a:ext uri="{FF2B5EF4-FFF2-40B4-BE49-F238E27FC236}">
                <a16:creationId xmlns:a16="http://schemas.microsoft.com/office/drawing/2014/main" id="{D0ED31F6-057C-4763-99FF-FF30B43D1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B2CC65-B5DD-4F93-8D41-F5235DA30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9928D-A245-4139-9FD4-5034FEA3733B}" type="slidenum">
              <a:rPr lang="zh-CN" altLang="en-US" smtClean="0"/>
              <a:t>‹#›</a:t>
            </a:fld>
            <a:endParaRPr lang="zh-CN" altLang="en-US"/>
          </a:p>
        </p:txBody>
      </p:sp>
    </p:spTree>
    <p:extLst>
      <p:ext uri="{BB962C8B-B14F-4D97-AF65-F5344CB8AC3E}">
        <p14:creationId xmlns:p14="http://schemas.microsoft.com/office/powerpoint/2010/main" val="220857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ACE34FF-95B3-4F5D-BB73-448E3F6B687C}"/>
              </a:ext>
            </a:extLst>
          </p:cNvPr>
          <p:cNvPicPr>
            <a:picLocks noChangeAspect="1" noChangeArrowheads="1"/>
          </p:cNvPicPr>
          <p:nvPr/>
        </p:nvPicPr>
        <p:blipFill>
          <a:blip r:embed="rId2"/>
          <a:srcRect/>
          <a:stretch>
            <a:fillRect/>
          </a:stretch>
        </p:blipFill>
        <p:spPr bwMode="auto">
          <a:xfrm>
            <a:off x="4718008" y="4292728"/>
            <a:ext cx="2077453" cy="570217"/>
          </a:xfrm>
          <a:prstGeom prst="rect">
            <a:avLst/>
          </a:prstGeom>
          <a:noFill/>
        </p:spPr>
      </p:pic>
      <p:sp>
        <p:nvSpPr>
          <p:cNvPr id="8" name="Rectangle 2">
            <a:extLst>
              <a:ext uri="{FF2B5EF4-FFF2-40B4-BE49-F238E27FC236}">
                <a16:creationId xmlns:a16="http://schemas.microsoft.com/office/drawing/2014/main" id="{957E16DD-E5D7-4DDE-A767-095B3555A136}"/>
              </a:ext>
            </a:extLst>
          </p:cNvPr>
          <p:cNvSpPr txBox="1">
            <a:spLocks noChangeArrowheads="1"/>
          </p:cNvSpPr>
          <p:nvPr/>
        </p:nvSpPr>
        <p:spPr>
          <a:xfrm>
            <a:off x="2084785" y="1128425"/>
            <a:ext cx="8022430" cy="218016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000000"/>
              </a:buClr>
              <a:buSzPts val="1400"/>
              <a:buFont typeface="Arial"/>
              <a:buNone/>
              <a:defRPr sz="38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x-none" sz="4000" b="0" i="0" u="none" strike="noStrike" kern="0" cap="none" spc="0" normalizeH="0" baseline="0" noProof="0" dirty="0">
                <a:ln>
                  <a:noFill/>
                </a:ln>
                <a:solidFill>
                  <a:srgbClr val="0B4183"/>
                </a:solidFill>
                <a:effectLst/>
                <a:uLnTx/>
                <a:uFillTx/>
                <a:latin typeface="Franklin Gothic"/>
                <a:sym typeface="Franklin Gothic"/>
              </a:rPr>
              <a:t>Natural Language Processing:</a:t>
            </a:r>
            <a:br>
              <a:rPr kumimoji="0" lang="en-US" altLang="x-none" sz="4000" b="0" i="0" u="none" strike="noStrike" kern="0" cap="none" spc="0" normalizeH="0" baseline="0" noProof="0" dirty="0">
                <a:ln>
                  <a:noFill/>
                </a:ln>
                <a:solidFill>
                  <a:srgbClr val="0B4183"/>
                </a:solidFill>
                <a:effectLst/>
                <a:uLnTx/>
                <a:uFillTx/>
                <a:latin typeface="Franklin Gothic"/>
                <a:sym typeface="Franklin Gothic"/>
              </a:rPr>
            </a:br>
            <a:r>
              <a:rPr kumimoji="0" lang="en-US" altLang="x-none" sz="3200" b="0" i="0" u="none" strike="noStrike" kern="0" cap="none" spc="0" normalizeH="0" baseline="0" noProof="0" dirty="0">
                <a:ln>
                  <a:noFill/>
                </a:ln>
                <a:solidFill>
                  <a:srgbClr val="702017"/>
                </a:solidFill>
                <a:effectLst/>
                <a:uLnTx/>
                <a:uFillTx/>
                <a:latin typeface="Franklin Gothic"/>
                <a:sym typeface="Franklin Gothic"/>
              </a:rPr>
              <a:t>Deep learning for text and sequences</a:t>
            </a:r>
            <a:endParaRPr kumimoji="0" lang="en-US" altLang="en-US" sz="4000" b="0" i="0" u="none" strike="noStrike" kern="0" cap="none" spc="0" normalizeH="0" baseline="0" noProof="0" dirty="0">
              <a:ln>
                <a:noFill/>
              </a:ln>
              <a:solidFill>
                <a:srgbClr val="702017"/>
              </a:solidFill>
              <a:effectLst/>
              <a:uLnTx/>
              <a:uFillTx/>
              <a:latin typeface="Franklin Gothic"/>
              <a:sym typeface="Franklin Gothic"/>
            </a:endParaRPr>
          </a:p>
        </p:txBody>
      </p:sp>
    </p:spTree>
    <p:extLst>
      <p:ext uri="{BB962C8B-B14F-4D97-AF65-F5344CB8AC3E}">
        <p14:creationId xmlns:p14="http://schemas.microsoft.com/office/powerpoint/2010/main" val="324527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B0A924-B3FD-4350-8678-EB0DF5477538}"/>
              </a:ext>
            </a:extLst>
          </p:cNvPr>
          <p:cNvSpPr txBox="1">
            <a:spLocks/>
          </p:cNvSpPr>
          <p:nvPr/>
        </p:nvSpPr>
        <p:spPr>
          <a:xfrm>
            <a:off x="180741" y="154636"/>
            <a:ext cx="6189167"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RNN</a:t>
            </a:r>
            <a:r>
              <a:rPr lang="zh-CN" altLang="en-US" kern="0" dirty="0">
                <a:solidFill>
                  <a:srgbClr val="0B4183"/>
                </a:solidFill>
              </a:rPr>
              <a:t>：</a:t>
            </a:r>
            <a:r>
              <a:rPr lang="en-US" altLang="zh-CN" kern="0" dirty="0">
                <a:solidFill>
                  <a:srgbClr val="0B4183"/>
                </a:solidFill>
              </a:rPr>
              <a:t>Recurrent Neural Networks</a:t>
            </a:r>
            <a:endParaRPr kumimoji="0" lang="en-US" sz="3200" b="0" i="0" u="none" strike="noStrike" kern="0" cap="none" spc="0" normalizeH="0" baseline="0" noProof="0" dirty="0">
              <a:ln>
                <a:noFill/>
              </a:ln>
              <a:solidFill>
                <a:srgbClr val="0B4183"/>
              </a:solidFill>
              <a:effectLst/>
              <a:uLnTx/>
              <a:uFillTx/>
              <a:latin typeface="Franklin Gothic"/>
              <a:sym typeface="Franklin Gothic"/>
            </a:endParaRPr>
          </a:p>
        </p:txBody>
      </p:sp>
      <p:pic>
        <p:nvPicPr>
          <p:cNvPr id="3" name="图片 2" descr="图示&#10;&#10;描述已自动生成">
            <a:extLst>
              <a:ext uri="{FF2B5EF4-FFF2-40B4-BE49-F238E27FC236}">
                <a16:creationId xmlns:a16="http://schemas.microsoft.com/office/drawing/2014/main" id="{D55CBFA6-FE21-4EC2-8D1B-8A7C7907E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359" y="585023"/>
            <a:ext cx="3127614" cy="2164356"/>
          </a:xfrm>
          <a:prstGeom prst="rect">
            <a:avLst/>
          </a:prstGeom>
        </p:spPr>
      </p:pic>
      <p:pic>
        <p:nvPicPr>
          <p:cNvPr id="6" name="图片 5" descr="图示&#10;&#10;描述已自动生成">
            <a:extLst>
              <a:ext uri="{FF2B5EF4-FFF2-40B4-BE49-F238E27FC236}">
                <a16:creationId xmlns:a16="http://schemas.microsoft.com/office/drawing/2014/main" id="{0AFA3421-552E-42EE-BFB3-EF7DE9DB7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021" y="3535119"/>
            <a:ext cx="6935168" cy="2876951"/>
          </a:xfrm>
          <a:prstGeom prst="rect">
            <a:avLst/>
          </a:prstGeom>
        </p:spPr>
      </p:pic>
    </p:spTree>
    <p:extLst>
      <p:ext uri="{BB962C8B-B14F-4D97-AF65-F5344CB8AC3E}">
        <p14:creationId xmlns:p14="http://schemas.microsoft.com/office/powerpoint/2010/main" val="297322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5FB09A-9BBA-4BE6-B120-D785A4F5C024}"/>
              </a:ext>
            </a:extLst>
          </p:cNvPr>
          <p:cNvSpPr txBox="1">
            <a:spLocks/>
          </p:cNvSpPr>
          <p:nvPr/>
        </p:nvSpPr>
        <p:spPr>
          <a:xfrm>
            <a:off x="180741" y="154636"/>
            <a:ext cx="5016591"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A </a:t>
            </a:r>
            <a:r>
              <a:rPr kumimoji="0" lang="en-US" altLang="zh-CN" sz="3200" b="0" i="0" u="none" strike="noStrike" kern="0" cap="none" spc="0" normalizeH="0" baseline="0" noProof="0" dirty="0">
                <a:ln>
                  <a:noFill/>
                </a:ln>
                <a:solidFill>
                  <a:srgbClr val="0B4183"/>
                </a:solidFill>
                <a:effectLst/>
                <a:uLnTx/>
                <a:uFillTx/>
                <a:latin typeface="Franklin Gothic"/>
                <a:sym typeface="Franklin Gothic"/>
              </a:rPr>
              <a:t>recurrent layer in </a:t>
            </a:r>
            <a:r>
              <a:rPr kumimoji="0" lang="en-US" altLang="zh-CN" sz="3200" b="0" i="0" u="none" strike="noStrike" kern="0" cap="none" spc="0" normalizeH="0" baseline="0" noProof="0" dirty="0" err="1">
                <a:ln>
                  <a:noFill/>
                </a:ln>
                <a:solidFill>
                  <a:srgbClr val="0B4183"/>
                </a:solidFill>
                <a:effectLst/>
                <a:uLnTx/>
                <a:uFillTx/>
                <a:latin typeface="Franklin Gothic"/>
                <a:sym typeface="Franklin Gothic"/>
              </a:rPr>
              <a:t>Keras</a:t>
            </a:r>
            <a:endParaRPr kumimoji="0" lang="en-US" sz="3200" b="0" i="0" u="none" strike="noStrike" kern="0" cap="none" spc="0" normalizeH="0" baseline="0" noProof="0" dirty="0">
              <a:ln>
                <a:noFill/>
              </a:ln>
              <a:solidFill>
                <a:srgbClr val="0B4183"/>
              </a:solidFill>
              <a:effectLst/>
              <a:uLnTx/>
              <a:uFillTx/>
              <a:latin typeface="Franklin Gothic"/>
              <a:sym typeface="Franklin Gothic"/>
            </a:endParaRPr>
          </a:p>
        </p:txBody>
      </p:sp>
    </p:spTree>
    <p:extLst>
      <p:ext uri="{BB962C8B-B14F-4D97-AF65-F5344CB8AC3E}">
        <p14:creationId xmlns:p14="http://schemas.microsoft.com/office/powerpoint/2010/main" val="49604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9F123F-E422-4BC2-84BF-C765BC0DC764}"/>
              </a:ext>
            </a:extLst>
          </p:cNvPr>
          <p:cNvSpPr txBox="1">
            <a:spLocks/>
          </p:cNvSpPr>
          <p:nvPr/>
        </p:nvSpPr>
        <p:spPr>
          <a:xfrm>
            <a:off x="180741" y="172334"/>
            <a:ext cx="1612663"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LSTM</a:t>
            </a:r>
          </a:p>
        </p:txBody>
      </p:sp>
    </p:spTree>
    <p:extLst>
      <p:ext uri="{BB962C8B-B14F-4D97-AF65-F5344CB8AC3E}">
        <p14:creationId xmlns:p14="http://schemas.microsoft.com/office/powerpoint/2010/main" val="386913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14CFE-A4AE-455F-B93F-677AA572B331}"/>
              </a:ext>
            </a:extLst>
          </p:cNvPr>
          <p:cNvSpPr txBox="1">
            <a:spLocks/>
          </p:cNvSpPr>
          <p:nvPr/>
        </p:nvSpPr>
        <p:spPr>
          <a:xfrm>
            <a:off x="168942" y="154636"/>
            <a:ext cx="3376570"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Data Analysis</a:t>
            </a:r>
          </a:p>
        </p:txBody>
      </p:sp>
    </p:spTree>
    <p:extLst>
      <p:ext uri="{BB962C8B-B14F-4D97-AF65-F5344CB8AC3E}">
        <p14:creationId xmlns:p14="http://schemas.microsoft.com/office/powerpoint/2010/main" val="233228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113BAF-9A86-4789-880C-FB717EB5E28D}"/>
              </a:ext>
            </a:extLst>
          </p:cNvPr>
          <p:cNvSpPr txBox="1">
            <a:spLocks/>
          </p:cNvSpPr>
          <p:nvPr/>
        </p:nvSpPr>
        <p:spPr>
          <a:xfrm>
            <a:off x="251534" y="213630"/>
            <a:ext cx="3376570"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kern="0" dirty="0">
                <a:solidFill>
                  <a:srgbClr val="0B4183"/>
                </a:solidFill>
              </a:rPr>
              <a:t>Post-Processing</a:t>
            </a:r>
            <a:endParaRPr kumimoji="0" lang="en-US" sz="3200" b="0" i="0" u="none" strike="noStrike" kern="0" cap="none" spc="0" normalizeH="0" baseline="0" noProof="0" dirty="0">
              <a:ln>
                <a:noFill/>
              </a:ln>
              <a:solidFill>
                <a:srgbClr val="0B4183"/>
              </a:solidFill>
              <a:effectLst/>
              <a:uLnTx/>
              <a:uFillTx/>
              <a:latin typeface="Franklin Gothic"/>
              <a:sym typeface="Franklin Gothic"/>
            </a:endParaRPr>
          </a:p>
        </p:txBody>
      </p:sp>
    </p:spTree>
    <p:extLst>
      <p:ext uri="{BB962C8B-B14F-4D97-AF65-F5344CB8AC3E}">
        <p14:creationId xmlns:p14="http://schemas.microsoft.com/office/powerpoint/2010/main" val="304144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D8F8FA5-EC62-493E-AB98-241D64F1B2D9}"/>
              </a:ext>
            </a:extLst>
          </p:cNvPr>
          <p:cNvSpPr txBox="1">
            <a:spLocks/>
          </p:cNvSpPr>
          <p:nvPr/>
        </p:nvSpPr>
        <p:spPr>
          <a:xfrm>
            <a:off x="219039" y="88329"/>
            <a:ext cx="3450360"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Working with text</a:t>
            </a:r>
          </a:p>
        </p:txBody>
      </p:sp>
      <p:sp>
        <p:nvSpPr>
          <p:cNvPr id="8" name="文本框 7">
            <a:extLst>
              <a:ext uri="{FF2B5EF4-FFF2-40B4-BE49-F238E27FC236}">
                <a16:creationId xmlns:a16="http://schemas.microsoft.com/office/drawing/2014/main" id="{E7733228-8FC5-4487-932A-20ABB16C9E14}"/>
              </a:ext>
            </a:extLst>
          </p:cNvPr>
          <p:cNvSpPr txBox="1"/>
          <p:nvPr/>
        </p:nvSpPr>
        <p:spPr>
          <a:xfrm>
            <a:off x="527425" y="1970383"/>
            <a:ext cx="6740581" cy="347787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Franklin Gothic"/>
              </a:rPr>
              <a:t>Segment text into words, and transform each word into a vector</a:t>
            </a:r>
          </a:p>
          <a:p>
            <a:pPr marL="285750" indent="-285750">
              <a:buFont typeface="Arial" panose="020B0604020202020204" pitchFamily="34" charset="0"/>
              <a:buChar char="•"/>
            </a:pPr>
            <a:endParaRPr lang="en-US" altLang="zh-CN" sz="2000" dirty="0">
              <a:latin typeface="Franklin Gothic"/>
            </a:endParaRPr>
          </a:p>
          <a:p>
            <a:pPr marL="285750" indent="-285750">
              <a:buFont typeface="Arial" panose="020B0604020202020204" pitchFamily="34" charset="0"/>
              <a:buChar char="•"/>
            </a:pPr>
            <a:endParaRPr lang="en-US" altLang="zh-CN" sz="2000" dirty="0">
              <a:latin typeface="Franklin Gothic"/>
            </a:endParaRPr>
          </a:p>
          <a:p>
            <a:pPr marL="285750" indent="-285750">
              <a:buFont typeface="Arial" panose="020B0604020202020204" pitchFamily="34" charset="0"/>
              <a:buChar char="•"/>
            </a:pPr>
            <a:r>
              <a:rPr lang="en-US" altLang="zh-CN" sz="2000" dirty="0">
                <a:latin typeface="Franklin Gothic"/>
              </a:rPr>
              <a:t>Segment text into characters, and transform each character into a vector</a:t>
            </a:r>
          </a:p>
          <a:p>
            <a:pPr marL="285750" indent="-285750">
              <a:buFont typeface="Arial" panose="020B0604020202020204" pitchFamily="34" charset="0"/>
              <a:buChar char="•"/>
            </a:pPr>
            <a:endParaRPr lang="en-US" altLang="zh-CN" sz="2000" dirty="0">
              <a:latin typeface="Franklin Gothic"/>
            </a:endParaRPr>
          </a:p>
          <a:p>
            <a:pPr marL="285750" indent="-285750">
              <a:buFont typeface="Arial" panose="020B0604020202020204" pitchFamily="34" charset="0"/>
              <a:buChar char="•"/>
            </a:pPr>
            <a:endParaRPr lang="en-US" altLang="zh-CN" sz="2000" dirty="0">
              <a:latin typeface="Franklin Gothic"/>
            </a:endParaRPr>
          </a:p>
          <a:p>
            <a:pPr marL="285750" indent="-285750">
              <a:buFont typeface="Arial" panose="020B0604020202020204" pitchFamily="34" charset="0"/>
              <a:buChar char="•"/>
            </a:pPr>
            <a:r>
              <a:rPr lang="en-US" altLang="zh-CN" sz="2000" dirty="0">
                <a:latin typeface="Franklin Gothic"/>
              </a:rPr>
              <a:t>Extract n-grams of word or characters, and transform each n-gram into a vector</a:t>
            </a:r>
          </a:p>
          <a:p>
            <a:endParaRPr lang="en-US" altLang="zh-CN" sz="2000" dirty="0">
              <a:latin typeface="Franklin Gothic"/>
            </a:endParaRPr>
          </a:p>
        </p:txBody>
      </p:sp>
      <p:pic>
        <p:nvPicPr>
          <p:cNvPr id="22" name="图片 21" descr="日历&#10;&#10;描述已自动生成">
            <a:extLst>
              <a:ext uri="{FF2B5EF4-FFF2-40B4-BE49-F238E27FC236}">
                <a16:creationId xmlns:a16="http://schemas.microsoft.com/office/drawing/2014/main" id="{390CD089-E68E-42E9-82C8-DB0988FC9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104" y="2656673"/>
            <a:ext cx="3792721" cy="3588034"/>
          </a:xfrm>
          <a:prstGeom prst="rect">
            <a:avLst/>
          </a:prstGeom>
        </p:spPr>
      </p:pic>
    </p:spTree>
    <p:extLst>
      <p:ext uri="{BB962C8B-B14F-4D97-AF65-F5344CB8AC3E}">
        <p14:creationId xmlns:p14="http://schemas.microsoft.com/office/powerpoint/2010/main" val="28968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90C509-F8AD-4DC3-A1F1-18574133C222}"/>
              </a:ext>
            </a:extLst>
          </p:cNvPr>
          <p:cNvSpPr txBox="1">
            <a:spLocks/>
          </p:cNvSpPr>
          <p:nvPr/>
        </p:nvSpPr>
        <p:spPr>
          <a:xfrm>
            <a:off x="219039" y="88329"/>
            <a:ext cx="3450360"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kern="0" dirty="0">
                <a:solidFill>
                  <a:srgbClr val="0B4183"/>
                </a:solidFill>
              </a:rPr>
              <a:t>Tokenization</a:t>
            </a:r>
            <a:endParaRPr kumimoji="0" lang="en-US" sz="3200" b="0" i="0" u="none" strike="noStrike" kern="0" cap="none" spc="0" normalizeH="0" baseline="0" noProof="0" dirty="0">
              <a:ln>
                <a:noFill/>
              </a:ln>
              <a:solidFill>
                <a:srgbClr val="0B4183"/>
              </a:solidFill>
              <a:effectLst/>
              <a:uLnTx/>
              <a:uFillTx/>
              <a:latin typeface="Franklin Gothic"/>
              <a:sym typeface="Franklin Gothic"/>
            </a:endParaRPr>
          </a:p>
        </p:txBody>
      </p:sp>
      <p:sp>
        <p:nvSpPr>
          <p:cNvPr id="5" name="文本框 4">
            <a:extLst>
              <a:ext uri="{FF2B5EF4-FFF2-40B4-BE49-F238E27FC236}">
                <a16:creationId xmlns:a16="http://schemas.microsoft.com/office/drawing/2014/main" id="{9B06C30C-FDE4-4EDD-8ABF-944E3BCC9963}"/>
              </a:ext>
            </a:extLst>
          </p:cNvPr>
          <p:cNvSpPr txBox="1"/>
          <p:nvPr/>
        </p:nvSpPr>
        <p:spPr>
          <a:xfrm>
            <a:off x="650405" y="1752221"/>
            <a:ext cx="5673704"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Franklin Gothic"/>
              </a:rPr>
              <a:t>The different units into which you can break down text (words, characters, or n-grams) are called </a:t>
            </a:r>
            <a:r>
              <a:rPr lang="en-US" altLang="zh-CN" u="sng" dirty="0">
                <a:latin typeface="Franklin Gothic"/>
              </a:rPr>
              <a:t>tokens</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Breaking text into such tokens is called </a:t>
            </a:r>
            <a:r>
              <a:rPr lang="en-US" altLang="zh-CN" u="sng" dirty="0">
                <a:latin typeface="Franklin Gothic"/>
              </a:rPr>
              <a:t>tokenization</a:t>
            </a:r>
            <a:r>
              <a:rPr lang="en-US" altLang="zh-CN" dirty="0">
                <a:latin typeface="Franklin Gothic"/>
              </a:rPr>
              <a:t>. </a:t>
            </a:r>
          </a:p>
          <a:p>
            <a:endParaRPr lang="en-US" altLang="zh-CN" dirty="0">
              <a:latin typeface="Franklin Gothic"/>
            </a:endParaRPr>
          </a:p>
          <a:p>
            <a:pPr marL="285750" indent="-285750">
              <a:buFont typeface="Arial" panose="020B0604020202020204" pitchFamily="34" charset="0"/>
              <a:buChar char="•"/>
            </a:pPr>
            <a:endParaRPr lang="zh-CN" altLang="en-US" dirty="0">
              <a:latin typeface="Franklin Gothic"/>
            </a:endParaRPr>
          </a:p>
        </p:txBody>
      </p:sp>
      <p:pic>
        <p:nvPicPr>
          <p:cNvPr id="6" name="图片 5" descr="日历&#10;&#10;描述已自动生成">
            <a:extLst>
              <a:ext uri="{FF2B5EF4-FFF2-40B4-BE49-F238E27FC236}">
                <a16:creationId xmlns:a16="http://schemas.microsoft.com/office/drawing/2014/main" id="{11430EDE-0F98-4D77-A5A9-B1E3BDA84FF8}"/>
              </a:ext>
            </a:extLst>
          </p:cNvPr>
          <p:cNvPicPr>
            <a:picLocks noChangeAspect="1"/>
          </p:cNvPicPr>
          <p:nvPr/>
        </p:nvPicPr>
        <p:blipFill rotWithShape="1">
          <a:blip r:embed="rId2">
            <a:extLst>
              <a:ext uri="{28A0092B-C50C-407E-A947-70E740481C1C}">
                <a14:useLocalDpi xmlns:a14="http://schemas.microsoft.com/office/drawing/2010/main" val="0"/>
              </a:ext>
            </a:extLst>
          </a:blip>
          <a:srcRect b="50541"/>
          <a:stretch/>
        </p:blipFill>
        <p:spPr>
          <a:xfrm>
            <a:off x="7122636" y="4008224"/>
            <a:ext cx="3792721" cy="1774619"/>
          </a:xfrm>
          <a:prstGeom prst="rect">
            <a:avLst/>
          </a:prstGeom>
        </p:spPr>
      </p:pic>
    </p:spTree>
    <p:extLst>
      <p:ext uri="{BB962C8B-B14F-4D97-AF65-F5344CB8AC3E}">
        <p14:creationId xmlns:p14="http://schemas.microsoft.com/office/powerpoint/2010/main" val="408698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709C5-649B-43EE-BEA9-25163A5173C7}"/>
              </a:ext>
            </a:extLst>
          </p:cNvPr>
          <p:cNvSpPr txBox="1">
            <a:spLocks/>
          </p:cNvSpPr>
          <p:nvPr/>
        </p:nvSpPr>
        <p:spPr>
          <a:xfrm>
            <a:off x="219039" y="88329"/>
            <a:ext cx="3450360"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kern="0" dirty="0">
                <a:solidFill>
                  <a:srgbClr val="0B4183"/>
                </a:solidFill>
              </a:rPr>
              <a:t>What is n-grams</a:t>
            </a:r>
            <a:endParaRPr kumimoji="0" lang="en-US" sz="3200" b="0" i="0" u="none" strike="noStrike" kern="0" cap="none" spc="0" normalizeH="0" baseline="0" noProof="0" dirty="0">
              <a:ln>
                <a:noFill/>
              </a:ln>
              <a:solidFill>
                <a:srgbClr val="0B4183"/>
              </a:solidFill>
              <a:effectLst/>
              <a:uLnTx/>
              <a:uFillTx/>
              <a:latin typeface="Franklin Gothic"/>
              <a:sym typeface="Franklin Gothic"/>
            </a:endParaRPr>
          </a:p>
        </p:txBody>
      </p:sp>
      <p:pic>
        <p:nvPicPr>
          <p:cNvPr id="6" name="图片 5" descr="图表&#10;&#10;低可信度描述已自动生成">
            <a:extLst>
              <a:ext uri="{FF2B5EF4-FFF2-40B4-BE49-F238E27FC236}">
                <a16:creationId xmlns:a16="http://schemas.microsoft.com/office/drawing/2014/main" id="{77DB3039-6943-49CF-BA0D-E5A85D7AC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21" y="2332973"/>
            <a:ext cx="5048955" cy="562053"/>
          </a:xfrm>
          <a:prstGeom prst="rect">
            <a:avLst/>
          </a:prstGeom>
        </p:spPr>
      </p:pic>
      <p:sp>
        <p:nvSpPr>
          <p:cNvPr id="7" name="文本框 6">
            <a:extLst>
              <a:ext uri="{FF2B5EF4-FFF2-40B4-BE49-F238E27FC236}">
                <a16:creationId xmlns:a16="http://schemas.microsoft.com/office/drawing/2014/main" id="{80740FDA-B9B7-408B-9557-D2C01B8D334F}"/>
              </a:ext>
            </a:extLst>
          </p:cNvPr>
          <p:cNvSpPr txBox="1"/>
          <p:nvPr/>
        </p:nvSpPr>
        <p:spPr>
          <a:xfrm>
            <a:off x="4293905" y="3059668"/>
            <a:ext cx="1037463" cy="369332"/>
          </a:xfrm>
          <a:prstGeom prst="rect">
            <a:avLst/>
          </a:prstGeom>
          <a:noFill/>
        </p:spPr>
        <p:txBody>
          <a:bodyPr wrap="none" rtlCol="0">
            <a:spAutoFit/>
          </a:bodyPr>
          <a:lstStyle/>
          <a:p>
            <a:r>
              <a:rPr lang="en-US" altLang="zh-CN" dirty="0"/>
              <a:t>2-grams</a:t>
            </a:r>
            <a:endParaRPr lang="zh-CN" altLang="en-US" dirty="0"/>
          </a:p>
        </p:txBody>
      </p:sp>
      <p:sp>
        <p:nvSpPr>
          <p:cNvPr id="8" name="文本框 7">
            <a:extLst>
              <a:ext uri="{FF2B5EF4-FFF2-40B4-BE49-F238E27FC236}">
                <a16:creationId xmlns:a16="http://schemas.microsoft.com/office/drawing/2014/main" id="{86A818F1-42F9-4FD9-B924-335686AC2EAA}"/>
              </a:ext>
            </a:extLst>
          </p:cNvPr>
          <p:cNvSpPr txBox="1"/>
          <p:nvPr/>
        </p:nvSpPr>
        <p:spPr>
          <a:xfrm>
            <a:off x="3529272" y="1711376"/>
            <a:ext cx="2566728" cy="369332"/>
          </a:xfrm>
          <a:prstGeom prst="rect">
            <a:avLst/>
          </a:prstGeom>
          <a:noFill/>
        </p:spPr>
        <p:txBody>
          <a:bodyPr wrap="none" rtlCol="0">
            <a:spAutoFit/>
          </a:bodyPr>
          <a:lstStyle/>
          <a:p>
            <a:r>
              <a:rPr lang="en-US" altLang="zh-CN" dirty="0">
                <a:latin typeface="Franklin Gothic"/>
              </a:rPr>
              <a:t>“The cat sat on the mat”</a:t>
            </a:r>
            <a:endParaRPr lang="zh-CN" altLang="en-US" dirty="0">
              <a:latin typeface="Franklin Gothic"/>
            </a:endParaRPr>
          </a:p>
        </p:txBody>
      </p:sp>
      <p:sp>
        <p:nvSpPr>
          <p:cNvPr id="9" name="文本框 8">
            <a:extLst>
              <a:ext uri="{FF2B5EF4-FFF2-40B4-BE49-F238E27FC236}">
                <a16:creationId xmlns:a16="http://schemas.microsoft.com/office/drawing/2014/main" id="{021B31ED-6482-4CCA-A009-E276DEBBB5E1}"/>
              </a:ext>
            </a:extLst>
          </p:cNvPr>
          <p:cNvSpPr txBox="1"/>
          <p:nvPr/>
        </p:nvSpPr>
        <p:spPr>
          <a:xfrm>
            <a:off x="566338" y="4451733"/>
            <a:ext cx="6949402"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Franklin Gothic"/>
              </a:rPr>
              <a:t>The term bag here refers to the fact that you’re dealing with a set of tokens rather than a list or sequence: the tokens have no specific order. This family of tokenization methods is called bag-of-words.</a:t>
            </a:r>
            <a:endParaRPr lang="zh-CN" altLang="en-US" dirty="0">
              <a:latin typeface="Franklin Gothic"/>
            </a:endParaRPr>
          </a:p>
        </p:txBody>
      </p:sp>
    </p:spTree>
    <p:extLst>
      <p:ext uri="{BB962C8B-B14F-4D97-AF65-F5344CB8AC3E}">
        <p14:creationId xmlns:p14="http://schemas.microsoft.com/office/powerpoint/2010/main" val="144326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042EB7C-2FD5-4763-A079-C853EFA169C5}"/>
              </a:ext>
            </a:extLst>
          </p:cNvPr>
          <p:cNvSpPr txBox="1">
            <a:spLocks/>
          </p:cNvSpPr>
          <p:nvPr/>
        </p:nvSpPr>
        <p:spPr>
          <a:xfrm>
            <a:off x="219038" y="88329"/>
            <a:ext cx="7444223"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One-hot encoding of words and characters</a:t>
            </a:r>
          </a:p>
        </p:txBody>
      </p:sp>
      <p:sp>
        <p:nvSpPr>
          <p:cNvPr id="7" name="文本框 6">
            <a:extLst>
              <a:ext uri="{FF2B5EF4-FFF2-40B4-BE49-F238E27FC236}">
                <a16:creationId xmlns:a16="http://schemas.microsoft.com/office/drawing/2014/main" id="{00073358-D772-414B-A343-1E3B5CCA7728}"/>
              </a:ext>
            </a:extLst>
          </p:cNvPr>
          <p:cNvSpPr txBox="1"/>
          <p:nvPr/>
        </p:nvSpPr>
        <p:spPr>
          <a:xfrm>
            <a:off x="294968" y="1398146"/>
            <a:ext cx="863075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Franklin Gothic"/>
              </a:rPr>
              <a:t>Most common, most basic way to turn a token into a vector</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It consists of associating a unique integer index with every word</a:t>
            </a:r>
          </a:p>
          <a:p>
            <a:r>
              <a:rPr lang="en-US" altLang="zh-CN" dirty="0">
                <a:latin typeface="Franklin Gothic"/>
              </a:rPr>
              <a:t>      and then turning this integer index </a:t>
            </a:r>
            <a:r>
              <a:rPr lang="en-US" altLang="zh-CN" dirty="0" err="1">
                <a:latin typeface="Franklin Gothic"/>
              </a:rPr>
              <a:t>i</a:t>
            </a:r>
            <a:r>
              <a:rPr lang="en-US" altLang="zh-CN" dirty="0">
                <a:latin typeface="Franklin Gothic"/>
              </a:rPr>
              <a:t> into a binary vector of size N (the size of the</a:t>
            </a:r>
          </a:p>
          <a:p>
            <a:r>
              <a:rPr lang="en-US" altLang="zh-CN" dirty="0">
                <a:latin typeface="Franklin Gothic"/>
              </a:rPr>
              <a:t>      vocabulary); the vector is all zeros except for the </a:t>
            </a:r>
            <a:r>
              <a:rPr lang="en-US" altLang="zh-CN" dirty="0" err="1">
                <a:latin typeface="Franklin Gothic"/>
              </a:rPr>
              <a:t>i-th</a:t>
            </a:r>
            <a:r>
              <a:rPr lang="en-US" altLang="zh-CN" dirty="0">
                <a:latin typeface="Franklin Gothic"/>
              </a:rPr>
              <a:t> entry, which is 1.</a:t>
            </a:r>
            <a:endParaRPr lang="zh-CN" altLang="en-US" dirty="0">
              <a:latin typeface="Franklin Gothic"/>
            </a:endParaRPr>
          </a:p>
        </p:txBody>
      </p:sp>
      <p:pic>
        <p:nvPicPr>
          <p:cNvPr id="1026" name="Picture 2" descr="Stop One-Hot Encoding Your Categorical Variables. | by Andre Ye | Towards  Data Science">
            <a:extLst>
              <a:ext uri="{FF2B5EF4-FFF2-40B4-BE49-F238E27FC236}">
                <a16:creationId xmlns:a16="http://schemas.microsoft.com/office/drawing/2014/main" id="{40117946-6B9B-49D0-8B79-D3E2F311B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288" y="3632886"/>
            <a:ext cx="8452634" cy="268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8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333E32-11CB-4760-BC27-12788759C253}"/>
              </a:ext>
            </a:extLst>
          </p:cNvPr>
          <p:cNvSpPr txBox="1">
            <a:spLocks/>
          </p:cNvSpPr>
          <p:nvPr/>
        </p:nvSpPr>
        <p:spPr>
          <a:xfrm>
            <a:off x="0" y="88329"/>
            <a:ext cx="3623912"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Word Embedding</a:t>
            </a:r>
          </a:p>
        </p:txBody>
      </p:sp>
      <p:sp>
        <p:nvSpPr>
          <p:cNvPr id="5" name="文本框 4">
            <a:extLst>
              <a:ext uri="{FF2B5EF4-FFF2-40B4-BE49-F238E27FC236}">
                <a16:creationId xmlns:a16="http://schemas.microsoft.com/office/drawing/2014/main" id="{626199F4-E258-4660-8ACB-B15E6B188FAF}"/>
              </a:ext>
            </a:extLst>
          </p:cNvPr>
          <p:cNvSpPr txBox="1"/>
          <p:nvPr/>
        </p:nvSpPr>
        <p:spPr>
          <a:xfrm>
            <a:off x="222099" y="1119090"/>
            <a:ext cx="8225778" cy="646331"/>
          </a:xfrm>
          <a:prstGeom prst="rect">
            <a:avLst/>
          </a:prstGeom>
          <a:noFill/>
        </p:spPr>
        <p:txBody>
          <a:bodyPr wrap="square" rtlCol="0">
            <a:spAutoFit/>
          </a:bodyPr>
          <a:lstStyle/>
          <a:p>
            <a:r>
              <a:rPr lang="en-US" altLang="zh-CN" b="0" i="0" dirty="0">
                <a:solidFill>
                  <a:srgbClr val="555555"/>
                </a:solidFill>
                <a:effectLst/>
                <a:latin typeface="Franklin Gothic"/>
              </a:rPr>
              <a:t>A word embedding is a learned representation for text where words that have the same meaning have a similar representation.</a:t>
            </a:r>
            <a:endParaRPr lang="zh-CN" altLang="en-US" dirty="0">
              <a:latin typeface="Franklin Gothic"/>
            </a:endParaRPr>
          </a:p>
        </p:txBody>
      </p:sp>
      <p:pic>
        <p:nvPicPr>
          <p:cNvPr id="2056" name="Picture 8" descr="Word Embedding: Basics. Create a vector from a word | by Hariom Gautam |  Medium">
            <a:extLst>
              <a:ext uri="{FF2B5EF4-FFF2-40B4-BE49-F238E27FC236}">
                <a16:creationId xmlns:a16="http://schemas.microsoft.com/office/drawing/2014/main" id="{FD69ED39-DD35-4CF2-9D00-BDF014CF3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37719"/>
            <a:ext cx="5634317" cy="420747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FF31C5C-2732-4C19-ADC6-9B7A4541F372}"/>
              </a:ext>
            </a:extLst>
          </p:cNvPr>
          <p:cNvSpPr txBox="1"/>
          <p:nvPr/>
        </p:nvSpPr>
        <p:spPr>
          <a:xfrm>
            <a:off x="327454" y="3361039"/>
            <a:ext cx="4565822"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Franklin Gothic"/>
              </a:rPr>
              <a:t>Map human language into a geometric space</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Geometric relationships between word vectors reflect the semantic relationships between words</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endParaRPr lang="zh-CN" altLang="en-US" dirty="0">
              <a:latin typeface="Franklin Gothic"/>
            </a:endParaRPr>
          </a:p>
        </p:txBody>
      </p:sp>
    </p:spTree>
    <p:extLst>
      <p:ext uri="{BB962C8B-B14F-4D97-AF65-F5344CB8AC3E}">
        <p14:creationId xmlns:p14="http://schemas.microsoft.com/office/powerpoint/2010/main" val="253763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1B3992-3C92-4FE2-9B83-B68A0AAD3E6E}"/>
              </a:ext>
            </a:extLst>
          </p:cNvPr>
          <p:cNvSpPr txBox="1">
            <a:spLocks/>
          </p:cNvSpPr>
          <p:nvPr/>
        </p:nvSpPr>
        <p:spPr>
          <a:xfrm>
            <a:off x="180741" y="337516"/>
            <a:ext cx="6281844"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kern="0" dirty="0">
                <a:solidFill>
                  <a:srgbClr val="0B4183"/>
                </a:solidFill>
              </a:rPr>
              <a:t>One-hot    vs.    </a:t>
            </a:r>
            <a:r>
              <a:rPr kumimoji="0" lang="en-US" sz="3200" b="0" i="0" u="none" strike="noStrike" kern="0" cap="none" spc="0" normalizeH="0" baseline="0" noProof="0" dirty="0">
                <a:ln>
                  <a:noFill/>
                </a:ln>
                <a:solidFill>
                  <a:srgbClr val="0B4183"/>
                </a:solidFill>
                <a:effectLst/>
                <a:uLnTx/>
                <a:uFillTx/>
                <a:latin typeface="Franklin Gothic"/>
                <a:sym typeface="Franklin Gothic"/>
              </a:rPr>
              <a:t>Word embeddings</a:t>
            </a:r>
          </a:p>
        </p:txBody>
      </p:sp>
      <p:sp>
        <p:nvSpPr>
          <p:cNvPr id="5" name="文本框 4">
            <a:extLst>
              <a:ext uri="{FF2B5EF4-FFF2-40B4-BE49-F238E27FC236}">
                <a16:creationId xmlns:a16="http://schemas.microsoft.com/office/drawing/2014/main" id="{65FD6D92-B24E-4AC8-913D-00B764A75CF6}"/>
              </a:ext>
            </a:extLst>
          </p:cNvPr>
          <p:cNvSpPr txBox="1"/>
          <p:nvPr/>
        </p:nvSpPr>
        <p:spPr>
          <a:xfrm>
            <a:off x="843968" y="2631989"/>
            <a:ext cx="3579751" cy="2739211"/>
          </a:xfrm>
          <a:prstGeom prst="rect">
            <a:avLst/>
          </a:prstGeom>
          <a:noFill/>
        </p:spPr>
        <p:txBody>
          <a:bodyPr wrap="square" rtlCol="0">
            <a:spAutoFit/>
          </a:bodyPr>
          <a:lstStyle/>
          <a:p>
            <a:r>
              <a:rPr lang="en-US" altLang="zh-CN" sz="2800" dirty="0">
                <a:latin typeface="Franklin Gothic"/>
              </a:rPr>
              <a:t>One-hot:</a:t>
            </a:r>
          </a:p>
          <a:p>
            <a:pPr marL="285750" indent="-285750">
              <a:buFont typeface="Arial" panose="020B0604020202020204" pitchFamily="34" charset="0"/>
              <a:buChar char="•"/>
            </a:pPr>
            <a:r>
              <a:rPr lang="en-US" altLang="zh-CN" dirty="0">
                <a:latin typeface="Franklin Gothic"/>
              </a:rPr>
              <a:t>High-dimensional and sparser</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Don’t have the ability to generalize. </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Program will be only able to consider features that have seen during training</a:t>
            </a:r>
            <a:endParaRPr lang="zh-CN" altLang="en-US" dirty="0">
              <a:latin typeface="Franklin Gothic"/>
            </a:endParaRPr>
          </a:p>
        </p:txBody>
      </p:sp>
      <p:sp>
        <p:nvSpPr>
          <p:cNvPr id="8" name="文本框 7">
            <a:extLst>
              <a:ext uri="{FF2B5EF4-FFF2-40B4-BE49-F238E27FC236}">
                <a16:creationId xmlns:a16="http://schemas.microsoft.com/office/drawing/2014/main" id="{BE8A38AA-BCBD-4245-BFBC-398151146AD0}"/>
              </a:ext>
            </a:extLst>
          </p:cNvPr>
          <p:cNvSpPr txBox="1"/>
          <p:nvPr/>
        </p:nvSpPr>
        <p:spPr>
          <a:xfrm>
            <a:off x="6919321" y="2631989"/>
            <a:ext cx="3579751" cy="3293209"/>
          </a:xfrm>
          <a:prstGeom prst="rect">
            <a:avLst/>
          </a:prstGeom>
          <a:noFill/>
        </p:spPr>
        <p:txBody>
          <a:bodyPr wrap="square" rtlCol="0">
            <a:spAutoFit/>
          </a:bodyPr>
          <a:lstStyle/>
          <a:p>
            <a:r>
              <a:rPr lang="en-US" altLang="zh-CN" sz="2800" dirty="0">
                <a:latin typeface="Franklin Gothic"/>
              </a:rPr>
              <a:t>Word embedding:</a:t>
            </a:r>
          </a:p>
          <a:p>
            <a:pPr marL="285750" indent="-285750">
              <a:buFont typeface="Arial" panose="020B0604020202020204" pitchFamily="34" charset="0"/>
              <a:buChar char="•"/>
            </a:pPr>
            <a:r>
              <a:rPr lang="en-US" altLang="zh-CN" dirty="0">
                <a:latin typeface="Franklin Gothic"/>
              </a:rPr>
              <a:t>Low-dimensional, dense and computationally efficient</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Word embeddings can generalize, due to semantically similar words having similar vectors. </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Semantically similar words will create features, and will lead to similar classification</a:t>
            </a:r>
            <a:endParaRPr lang="zh-CN" altLang="en-US" dirty="0">
              <a:latin typeface="Franklin Gothic"/>
            </a:endParaRPr>
          </a:p>
        </p:txBody>
      </p:sp>
      <p:pic>
        <p:nvPicPr>
          <p:cNvPr id="10" name="图片 9" descr="图片包含 条形图&#10;&#10;描述已自动生成">
            <a:extLst>
              <a:ext uri="{FF2B5EF4-FFF2-40B4-BE49-F238E27FC236}">
                <a16:creationId xmlns:a16="http://schemas.microsoft.com/office/drawing/2014/main" id="{C7A96A4F-2922-4440-91CD-DC166645C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747" y="0"/>
            <a:ext cx="2411273" cy="2675281"/>
          </a:xfrm>
          <a:prstGeom prst="rect">
            <a:avLst/>
          </a:prstGeom>
        </p:spPr>
      </p:pic>
    </p:spTree>
    <p:extLst>
      <p:ext uri="{BB962C8B-B14F-4D97-AF65-F5344CB8AC3E}">
        <p14:creationId xmlns:p14="http://schemas.microsoft.com/office/powerpoint/2010/main" val="233707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53250A-1750-4C80-BFDC-81FA68163FF8}"/>
              </a:ext>
            </a:extLst>
          </p:cNvPr>
          <p:cNvSpPr txBox="1">
            <a:spLocks/>
          </p:cNvSpPr>
          <p:nvPr/>
        </p:nvSpPr>
        <p:spPr>
          <a:xfrm>
            <a:off x="180741" y="337516"/>
            <a:ext cx="3656032"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Text Preprocessing</a:t>
            </a:r>
          </a:p>
        </p:txBody>
      </p:sp>
      <p:sp>
        <p:nvSpPr>
          <p:cNvPr id="5" name="文本框 4">
            <a:extLst>
              <a:ext uri="{FF2B5EF4-FFF2-40B4-BE49-F238E27FC236}">
                <a16:creationId xmlns:a16="http://schemas.microsoft.com/office/drawing/2014/main" id="{334238D6-5ABC-488E-AD0F-62AB2F99F40A}"/>
              </a:ext>
            </a:extLst>
          </p:cNvPr>
          <p:cNvSpPr txBox="1"/>
          <p:nvPr/>
        </p:nvSpPr>
        <p:spPr>
          <a:xfrm>
            <a:off x="713822" y="1769434"/>
            <a:ext cx="9889395" cy="1200329"/>
          </a:xfrm>
          <a:prstGeom prst="rect">
            <a:avLst/>
          </a:prstGeom>
          <a:noFill/>
        </p:spPr>
        <p:txBody>
          <a:bodyPr wrap="square" rtlCol="0">
            <a:spAutoFit/>
          </a:bodyPr>
          <a:lstStyle/>
          <a:p>
            <a:r>
              <a:rPr lang="en-US" altLang="zh-CN" dirty="0">
                <a:latin typeface="Franklin Gothic"/>
              </a:rPr>
              <a:t>As we know Machine Learning needs data in the numeric form. We basically used encoding technique (</a:t>
            </a:r>
            <a:r>
              <a:rPr lang="en-US" altLang="zh-CN" dirty="0" err="1">
                <a:latin typeface="Franklin Gothic"/>
              </a:rPr>
              <a:t>BagOfWord</a:t>
            </a:r>
            <a:r>
              <a:rPr lang="en-US" altLang="zh-CN" dirty="0">
                <a:latin typeface="Franklin Gothic"/>
              </a:rPr>
              <a:t>, Bi-</a:t>
            </a:r>
            <a:r>
              <a:rPr lang="en-US" altLang="zh-CN" dirty="0" err="1">
                <a:latin typeface="Franklin Gothic"/>
              </a:rPr>
              <a:t>gram,n</a:t>
            </a:r>
            <a:r>
              <a:rPr lang="en-US" altLang="zh-CN" dirty="0">
                <a:latin typeface="Franklin Gothic"/>
              </a:rPr>
              <a:t>-gram, TF-IDF, Word2Vec) to encode text into numeric vector. But before encoding we first need to clean the text data and this process to prepare(or clean) text data before encoding is called text preprocessing, this is the very first step to solve the NLP problems.</a:t>
            </a:r>
            <a:endParaRPr lang="zh-CN" altLang="en-US" dirty="0">
              <a:latin typeface="Franklin Gothic"/>
            </a:endParaRPr>
          </a:p>
        </p:txBody>
      </p:sp>
      <p:sp>
        <p:nvSpPr>
          <p:cNvPr id="7" name="文本框 6">
            <a:extLst>
              <a:ext uri="{FF2B5EF4-FFF2-40B4-BE49-F238E27FC236}">
                <a16:creationId xmlns:a16="http://schemas.microsoft.com/office/drawing/2014/main" id="{3EB33943-D61B-4377-AA64-EAA33E11DB1A}"/>
              </a:ext>
            </a:extLst>
          </p:cNvPr>
          <p:cNvSpPr txBox="1"/>
          <p:nvPr/>
        </p:nvSpPr>
        <p:spPr>
          <a:xfrm>
            <a:off x="713822" y="3810983"/>
            <a:ext cx="3957237"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Franklin Gothic"/>
              </a:rPr>
              <a:t>Import the dataset &amp; Libraries</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Labeling the Dataset</a:t>
            </a:r>
          </a:p>
          <a:p>
            <a:pPr marL="285750" indent="-285750">
              <a:buFont typeface="Arial" panose="020B0604020202020204" pitchFamily="34" charset="0"/>
              <a:buChar char="•"/>
            </a:pPr>
            <a:endParaRPr lang="en-US" altLang="zh-CN" dirty="0">
              <a:latin typeface="Franklin Gothic"/>
            </a:endParaRPr>
          </a:p>
          <a:p>
            <a:pPr marL="285750" indent="-285750">
              <a:buFont typeface="Arial" panose="020B0604020202020204" pitchFamily="34" charset="0"/>
              <a:buChar char="•"/>
            </a:pPr>
            <a:r>
              <a:rPr lang="en-US" altLang="zh-CN" dirty="0">
                <a:latin typeface="Franklin Gothic"/>
              </a:rPr>
              <a:t>Data Cleaning and text preprocessing</a:t>
            </a:r>
            <a:endParaRPr lang="zh-CN" altLang="en-US" dirty="0">
              <a:latin typeface="Franklin Gothic"/>
            </a:endParaRPr>
          </a:p>
        </p:txBody>
      </p:sp>
    </p:spTree>
    <p:extLst>
      <p:ext uri="{BB962C8B-B14F-4D97-AF65-F5344CB8AC3E}">
        <p14:creationId xmlns:p14="http://schemas.microsoft.com/office/powerpoint/2010/main" val="345481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444D4F-199F-45D2-A7B2-FE0CEED14906}"/>
              </a:ext>
            </a:extLst>
          </p:cNvPr>
          <p:cNvSpPr txBox="1">
            <a:spLocks/>
          </p:cNvSpPr>
          <p:nvPr/>
        </p:nvSpPr>
        <p:spPr>
          <a:xfrm>
            <a:off x="180741" y="154636"/>
            <a:ext cx="3376570" cy="10897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1pPr>
            <a:lvl2pPr marR="0" lvl="1"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2pPr>
            <a:lvl3pPr marR="0" lvl="2"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3pPr>
            <a:lvl4pPr marR="0" lvl="3"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4pPr>
            <a:lvl5pPr marR="0" lvl="4" algn="ctr" rtl="0" eaLnBrk="1" hangingPunct="1">
              <a:lnSpc>
                <a:spcPct val="100000"/>
              </a:lnSpc>
              <a:spcBef>
                <a:spcPts val="0"/>
              </a:spcBef>
              <a:spcAft>
                <a:spcPts val="0"/>
              </a:spcAft>
              <a:buClr>
                <a:srgbClr val="000000"/>
              </a:buClr>
              <a:buSzPts val="1400"/>
              <a:buFont typeface="Arial"/>
              <a:buNone/>
              <a:defRPr sz="3200" b="0" i="0" u="none" strike="noStrike" cap="none">
                <a:solidFill>
                  <a:schemeClr val="dk1"/>
                </a:solidFill>
                <a:uFillTx/>
                <a:latin typeface="Franklin Gothic"/>
                <a:ea typeface="Franklin Gothic"/>
                <a:cs typeface="Franklin Gothic"/>
                <a:sym typeface="Franklin Gothic"/>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chemeClr val="dk2"/>
                </a:solidFill>
                <a:uFillTx/>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b="0" i="0" u="none" strike="noStrike" kern="0" cap="none" spc="0" normalizeH="0" baseline="0" noProof="0" dirty="0">
                <a:ln>
                  <a:noFill/>
                </a:ln>
                <a:solidFill>
                  <a:srgbClr val="0B4183"/>
                </a:solidFill>
                <a:effectLst/>
                <a:uLnTx/>
                <a:uFillTx/>
                <a:latin typeface="Franklin Gothic"/>
                <a:sym typeface="Franklin Gothic"/>
              </a:rPr>
              <a:t>Build the Model</a:t>
            </a:r>
          </a:p>
        </p:txBody>
      </p:sp>
      <p:pic>
        <p:nvPicPr>
          <p:cNvPr id="3" name="图片 2">
            <a:extLst>
              <a:ext uri="{FF2B5EF4-FFF2-40B4-BE49-F238E27FC236}">
                <a16:creationId xmlns:a16="http://schemas.microsoft.com/office/drawing/2014/main" id="{93DEAFCC-906D-420F-AB0A-E3A4A6255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0" y="1244391"/>
            <a:ext cx="4763165" cy="1190791"/>
          </a:xfrm>
          <a:prstGeom prst="rect">
            <a:avLst/>
          </a:prstGeom>
        </p:spPr>
      </p:pic>
      <p:pic>
        <p:nvPicPr>
          <p:cNvPr id="6" name="图片 5">
            <a:extLst>
              <a:ext uri="{FF2B5EF4-FFF2-40B4-BE49-F238E27FC236}">
                <a16:creationId xmlns:a16="http://schemas.microsoft.com/office/drawing/2014/main" id="{01626B4F-CD70-4F98-A247-E4D7FB52BC46}"/>
              </a:ext>
            </a:extLst>
          </p:cNvPr>
          <p:cNvPicPr>
            <a:picLocks noChangeAspect="1"/>
          </p:cNvPicPr>
          <p:nvPr/>
        </p:nvPicPr>
        <p:blipFill rotWithShape="1">
          <a:blip r:embed="rId3">
            <a:extLst>
              <a:ext uri="{28A0092B-C50C-407E-A947-70E740481C1C}">
                <a14:useLocalDpi xmlns:a14="http://schemas.microsoft.com/office/drawing/2010/main" val="0"/>
              </a:ext>
            </a:extLst>
          </a:blip>
          <a:srcRect t="6237"/>
          <a:stretch/>
        </p:blipFill>
        <p:spPr>
          <a:xfrm>
            <a:off x="319319" y="2767914"/>
            <a:ext cx="5906324" cy="2938680"/>
          </a:xfrm>
          <a:prstGeom prst="rect">
            <a:avLst/>
          </a:prstGeom>
        </p:spPr>
      </p:pic>
    </p:spTree>
    <p:extLst>
      <p:ext uri="{BB962C8B-B14F-4D97-AF65-F5344CB8AC3E}">
        <p14:creationId xmlns:p14="http://schemas.microsoft.com/office/powerpoint/2010/main" val="34866800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417</Words>
  <Application>Microsoft Office PowerPoint</Application>
  <PresentationFormat>宽屏</PresentationFormat>
  <Paragraphs>55</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Franklin Gothic</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Ruohua</dc:creator>
  <cp:lastModifiedBy>Li Ruohua</cp:lastModifiedBy>
  <cp:revision>6</cp:revision>
  <dcterms:created xsi:type="dcterms:W3CDTF">2021-07-27T02:28:42Z</dcterms:created>
  <dcterms:modified xsi:type="dcterms:W3CDTF">2021-07-28T22:06:51Z</dcterms:modified>
</cp:coreProperties>
</file>