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2" r:id="rId6"/>
    <p:sldId id="261" r:id="rId7"/>
    <p:sldId id="263" r:id="rId8"/>
    <p:sldId id="264" r:id="rId9"/>
    <p:sldId id="266" r:id="rId10"/>
    <p:sldId id="259" r:id="rId11"/>
    <p:sldId id="268" r:id="rId12"/>
    <p:sldId id="265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FADB-89E5-48ED-8637-93A59C26B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03CCA-0E33-4213-8428-72CD5CA97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89D7-696F-46BE-873A-2F13F09C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4A098-1168-4CFF-9C48-D552825E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80DC-8CA5-41E5-8C6C-A21B3718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0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336C-C9E5-4EF2-BAE8-ECB32563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7CDB9-B9FE-48C8-95E0-E7BE69DD8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99C64-D8AF-4D79-A021-4A056071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F0EB-2265-49D8-B7EA-A5E3DB7D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7848-AC20-43B3-896D-097886EC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0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5ACD3-9F8F-4D0F-B483-F01F12B8A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C58A0-183E-4541-87C3-0345789CB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3631-6F14-40D2-9C2A-0D72536D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806CD-B174-431E-AA4E-27B257C4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B9BC-3A58-41ED-817A-7B9765E1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6C95-3C41-425C-9B8C-973C3126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CF65-318A-4381-8192-A1FC73B6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48836-1E75-432E-8396-8DFDCC58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25AB-A1C7-49C4-A511-8A1F46A7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45AF-B4B8-4BED-A6F1-6E1D5A26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7B24-751A-4885-B3A9-412E7819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5B625-3C87-4ADB-90EB-A1BEAC5C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68B94-66EC-4861-BA6C-86F9101E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E869E-9F0D-4A0D-A1D7-6ABF7B59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A8CEC-0E21-4B5D-8985-B6B6A4AF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4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B90F-7333-4864-A91B-7260EB07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FE26C-5113-42E4-B429-E7BFD601D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2020B-01E5-455D-92D7-DA36EE8C2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85389-CB60-43D5-98D9-CAF802AD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4D2EA-9717-4551-81B3-B2CE3E08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D9BB7-E7BF-44BD-B4A3-D1168F7A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3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394F-C966-409C-B4BE-7B11FA19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30EC0-253C-47A2-A2A0-752AD502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3ED3B-8196-4C65-A7B8-9564510AC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21319-FBC3-4101-BFF4-4CA637FDC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70ACF-355E-43A6-9EE9-926D7FFE8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0D88C-EAE3-4615-B0F7-FD1F5F04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B731F-9180-4D80-B54F-FF1E2812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D2FCC-E97D-4B41-A406-F672B882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B3F7-F7DF-4380-8389-B19A9D8E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1946C-5236-4D35-A317-3F022CAE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34521-6E79-44F1-8566-54D65FDD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543C9-140D-436A-B105-3E2B186C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6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31EE8-CE0E-48C5-9CB0-FEF0BB8E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9989C-ED76-4BE2-A9B2-7FC28D4C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C5798-BD97-45C3-B9B9-4FE3E9C7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1195-325F-40F7-9080-1BECDD5A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7CA-5291-4F32-9917-52097DBBA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432EA-856E-4A35-AB57-821FA6352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435F1-9C12-4317-93CE-6A234F9D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F31E-1862-4DA5-8BDA-69A709B1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994A6-D99E-4C1B-92C4-4033AF00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3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1E78-FBE4-4225-B54E-D08AA52B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85774-2892-426C-94D1-25AE84FB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1E2A5-E42A-4746-B01C-B84B35268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B051-D018-4A3F-A7DE-52A5BE8E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10E21-A785-4B21-AE91-04697834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AF785-90DA-480D-8472-61AA3471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8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2CD7F-090C-4FAA-857D-A222521C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70AA-008B-4DE8-AC8F-56A611B1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CFAA-9DAA-4394-80D3-3CACC5E92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EEB23-9E3B-43D0-ADFE-570D442B59D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4AF6-ED0F-4799-969B-EB2ED3F51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0D1F3-98A2-4F80-9513-C8E392ADB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0D83-594A-4C63-8B1F-706E42FF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iosciences.com/electronic-lab-notebook-software-eln" TargetMode="External"/><Relationship Id="rId2" Type="http://schemas.openxmlformats.org/officeDocument/2006/relationships/hyperlink" Target="https://www.dotmatic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bleau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hipster.tec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hipster.tech/jdl-stud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0A55-4B7C-4F96-AADC-7590B7063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5C98A-23BA-4C85-A0BF-2A92D90CB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Erik Hesse</a:t>
            </a:r>
          </a:p>
          <a:p>
            <a:r>
              <a:rPr lang="en-US"/>
              <a:t>4/25/2022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2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BCAB-80C5-4A84-AC47-A9C513F6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AD94-4D19-42CA-94F5-F2F03675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Research database</a:t>
            </a:r>
          </a:p>
          <a:p>
            <a:pPr lvl="1"/>
            <a:r>
              <a:rPr lang="en-US" dirty="0"/>
              <a:t>Multiple data types in single table</a:t>
            </a:r>
          </a:p>
          <a:p>
            <a:pPr lvl="2"/>
            <a:r>
              <a:rPr lang="en-US" dirty="0"/>
              <a:t>Experiment &amp; assay data</a:t>
            </a:r>
          </a:p>
          <a:p>
            <a:pPr lvl="2"/>
            <a:r>
              <a:rPr lang="en-US" dirty="0"/>
              <a:t>Communities </a:t>
            </a:r>
          </a:p>
          <a:p>
            <a:pPr lvl="1"/>
            <a:r>
              <a:rPr lang="en-US" dirty="0"/>
              <a:t>Table definitions not updated for data model changes</a:t>
            </a:r>
          </a:p>
          <a:p>
            <a:pPr lvl="2"/>
            <a:r>
              <a:rPr lang="en-US" dirty="0"/>
              <a:t>Empty tables</a:t>
            </a:r>
          </a:p>
          <a:p>
            <a:pPr lvl="2"/>
            <a:r>
              <a:rPr lang="en-US" dirty="0"/>
              <a:t>Tables with empty fields</a:t>
            </a:r>
          </a:p>
          <a:p>
            <a:pPr lvl="2"/>
            <a:r>
              <a:rPr lang="en-US" dirty="0"/>
              <a:t>Not all data is captured</a:t>
            </a:r>
          </a:p>
          <a:p>
            <a:pPr lvl="1"/>
            <a:r>
              <a:rPr lang="en-US" dirty="0"/>
              <a:t>Add indexes were appropriate</a:t>
            </a:r>
          </a:p>
          <a:p>
            <a:r>
              <a:rPr lang="en-US" dirty="0"/>
              <a:t>Data not available in timely manner or easily accessible</a:t>
            </a:r>
          </a:p>
          <a:p>
            <a:pPr lvl="1"/>
            <a:r>
              <a:rPr lang="en-US" dirty="0"/>
              <a:t>Additional service layer and database implemented to address issues related to Hibernate</a:t>
            </a:r>
          </a:p>
          <a:p>
            <a:pPr lvl="1"/>
            <a:r>
              <a:rPr lang="en-US" dirty="0"/>
              <a:t>Tableau </a:t>
            </a:r>
          </a:p>
          <a:p>
            <a:r>
              <a:rPr lang="en-US" dirty="0"/>
              <a:t>Multiple REST services</a:t>
            </a:r>
          </a:p>
          <a:p>
            <a:r>
              <a:rPr lang="en-US" dirty="0"/>
              <a:t>Analyzed data stored on internal network storage (Egnyte)</a:t>
            </a:r>
          </a:p>
          <a:p>
            <a:pPr lvl="1"/>
            <a:r>
              <a:rPr lang="en-US" dirty="0"/>
              <a:t>Consider moving to S3</a:t>
            </a:r>
          </a:p>
          <a:p>
            <a:r>
              <a:rPr lang="en-US" dirty="0"/>
              <a:t>Multiple user accounts</a:t>
            </a:r>
          </a:p>
          <a:p>
            <a:pPr lvl="1"/>
            <a:r>
              <a:rPr lang="en-US" dirty="0"/>
              <a:t>No SSO implemented</a:t>
            </a:r>
          </a:p>
        </p:txBody>
      </p:sp>
    </p:spTree>
    <p:extLst>
      <p:ext uri="{BB962C8B-B14F-4D97-AF65-F5344CB8AC3E}">
        <p14:creationId xmlns:p14="http://schemas.microsoft.com/office/powerpoint/2010/main" val="152722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9CE0-BAB1-4C65-B788-08278A4D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AAA32-E097-44EA-8459-E57F76DC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Single point access to all research data</a:t>
            </a:r>
          </a:p>
          <a:p>
            <a:pPr lvl="1"/>
            <a:r>
              <a:rPr lang="en-US" dirty="0"/>
              <a:t>Ability to view, search &amp; download </a:t>
            </a:r>
          </a:p>
          <a:p>
            <a:pPr lvl="2"/>
            <a:r>
              <a:rPr lang="en-US" dirty="0"/>
              <a:t>Compounds, communities, media, supplements, experiments, readouts,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Table pagination</a:t>
            </a:r>
          </a:p>
          <a:p>
            <a:pPr lvl="1"/>
            <a:r>
              <a:rPr lang="en-US" dirty="0"/>
              <a:t>Autocomplete controls</a:t>
            </a:r>
          </a:p>
          <a:p>
            <a:pPr lvl="1"/>
            <a:r>
              <a:rPr lang="en-US" dirty="0"/>
              <a:t>Dynamic &amp; aggregate views</a:t>
            </a:r>
          </a:p>
          <a:p>
            <a:pPr lvl="2"/>
            <a:r>
              <a:rPr lang="en-US" dirty="0"/>
              <a:t>Compounds with associated assay(LC-MS), linkage (branching) &amp; NMR results</a:t>
            </a:r>
          </a:p>
          <a:p>
            <a:pPr lvl="2"/>
            <a:r>
              <a:rPr lang="en-US" dirty="0"/>
              <a:t>Experiments with plate metadata, instrument readouts (ex: time series) &amp; assay data</a:t>
            </a:r>
          </a:p>
          <a:p>
            <a:pPr lvl="2"/>
            <a:r>
              <a:rPr lang="en-US" dirty="0"/>
              <a:t>Compound comparison for SAR </a:t>
            </a:r>
          </a:p>
          <a:p>
            <a:pPr lvl="2"/>
            <a:r>
              <a:rPr lang="en-US" dirty="0"/>
              <a:t>Links to </a:t>
            </a:r>
            <a:r>
              <a:rPr lang="en-US" dirty="0" err="1"/>
              <a:t>RShiny</a:t>
            </a:r>
            <a:r>
              <a:rPr lang="en-US" dirty="0"/>
              <a:t> application for boxplots, scatterplots &amp; heatmaps</a:t>
            </a:r>
          </a:p>
          <a:p>
            <a:pPr lvl="1"/>
            <a:r>
              <a:rPr lang="en-US" dirty="0"/>
              <a:t>NMR raw data files in S3</a:t>
            </a:r>
          </a:p>
          <a:p>
            <a:pPr lvl="1"/>
            <a:r>
              <a:rPr lang="en-US" dirty="0"/>
              <a:t>Menu links to historical Tableau worksheets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9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4C70-BD94-47D0-9FB3-39E75304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B1C9-97E1-4B31-B2A4-62507FDF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Integration with custom R REST API (Plumber)</a:t>
            </a:r>
          </a:p>
          <a:p>
            <a:r>
              <a:rPr lang="en-US" dirty="0"/>
              <a:t>Service layer </a:t>
            </a:r>
          </a:p>
          <a:p>
            <a:pPr lvl="1"/>
            <a:r>
              <a:rPr lang="en-US" dirty="0"/>
              <a:t>API for Atlas </a:t>
            </a:r>
          </a:p>
          <a:p>
            <a:r>
              <a:rPr lang="en-US" dirty="0"/>
              <a:t>Future support for lab workflows</a:t>
            </a:r>
          </a:p>
          <a:p>
            <a:pPr lvl="1"/>
            <a:r>
              <a:rPr lang="en-US" dirty="0" err="1"/>
              <a:t>Permethylation</a:t>
            </a:r>
            <a:r>
              <a:rPr lang="en-US" dirty="0"/>
              <a:t> &amp; LC-MS assays</a:t>
            </a:r>
          </a:p>
          <a:p>
            <a:pPr lvl="1"/>
            <a:r>
              <a:rPr lang="en-US" dirty="0"/>
              <a:t>Single Strain QC analysis review </a:t>
            </a:r>
          </a:p>
          <a:p>
            <a:r>
              <a:rPr lang="en-US" dirty="0"/>
              <a:t>JHipster monolith application</a:t>
            </a:r>
          </a:p>
          <a:p>
            <a:pPr lvl="1"/>
            <a:r>
              <a:rPr lang="en-US" dirty="0"/>
              <a:t>Angular, Bootstrap</a:t>
            </a:r>
          </a:p>
          <a:p>
            <a:pPr lvl="1"/>
            <a:r>
              <a:rPr lang="en-US" dirty="0"/>
              <a:t>OAuth (</a:t>
            </a:r>
            <a:r>
              <a:rPr lang="en-US" dirty="0" err="1"/>
              <a:t>KeyCloak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Postgres</a:t>
            </a:r>
          </a:p>
          <a:p>
            <a:pPr lvl="1"/>
            <a:r>
              <a:rPr lang="en-US" dirty="0"/>
              <a:t>ElasticSearch</a:t>
            </a:r>
          </a:p>
          <a:p>
            <a:r>
              <a:rPr lang="en-US" dirty="0"/>
              <a:t>GitLab CI/CD</a:t>
            </a:r>
          </a:p>
          <a:p>
            <a:pPr lvl="1"/>
            <a:r>
              <a:rPr lang="en-US" dirty="0"/>
              <a:t>Deployed dev, test &amp; prod environments to Kubernetes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7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84C0-6B63-41A7-BF44-83E10AC4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5627-9402-497D-A0D4-C2256BB0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issue requests</a:t>
            </a:r>
          </a:p>
          <a:p>
            <a:pPr lvl="1"/>
            <a:r>
              <a:rPr lang="en-US" dirty="0"/>
              <a:t>Create, view &amp; update issues with attachments</a:t>
            </a:r>
          </a:p>
          <a:p>
            <a:pPr lvl="1"/>
            <a:r>
              <a:rPr lang="en-US" dirty="0"/>
              <a:t>Email notifications on issue updates</a:t>
            </a:r>
          </a:p>
          <a:p>
            <a:pPr lvl="1"/>
            <a:r>
              <a:rPr lang="en-US" dirty="0"/>
              <a:t>SSO</a:t>
            </a:r>
          </a:p>
          <a:p>
            <a:r>
              <a:rPr lang="en-US" dirty="0"/>
              <a:t>JHipster generated </a:t>
            </a:r>
          </a:p>
          <a:p>
            <a:r>
              <a:rPr lang="en-US" dirty="0"/>
              <a:t>Front end for GitLab issues</a:t>
            </a:r>
          </a:p>
          <a:p>
            <a:pPr lvl="1"/>
            <a:r>
              <a:rPr lang="en-US" dirty="0"/>
              <a:t>GitLab REST API</a:t>
            </a:r>
          </a:p>
        </p:txBody>
      </p:sp>
    </p:spTree>
    <p:extLst>
      <p:ext uri="{BB962C8B-B14F-4D97-AF65-F5344CB8AC3E}">
        <p14:creationId xmlns:p14="http://schemas.microsoft.com/office/powerpoint/2010/main" val="79416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E58E-7A37-48C3-871C-F77FDD5C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E5CFB-92D8-4E7E-9AFB-BF50BD873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Chemistry and Biology</a:t>
            </a:r>
          </a:p>
          <a:p>
            <a:r>
              <a:rPr lang="en-US" dirty="0" err="1">
                <a:hlinkClick r:id="rId2"/>
              </a:rPr>
              <a:t>Dotmatics</a:t>
            </a:r>
            <a:r>
              <a:rPr lang="en-US" dirty="0"/>
              <a:t> – chemical registration</a:t>
            </a:r>
          </a:p>
          <a:p>
            <a:r>
              <a:rPr lang="en-US" dirty="0">
                <a:hlinkClick r:id="rId3"/>
              </a:rPr>
              <a:t>Exemplar LIMS</a:t>
            </a:r>
            <a:r>
              <a:rPr lang="en-US" dirty="0"/>
              <a:t> – community registration, inventory, instrument readouts</a:t>
            </a:r>
          </a:p>
          <a:p>
            <a:r>
              <a:rPr lang="en-US" dirty="0">
                <a:hlinkClick r:id="rId4"/>
              </a:rPr>
              <a:t>Tableau</a:t>
            </a:r>
            <a:r>
              <a:rPr lang="en-US" dirty="0"/>
              <a:t> – data access (review &amp; export)</a:t>
            </a:r>
          </a:p>
          <a:p>
            <a:r>
              <a:rPr lang="en-US" dirty="0"/>
              <a:t>R – Statistical analysis (Data Scientists)</a:t>
            </a:r>
          </a:p>
          <a:p>
            <a:r>
              <a:rPr lang="en-US" dirty="0"/>
              <a:t>Software Development in AWS</a:t>
            </a:r>
          </a:p>
          <a:p>
            <a:pPr lvl="1"/>
            <a:r>
              <a:rPr lang="en-US" dirty="0"/>
              <a:t>Postgres, Dynamo, S3, SQS, ElasticSearch, Kubernetes on EC2, GitLab (CI/CD)</a:t>
            </a:r>
          </a:p>
        </p:txBody>
      </p:sp>
    </p:spTree>
    <p:extLst>
      <p:ext uri="{BB962C8B-B14F-4D97-AF65-F5344CB8AC3E}">
        <p14:creationId xmlns:p14="http://schemas.microsoft.com/office/powerpoint/2010/main" val="252582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C5D2-46F4-4FE8-A597-D7A53AE6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FEF8-8736-466D-9DBE-0A5C0579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Atlas – Experiment plate designer</a:t>
            </a:r>
          </a:p>
          <a:p>
            <a:pPr lvl="1"/>
            <a:r>
              <a:rPr lang="en-US" dirty="0"/>
              <a:t>Provide application support</a:t>
            </a:r>
          </a:p>
          <a:p>
            <a:pPr lvl="1"/>
            <a:r>
              <a:rPr lang="en-US" dirty="0"/>
              <a:t>Meet with end users to review functionality and identify areas of improvement</a:t>
            </a:r>
          </a:p>
          <a:p>
            <a:pPr lvl="1"/>
            <a:r>
              <a:rPr lang="en-US" dirty="0"/>
              <a:t>Weekly meetings with contractor to review bugs and feature requests</a:t>
            </a:r>
          </a:p>
          <a:p>
            <a:r>
              <a:rPr lang="en-US" dirty="0"/>
              <a:t>LIMS support </a:t>
            </a:r>
          </a:p>
          <a:p>
            <a:pPr lvl="1"/>
            <a:r>
              <a:rPr lang="en-US" dirty="0"/>
              <a:t>Troubleshoot issues</a:t>
            </a:r>
          </a:p>
          <a:p>
            <a:pPr lvl="1"/>
            <a:r>
              <a:rPr lang="en-US" dirty="0"/>
              <a:t>Weekly meetings with contractors to review requests</a:t>
            </a:r>
          </a:p>
          <a:p>
            <a:pPr lvl="2"/>
            <a:r>
              <a:rPr lang="en-US" dirty="0"/>
              <a:t>New workflows</a:t>
            </a:r>
          </a:p>
          <a:p>
            <a:pPr lvl="2"/>
            <a:r>
              <a:rPr lang="en-US" dirty="0"/>
              <a:t>Bugs</a:t>
            </a:r>
          </a:p>
          <a:p>
            <a:pPr lvl="2"/>
            <a:r>
              <a:rPr lang="en-US" dirty="0"/>
              <a:t>Data fixes</a:t>
            </a:r>
          </a:p>
          <a:p>
            <a:r>
              <a:rPr lang="en-US" dirty="0"/>
              <a:t>Review software architecture to familiarize and identify areas for improvement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5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4657-4F4A-44A2-BD3D-427365CB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pic>
        <p:nvPicPr>
          <p:cNvPr id="7" name="Content Placeholder 6" descr="Computer with solid fill">
            <a:extLst>
              <a:ext uri="{FF2B5EF4-FFF2-40B4-BE49-F238E27FC236}">
                <a16:creationId xmlns:a16="http://schemas.microsoft.com/office/drawing/2014/main" id="{1832B130-CD98-43ED-9F8F-5440D7146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854" y="2204634"/>
            <a:ext cx="914400" cy="914400"/>
          </a:xfr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46CDAA05-C5BA-471F-8295-2002340145C4}"/>
              </a:ext>
            </a:extLst>
          </p:cNvPr>
          <p:cNvSpPr/>
          <p:nvPr/>
        </p:nvSpPr>
        <p:spPr>
          <a:xfrm>
            <a:off x="2427742" y="1356101"/>
            <a:ext cx="9600669" cy="363114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0C10FA0-411E-4A1C-831D-880B0F2CD9B0}"/>
              </a:ext>
            </a:extLst>
          </p:cNvPr>
          <p:cNvSpPr/>
          <p:nvPr/>
        </p:nvSpPr>
        <p:spPr>
          <a:xfrm>
            <a:off x="6905410" y="2436300"/>
            <a:ext cx="1202575" cy="11526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 DB</a:t>
            </a:r>
          </a:p>
        </p:txBody>
      </p:sp>
      <p:pic>
        <p:nvPicPr>
          <p:cNvPr id="9" name="Graphic 8" descr="Single gear with solid fill">
            <a:extLst>
              <a:ext uri="{FF2B5EF4-FFF2-40B4-BE49-F238E27FC236}">
                <a16:creationId xmlns:a16="http://schemas.microsoft.com/office/drawing/2014/main" id="{83392B50-34BB-49A9-AC21-944E881F4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6268" y="2644790"/>
            <a:ext cx="914400" cy="914400"/>
          </a:xfrm>
          <a:prstGeom prst="rect">
            <a:avLst/>
          </a:prstGeom>
        </p:spPr>
      </p:pic>
      <p:pic>
        <p:nvPicPr>
          <p:cNvPr id="11" name="Picture 10" descr="LIMS&#10;">
            <a:extLst>
              <a:ext uri="{FF2B5EF4-FFF2-40B4-BE49-F238E27FC236}">
                <a16:creationId xmlns:a16="http://schemas.microsoft.com/office/drawing/2014/main" id="{D77514BA-7C83-40EC-9914-F4AC34F19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536" y="4699101"/>
            <a:ext cx="1219200" cy="121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C5EC2E-F5A1-48FF-B36C-E58290604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6372" y="2369799"/>
            <a:ext cx="1219200" cy="12192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BDFB00-7C33-4862-B315-2F1F90F947D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806284" y="2554620"/>
            <a:ext cx="906828" cy="43238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2C4252-8BAB-4819-8CD4-B1B6A7DB5401}"/>
              </a:ext>
            </a:extLst>
          </p:cNvPr>
          <p:cNvSpPr txBox="1"/>
          <p:nvPr/>
        </p:nvSpPr>
        <p:spPr>
          <a:xfrm>
            <a:off x="186793" y="1933810"/>
            <a:ext cx="174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Instrument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3986C-2ED9-49E5-9B4B-83C4D8D07187}"/>
              </a:ext>
            </a:extLst>
          </p:cNvPr>
          <p:cNvSpPr txBox="1"/>
          <p:nvPr/>
        </p:nvSpPr>
        <p:spPr>
          <a:xfrm>
            <a:off x="1152214" y="5918301"/>
            <a:ext cx="85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62B35E-2B4F-4A93-9E1E-BEC64D743066}"/>
              </a:ext>
            </a:extLst>
          </p:cNvPr>
          <p:cNvSpPr txBox="1"/>
          <p:nvPr/>
        </p:nvSpPr>
        <p:spPr>
          <a:xfrm>
            <a:off x="2713112" y="2802342"/>
            <a:ext cx="42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8A9288-9C6A-468B-8534-358E2D18FE3C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827478" y="3171674"/>
            <a:ext cx="1100416" cy="164157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500A8-50B1-4639-8B8A-A27F1CC1A8CF}"/>
              </a:ext>
            </a:extLst>
          </p:cNvPr>
          <p:cNvCxnSpPr>
            <a:cxnSpLocks/>
          </p:cNvCxnSpPr>
          <p:nvPr/>
        </p:nvCxnSpPr>
        <p:spPr>
          <a:xfrm flipV="1">
            <a:off x="1977223" y="3171674"/>
            <a:ext cx="1572129" cy="17606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2646D4-E603-4618-BF7F-A91BAF28B325}"/>
              </a:ext>
            </a:extLst>
          </p:cNvPr>
          <p:cNvSpPr txBox="1"/>
          <p:nvPr/>
        </p:nvSpPr>
        <p:spPr>
          <a:xfrm>
            <a:off x="3621647" y="2893763"/>
            <a:ext cx="5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B30641-F8DE-4A49-9DAE-2E3B6445F378}"/>
              </a:ext>
            </a:extLst>
          </p:cNvPr>
          <p:cNvCxnSpPr>
            <a:cxnSpLocks/>
          </p:cNvCxnSpPr>
          <p:nvPr/>
        </p:nvCxnSpPr>
        <p:spPr>
          <a:xfrm flipV="1">
            <a:off x="4227371" y="3058879"/>
            <a:ext cx="531317" cy="570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87C610-D1DA-4085-8F76-8E66BB272B8A}"/>
              </a:ext>
            </a:extLst>
          </p:cNvPr>
          <p:cNvSpPr txBox="1"/>
          <p:nvPr/>
        </p:nvSpPr>
        <p:spPr>
          <a:xfrm>
            <a:off x="5109281" y="3388269"/>
            <a:ext cx="103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0D0FB0-6154-4219-A11F-9530C57FA0F9}"/>
              </a:ext>
            </a:extLst>
          </p:cNvPr>
          <p:cNvCxnSpPr>
            <a:cxnSpLocks/>
          </p:cNvCxnSpPr>
          <p:nvPr/>
        </p:nvCxnSpPr>
        <p:spPr>
          <a:xfrm flipV="1">
            <a:off x="6140950" y="3078429"/>
            <a:ext cx="531317" cy="570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18AE12-0836-47F3-A558-395BAF61E75F}"/>
              </a:ext>
            </a:extLst>
          </p:cNvPr>
          <p:cNvCxnSpPr>
            <a:cxnSpLocks/>
          </p:cNvCxnSpPr>
          <p:nvPr/>
        </p:nvCxnSpPr>
        <p:spPr>
          <a:xfrm flipV="1">
            <a:off x="8256520" y="3043320"/>
            <a:ext cx="531317" cy="570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F95A23-F63A-402F-8A7A-4396F4C764A9}"/>
              </a:ext>
            </a:extLst>
          </p:cNvPr>
          <p:cNvSpPr txBox="1"/>
          <p:nvPr/>
        </p:nvSpPr>
        <p:spPr>
          <a:xfrm>
            <a:off x="9030137" y="3629106"/>
            <a:ext cx="103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</a:t>
            </a:r>
          </a:p>
        </p:txBody>
      </p:sp>
      <p:pic>
        <p:nvPicPr>
          <p:cNvPr id="43" name="Content Placeholder 6" descr="Computer with solid fill">
            <a:extLst>
              <a:ext uri="{FF2B5EF4-FFF2-40B4-BE49-F238E27FC236}">
                <a16:creationId xmlns:a16="http://schemas.microsoft.com/office/drawing/2014/main" id="{74F89FE6-F082-4EAC-83CE-4BFD3722B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6123" y="4717330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E36894E-7A34-4A30-ADDC-692A6E4C570E}"/>
              </a:ext>
            </a:extLst>
          </p:cNvPr>
          <p:cNvSpPr txBox="1"/>
          <p:nvPr/>
        </p:nvSpPr>
        <p:spPr>
          <a:xfrm>
            <a:off x="10375064" y="5548136"/>
            <a:ext cx="174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Scientist (Excel)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51289E-7A3C-45E9-A7D9-9E42D9341886}"/>
              </a:ext>
            </a:extLst>
          </p:cNvPr>
          <p:cNvCxnSpPr>
            <a:cxnSpLocks/>
          </p:cNvCxnSpPr>
          <p:nvPr/>
        </p:nvCxnSpPr>
        <p:spPr>
          <a:xfrm>
            <a:off x="11010109" y="4431592"/>
            <a:ext cx="0" cy="36404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loud 64">
            <a:extLst>
              <a:ext uri="{FF2B5EF4-FFF2-40B4-BE49-F238E27FC236}">
                <a16:creationId xmlns:a16="http://schemas.microsoft.com/office/drawing/2014/main" id="{D8327FE5-1531-4F98-A1F7-BA3C8BDD01B6}"/>
              </a:ext>
            </a:extLst>
          </p:cNvPr>
          <p:cNvSpPr/>
          <p:nvPr/>
        </p:nvSpPr>
        <p:spPr>
          <a:xfrm>
            <a:off x="185465" y="4454289"/>
            <a:ext cx="3133577" cy="210924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501BC9-A73E-4165-968A-F421E97324B0}"/>
              </a:ext>
            </a:extLst>
          </p:cNvPr>
          <p:cNvCxnSpPr>
            <a:cxnSpLocks/>
          </p:cNvCxnSpPr>
          <p:nvPr/>
        </p:nvCxnSpPr>
        <p:spPr>
          <a:xfrm>
            <a:off x="865002" y="3097158"/>
            <a:ext cx="377241" cy="141672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7571-4953-424D-ADD2-02DB15F9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JHipster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480C-FCE1-4634-BECF-C9B473D4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effectLst/>
                <a:latin typeface="Helvetica Neue"/>
              </a:rPr>
              <a:t>JHipster is a development platform to quickly generate, develop, &amp; deploy modern web applications &amp; microservice architectures.</a:t>
            </a:r>
          </a:p>
          <a:p>
            <a:r>
              <a:rPr lang="en-US" dirty="0">
                <a:latin typeface="Helvetica Neue"/>
              </a:rPr>
              <a:t>Define an entity model</a:t>
            </a:r>
          </a:p>
          <a:p>
            <a:r>
              <a:rPr lang="en-US" b="0" dirty="0">
                <a:effectLst/>
                <a:latin typeface="Helvetica Neue"/>
              </a:rPr>
              <a:t>Type (m</a:t>
            </a:r>
            <a:r>
              <a:rPr lang="en-US" dirty="0">
                <a:latin typeface="Helvetica Neue"/>
              </a:rPr>
              <a:t>onolith, microservice, microservice gateway) </a:t>
            </a:r>
          </a:p>
          <a:p>
            <a:r>
              <a:rPr lang="en-US" dirty="0">
                <a:latin typeface="Helvetica Neue"/>
              </a:rPr>
              <a:t>D</a:t>
            </a:r>
            <a:r>
              <a:rPr lang="en-US" b="0" dirty="0">
                <a:effectLst/>
                <a:latin typeface="Helvetica Neue"/>
              </a:rPr>
              <a:t>atabase (S</a:t>
            </a:r>
            <a:r>
              <a:rPr lang="en-US" dirty="0">
                <a:latin typeface="Helvetica Neue"/>
              </a:rPr>
              <a:t>QL </a:t>
            </a:r>
            <a:r>
              <a:rPr lang="en-US" dirty="0" err="1">
                <a:latin typeface="Helvetica Neue"/>
              </a:rPr>
              <a:t>dbs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MonogDB</a:t>
            </a:r>
            <a:r>
              <a:rPr lang="en-US" dirty="0">
                <a:latin typeface="Helvetica Neue"/>
              </a:rPr>
              <a:t>, Cassandra, </a:t>
            </a:r>
            <a:r>
              <a:rPr lang="en-US" dirty="0" err="1">
                <a:latin typeface="Helvetica Neue"/>
              </a:rPr>
              <a:t>etc</a:t>
            </a:r>
            <a:r>
              <a:rPr lang="en-US" dirty="0">
                <a:latin typeface="Helvetica Neue"/>
              </a:rPr>
              <a:t>…)</a:t>
            </a:r>
          </a:p>
          <a:p>
            <a:r>
              <a:rPr lang="en-US" dirty="0">
                <a:latin typeface="Helvetica Neue"/>
              </a:rPr>
              <a:t>Options (UAA, client/test frameworks, internalization, </a:t>
            </a:r>
            <a:r>
              <a:rPr lang="en-US" dirty="0" err="1">
                <a:latin typeface="Helvetica Neue"/>
              </a:rPr>
              <a:t>etc</a:t>
            </a:r>
            <a:r>
              <a:rPr lang="en-US" dirty="0">
                <a:latin typeface="Helvetica Neue"/>
              </a:rPr>
              <a:t>…)</a:t>
            </a:r>
          </a:p>
          <a:p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https://www.jhipster.tech/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0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F1A7-A5D1-46D1-8720-7C723855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Study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6299-4E2A-4853-B8A6-02DF1C3FD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Preclinical Profiling group requested new LIMS workflow to track animal studies.</a:t>
            </a:r>
          </a:p>
          <a:p>
            <a:r>
              <a:rPr lang="en-US" dirty="0"/>
              <a:t>Requirements (Excel file)</a:t>
            </a:r>
          </a:p>
          <a:p>
            <a:pPr lvl="1"/>
            <a:r>
              <a:rPr lang="en-US" dirty="0"/>
              <a:t>Register study to receive unique identifier for tracking</a:t>
            </a:r>
          </a:p>
          <a:p>
            <a:pPr lvl="1"/>
            <a:r>
              <a:rPr lang="en-US" dirty="0"/>
              <a:t>Ability to add animal model, study details and study groups</a:t>
            </a:r>
          </a:p>
          <a:p>
            <a:pPr lvl="1"/>
            <a:r>
              <a:rPr lang="en-US" dirty="0"/>
              <a:t>Generate manifest file for CRO</a:t>
            </a:r>
          </a:p>
          <a:p>
            <a:r>
              <a:rPr lang="en-US" dirty="0"/>
              <a:t>After review it was proposed to develop JHipster custom app </a:t>
            </a:r>
          </a:p>
          <a:p>
            <a:pPr lvl="1"/>
            <a:r>
              <a:rPr lang="en-US" dirty="0"/>
              <a:t>To provide a better user experience</a:t>
            </a:r>
          </a:p>
          <a:p>
            <a:pPr lvl="1"/>
            <a:r>
              <a:rPr lang="en-US" dirty="0"/>
              <a:t>Familiarity with technology stack </a:t>
            </a:r>
          </a:p>
          <a:p>
            <a:pPr lvl="1"/>
            <a:r>
              <a:rPr lang="en-US" dirty="0"/>
              <a:t>Show case functionality for possible future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B77D-6E78-4F93-84BB-D2D7AEDE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Study Tracking </a:t>
            </a:r>
            <a:r>
              <a:rPr lang="en-US" sz="2800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9467-A50C-4C85-943D-F1C07B1C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 entity module</a:t>
            </a:r>
          </a:p>
          <a:p>
            <a:pPr lvl="1"/>
            <a:r>
              <a:rPr lang="en-US" dirty="0">
                <a:hlinkClick r:id="rId2"/>
              </a:rPr>
              <a:t>JDL Studio</a:t>
            </a:r>
            <a:endParaRPr lang="en-US" dirty="0"/>
          </a:p>
          <a:p>
            <a:r>
              <a:rPr lang="en-US" dirty="0"/>
              <a:t>JHipster monolith application</a:t>
            </a:r>
          </a:p>
          <a:p>
            <a:pPr lvl="1"/>
            <a:r>
              <a:rPr lang="en-US" dirty="0"/>
              <a:t>Angular, Bootstrap</a:t>
            </a:r>
          </a:p>
          <a:p>
            <a:pPr lvl="1"/>
            <a:r>
              <a:rPr lang="en-US" dirty="0"/>
              <a:t>OAuth (</a:t>
            </a:r>
            <a:r>
              <a:rPr lang="en-US" dirty="0" err="1"/>
              <a:t>KeyCloak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Postgres</a:t>
            </a:r>
          </a:p>
          <a:p>
            <a:pPr lvl="1"/>
            <a:r>
              <a:rPr lang="en-US" dirty="0"/>
              <a:t>ElasticSearch</a:t>
            </a:r>
          </a:p>
          <a:p>
            <a:r>
              <a:rPr lang="en-US" dirty="0"/>
              <a:t>GitLab CI/CD</a:t>
            </a:r>
          </a:p>
          <a:p>
            <a:pPr lvl="1"/>
            <a:r>
              <a:rPr lang="en-US" dirty="0"/>
              <a:t>Deployed dev, test &amp; prod environments to Kubernetes</a:t>
            </a:r>
          </a:p>
          <a:p>
            <a:r>
              <a:rPr lang="en-US" dirty="0"/>
              <a:t>Weekly review meetings</a:t>
            </a:r>
          </a:p>
          <a:p>
            <a:pPr lvl="1"/>
            <a:r>
              <a:rPr lang="en-US" dirty="0"/>
              <a:t>User testing &amp; feedback</a:t>
            </a:r>
          </a:p>
          <a:p>
            <a:pPr lvl="1"/>
            <a:r>
              <a:rPr lang="en-US" dirty="0"/>
              <a:t>Agile development</a:t>
            </a:r>
          </a:p>
          <a:p>
            <a:r>
              <a:rPr lang="en-US" dirty="0"/>
              <a:t>AST delivered on time (3 months)</a:t>
            </a:r>
          </a:p>
        </p:txBody>
      </p:sp>
    </p:spTree>
    <p:extLst>
      <p:ext uri="{BB962C8B-B14F-4D97-AF65-F5344CB8AC3E}">
        <p14:creationId xmlns:p14="http://schemas.microsoft.com/office/powerpoint/2010/main" val="221778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D1C2-B149-4773-918A-2A88C7B7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Study Tracking </a:t>
            </a:r>
            <a:r>
              <a:rPr lang="en-US" sz="2800" dirty="0"/>
              <a:t>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AC25-DCFD-4A03-AF05-4391C314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AST functionality</a:t>
            </a:r>
          </a:p>
          <a:p>
            <a:pPr lvl="1"/>
            <a:r>
              <a:rPr lang="en-US" dirty="0"/>
              <a:t>Dashboard table listing studies with color-coded progress bar with full text searching</a:t>
            </a:r>
          </a:p>
          <a:p>
            <a:pPr lvl="1"/>
            <a:r>
              <a:rPr lang="en-US" dirty="0"/>
              <a:t>Separate pages to create, view, &amp; edit study data plus maintaining picklists (dictionary tables)</a:t>
            </a:r>
          </a:p>
          <a:p>
            <a:pPr lvl="1"/>
            <a:r>
              <a:rPr lang="en-US" dirty="0"/>
              <a:t>Dropdown picklists editable by users with admin role</a:t>
            </a:r>
          </a:p>
          <a:p>
            <a:pPr lvl="1"/>
            <a:r>
              <a:rPr lang="en-US" dirty="0"/>
              <a:t>Export of manifest file for CRO submission</a:t>
            </a:r>
          </a:p>
          <a:p>
            <a:pPr lvl="2"/>
            <a:r>
              <a:rPr lang="en-US" dirty="0"/>
              <a:t>Study ID, metadata &amp; generated animal ID for total number being tested</a:t>
            </a:r>
          </a:p>
          <a:p>
            <a:r>
              <a:rPr lang="en-US" dirty="0"/>
              <a:t>Addition features</a:t>
            </a:r>
          </a:p>
          <a:p>
            <a:pPr lvl="1"/>
            <a:r>
              <a:rPr lang="en-US" dirty="0"/>
              <a:t>SSO </a:t>
            </a:r>
          </a:p>
          <a:p>
            <a:pPr lvl="2"/>
            <a:r>
              <a:rPr lang="en-US" dirty="0" err="1"/>
              <a:t>KeyCloak</a:t>
            </a:r>
            <a:r>
              <a:rPr lang="en-US" dirty="0"/>
              <a:t> with </a:t>
            </a:r>
            <a:r>
              <a:rPr lang="en-US" dirty="0" err="1"/>
              <a:t>ldap</a:t>
            </a:r>
            <a:r>
              <a:rPr lang="en-US" dirty="0"/>
              <a:t> connection to Active Directory</a:t>
            </a:r>
          </a:p>
          <a:p>
            <a:pPr lvl="1"/>
            <a:r>
              <a:rPr lang="en-US" dirty="0"/>
              <a:t>Integrated ticket submission via GitLab API</a:t>
            </a:r>
          </a:p>
          <a:p>
            <a:pPr lvl="1"/>
            <a:r>
              <a:rPr lang="en-US" dirty="0"/>
              <a:t>Menu links</a:t>
            </a:r>
          </a:p>
          <a:p>
            <a:pPr lvl="2"/>
            <a:r>
              <a:rPr lang="en-US" dirty="0"/>
              <a:t>User guides &amp; documentation in Confluence</a:t>
            </a:r>
          </a:p>
          <a:p>
            <a:pPr lvl="2"/>
            <a:r>
              <a:rPr lang="en-US" dirty="0"/>
              <a:t>Exemplar LIMS</a:t>
            </a:r>
          </a:p>
          <a:p>
            <a:pPr lvl="2"/>
            <a:r>
              <a:rPr lang="en-US" dirty="0"/>
              <a:t>Tableau</a:t>
            </a:r>
          </a:p>
          <a:p>
            <a:pPr lvl="2"/>
            <a:r>
              <a:rPr lang="en-US" dirty="0"/>
              <a:t>Other internal research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0600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326E-89C9-4CF6-9B6D-8D61E0BC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JHipster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4526-34E8-4400-8F68-9BF46924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Fully generated codebase (client, service &amp; unit tests)</a:t>
            </a:r>
          </a:p>
          <a:p>
            <a:pPr lvl="1"/>
            <a:r>
              <a:rPr lang="en-US" dirty="0" err="1"/>
              <a:t>Liquidbase</a:t>
            </a:r>
            <a:r>
              <a:rPr lang="en-US" dirty="0"/>
              <a:t> for database creation &amp; updates</a:t>
            </a:r>
          </a:p>
          <a:p>
            <a:pPr lvl="1"/>
            <a:r>
              <a:rPr lang="en-US" dirty="0"/>
              <a:t>Hibernate – table pagination &amp; sorting</a:t>
            </a:r>
          </a:p>
          <a:p>
            <a:pPr lvl="1"/>
            <a:r>
              <a:rPr lang="en-US" dirty="0"/>
              <a:t>Swagger </a:t>
            </a:r>
            <a:r>
              <a:rPr lang="en-US" dirty="0" err="1"/>
              <a:t>api</a:t>
            </a:r>
            <a:r>
              <a:rPr lang="en-US" dirty="0"/>
              <a:t> docs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yml</a:t>
            </a:r>
            <a:r>
              <a:rPr lang="en-US" dirty="0"/>
              <a:t> files for required services that can be run locally or deployed (Kubernetes)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Basic CRUD functionality</a:t>
            </a:r>
          </a:p>
          <a:p>
            <a:pPr lvl="1"/>
            <a:r>
              <a:rPr lang="en-US" dirty="0"/>
              <a:t>Hibernate – learning curve, slower than JDBC &amp; not for Batch processing</a:t>
            </a:r>
          </a:p>
          <a:p>
            <a:pPr lvl="1"/>
            <a:r>
              <a:rPr lang="en-US" dirty="0"/>
              <a:t>ElasticSearch index for each entity</a:t>
            </a:r>
          </a:p>
          <a:p>
            <a:r>
              <a:rPr lang="en-US" dirty="0"/>
              <a:t>Best used to create initial project codebase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1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7680</TotalTime>
  <Words>753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Software Engineering</vt:lpstr>
      <vt:lpstr>Research Lab</vt:lpstr>
      <vt:lpstr>Responsibilities</vt:lpstr>
      <vt:lpstr>Software Architecture</vt:lpstr>
      <vt:lpstr>JHipster</vt:lpstr>
      <vt:lpstr>Animal Study Tracking</vt:lpstr>
      <vt:lpstr>Animal Study Tracking continued</vt:lpstr>
      <vt:lpstr>Animal Study Tracking continued</vt:lpstr>
      <vt:lpstr>JHipster</vt:lpstr>
      <vt:lpstr>Software Architecture Review</vt:lpstr>
      <vt:lpstr>Scout</vt:lpstr>
      <vt:lpstr>Scout</vt:lpstr>
      <vt:lpstr>Rex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Presentation</dc:title>
  <dc:creator>Erik</dc:creator>
  <cp:lastModifiedBy>Erik Hesse</cp:lastModifiedBy>
  <cp:revision>23</cp:revision>
  <dcterms:created xsi:type="dcterms:W3CDTF">2022-04-20T17:49:03Z</dcterms:created>
  <dcterms:modified xsi:type="dcterms:W3CDTF">2022-04-26T01:49:24Z</dcterms:modified>
</cp:coreProperties>
</file>