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63" r:id="rId4"/>
    <p:sldId id="261" r:id="rId5"/>
    <p:sldId id="258" r:id="rId6"/>
    <p:sldId id="265" r:id="rId7"/>
    <p:sldId id="259" r:id="rId8"/>
    <p:sldId id="264"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70"/>
  </p:normalViewPr>
  <p:slideViewPr>
    <p:cSldViewPr snapToGrid="0" snapToObjects="1">
      <p:cViewPr varScale="1">
        <p:scale>
          <a:sx n="143" d="100"/>
          <a:sy n="143" d="100"/>
        </p:scale>
        <p:origin x="2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0B112-1679-FF4F-B6E3-2C16D44C7E30}" type="datetimeFigureOut">
              <a:rPr lang="en-US" smtClean="0"/>
              <a:t>5/9/22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B194-753F-0949-9513-E55637DDBDC8}" type="slidenum">
              <a:rPr lang="en-US" smtClean="0"/>
              <a:t>‹#›</a:t>
            </a:fld>
            <a:endParaRPr lang="en-US"/>
          </a:p>
        </p:txBody>
      </p:sp>
    </p:spTree>
    <p:extLst>
      <p:ext uri="{BB962C8B-B14F-4D97-AF65-F5344CB8AC3E}">
        <p14:creationId xmlns:p14="http://schemas.microsoft.com/office/powerpoint/2010/main" val="97808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ADFB85D-2F27-7B4A-8F83-075B4620B7C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7895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84813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24769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43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C12D58-A7D8-E44D-9EBD-601A1F9F5E78}"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18932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12D58-A7D8-E44D-9EBD-601A1F9F5E78}"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0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12D58-A7D8-E44D-9EBD-601A1F9F5E78}" type="datetimeFigureOut">
              <a:rPr lang="en-US" smtClean="0"/>
              <a:t>5/9/22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9941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12D58-A7D8-E44D-9EBD-601A1F9F5E78}"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B85D-2F27-7B4A-8F83-075B4620B7C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370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C12D58-A7D8-E44D-9EBD-601A1F9F5E78}" type="datetimeFigureOut">
              <a:rPr lang="en-US" smtClean="0"/>
              <a:t>5/9/22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6322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7423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67608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4C12D58-A7D8-E44D-9EBD-601A1F9F5E78}" type="datetimeFigureOut">
              <a:rPr lang="en-US" smtClean="0"/>
              <a:t>5/9/22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ADFB85D-2F27-7B4A-8F83-075B4620B7C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950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deproject.com/Articles/343676/Understanding-and-Implementing-the-Command-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cc-toke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odeproject.com/Articles/343676/Understanding-and-Implementing-the-Command-Patter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2E1-8B72-3141-B48F-5DF4E39191E0}"/>
              </a:ext>
            </a:extLst>
          </p:cNvPr>
          <p:cNvSpPr>
            <a:spLocks noGrp="1"/>
          </p:cNvSpPr>
          <p:nvPr>
            <p:ph type="ctrTitle"/>
          </p:nvPr>
        </p:nvSpPr>
        <p:spPr/>
        <p:txBody>
          <a:bodyPr/>
          <a:lstStyle/>
          <a:p>
            <a:r>
              <a:rPr lang="en-US" dirty="0"/>
              <a:t>Introduction To Programming</a:t>
            </a:r>
          </a:p>
        </p:txBody>
      </p:sp>
      <p:sp>
        <p:nvSpPr>
          <p:cNvPr id="3" name="Subtitle 2">
            <a:extLst>
              <a:ext uri="{FF2B5EF4-FFF2-40B4-BE49-F238E27FC236}">
                <a16:creationId xmlns:a16="http://schemas.microsoft.com/office/drawing/2014/main" id="{4CB4FBB2-FFF8-EC42-8E37-F9716940AD5E}"/>
              </a:ext>
            </a:extLst>
          </p:cNvPr>
          <p:cNvSpPr>
            <a:spLocks noGrp="1"/>
          </p:cNvSpPr>
          <p:nvPr>
            <p:ph type="subTitle" idx="1"/>
          </p:nvPr>
        </p:nvSpPr>
        <p:spPr/>
        <p:txBody>
          <a:bodyPr/>
          <a:lstStyle/>
          <a:p>
            <a:r>
              <a:rPr lang="en-US" dirty="0"/>
              <a:t>C++, OOP and the Command Pattern</a:t>
            </a:r>
          </a:p>
        </p:txBody>
      </p:sp>
    </p:spTree>
    <p:extLst>
      <p:ext uri="{BB962C8B-B14F-4D97-AF65-F5344CB8AC3E}">
        <p14:creationId xmlns:p14="http://schemas.microsoft.com/office/powerpoint/2010/main" val="29895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8296-DE57-4C4F-87B7-BAD7588D1561}"/>
              </a:ext>
            </a:extLst>
          </p:cNvPr>
          <p:cNvSpPr>
            <a:spLocks noGrp="1"/>
          </p:cNvSpPr>
          <p:nvPr>
            <p:ph type="title"/>
          </p:nvPr>
        </p:nvSpPr>
        <p:spPr/>
        <p:txBody>
          <a:bodyPr/>
          <a:lstStyle/>
          <a:p>
            <a:r>
              <a:rPr lang="en-US" dirty="0"/>
              <a:t>Command Pattern calculator</a:t>
            </a:r>
          </a:p>
        </p:txBody>
      </p:sp>
      <p:sp>
        <p:nvSpPr>
          <p:cNvPr id="3" name="Content Placeholder 2">
            <a:extLst>
              <a:ext uri="{FF2B5EF4-FFF2-40B4-BE49-F238E27FC236}">
                <a16:creationId xmlns:a16="http://schemas.microsoft.com/office/drawing/2014/main" id="{3BB6079F-8128-CF4A-BCC2-7C5567A2F2F7}"/>
              </a:ext>
            </a:extLst>
          </p:cNvPr>
          <p:cNvSpPr>
            <a:spLocks noGrp="1"/>
          </p:cNvSpPr>
          <p:nvPr>
            <p:ph idx="1"/>
          </p:nvPr>
        </p:nvSpPr>
        <p:spPr/>
        <p:txBody>
          <a:bodyPr/>
          <a:lstStyle/>
          <a:p>
            <a:r>
              <a:rPr lang="en-US" dirty="0"/>
              <a:t>Our aim will be to take an existing project (from: </a:t>
            </a:r>
            <a:r>
              <a:rPr lang="en-US" dirty="0">
                <a:hlinkClick r:id="rId2"/>
              </a:rPr>
              <a:t>https://www.codeproject.com/Articles/343676/Understanding-and-Implementing-the-Command-Pattern</a:t>
            </a:r>
            <a:r>
              <a:rPr lang="en-US" dirty="0"/>
              <a:t>) And reimplement it to support </a:t>
            </a:r>
            <a:r>
              <a:rPr lang="en-US"/>
              <a:t>command line</a:t>
            </a:r>
            <a:endParaRPr lang="en-US" dirty="0"/>
          </a:p>
        </p:txBody>
      </p:sp>
    </p:spTree>
    <p:extLst>
      <p:ext uri="{BB962C8B-B14F-4D97-AF65-F5344CB8AC3E}">
        <p14:creationId xmlns:p14="http://schemas.microsoft.com/office/powerpoint/2010/main" val="310368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07A9-432F-CD4C-8EC0-E72A24EF4C25}"/>
              </a:ext>
            </a:extLst>
          </p:cNvPr>
          <p:cNvSpPr>
            <a:spLocks noGrp="1"/>
          </p:cNvSpPr>
          <p:nvPr>
            <p:ph type="title"/>
          </p:nvPr>
        </p:nvSpPr>
        <p:spPr/>
        <p:txBody>
          <a:bodyPr/>
          <a:lstStyle/>
          <a:p>
            <a:r>
              <a:rPr lang="en-US" dirty="0"/>
              <a:t>C versus C++</a:t>
            </a:r>
          </a:p>
        </p:txBody>
      </p:sp>
      <p:graphicFrame>
        <p:nvGraphicFramePr>
          <p:cNvPr id="4" name="Content Placeholder 3">
            <a:extLst>
              <a:ext uri="{FF2B5EF4-FFF2-40B4-BE49-F238E27FC236}">
                <a16:creationId xmlns:a16="http://schemas.microsoft.com/office/drawing/2014/main" id="{F4D5D56A-FACB-A444-BEE7-C6EC27FDD927}"/>
              </a:ext>
            </a:extLst>
          </p:cNvPr>
          <p:cNvGraphicFramePr>
            <a:graphicFrameLocks noGrp="1"/>
          </p:cNvGraphicFramePr>
          <p:nvPr>
            <p:ph idx="1"/>
            <p:extLst>
              <p:ext uri="{D42A27DB-BD31-4B8C-83A1-F6EECF244321}">
                <p14:modId xmlns:p14="http://schemas.microsoft.com/office/powerpoint/2010/main" val="2401163480"/>
              </p:ext>
            </p:extLst>
          </p:nvPr>
        </p:nvGraphicFramePr>
        <p:xfrm>
          <a:off x="1864659" y="475129"/>
          <a:ext cx="8704916" cy="6113608"/>
        </p:xfrm>
        <a:graphic>
          <a:graphicData uri="http://schemas.openxmlformats.org/drawingml/2006/table">
            <a:tbl>
              <a:tblPr firstRow="1" bandRow="1">
                <a:tableStyleId>{5C22544A-7EE6-4342-B048-85BDC9FD1C3A}</a:tableStyleId>
              </a:tblPr>
              <a:tblGrid>
                <a:gridCol w="4352458">
                  <a:extLst>
                    <a:ext uri="{9D8B030D-6E8A-4147-A177-3AD203B41FA5}">
                      <a16:colId xmlns:a16="http://schemas.microsoft.com/office/drawing/2014/main" val="4268338054"/>
                    </a:ext>
                  </a:extLst>
                </a:gridCol>
                <a:gridCol w="4352458">
                  <a:extLst>
                    <a:ext uri="{9D8B030D-6E8A-4147-A177-3AD203B41FA5}">
                      <a16:colId xmlns:a16="http://schemas.microsoft.com/office/drawing/2014/main" val="2591201733"/>
                    </a:ext>
                  </a:extLst>
                </a:gridCol>
              </a:tblGrid>
              <a:tr h="453320">
                <a:tc>
                  <a:txBody>
                    <a:bodyPr/>
                    <a:lstStyle/>
                    <a:p>
                      <a:r>
                        <a:rPr lang="en-US" dirty="0"/>
                        <a:t>C (Developed 1969)</a:t>
                      </a:r>
                    </a:p>
                  </a:txBody>
                  <a:tcPr/>
                </a:tc>
                <a:tc>
                  <a:txBody>
                    <a:bodyPr/>
                    <a:lstStyle/>
                    <a:p>
                      <a:r>
                        <a:rPr lang="en-US" dirty="0"/>
                        <a:t>C++ (Developed 1979)</a:t>
                      </a:r>
                    </a:p>
                  </a:txBody>
                  <a:tcPr/>
                </a:tc>
                <a:extLst>
                  <a:ext uri="{0D108BD9-81ED-4DB2-BD59-A6C34878D82A}">
                    <a16:rowId xmlns:a16="http://schemas.microsoft.com/office/drawing/2014/main" val="3025070569"/>
                  </a:ext>
                </a:extLst>
              </a:tr>
              <a:tr h="453320">
                <a:tc>
                  <a:txBody>
                    <a:bodyPr/>
                    <a:lstStyle/>
                    <a:p>
                      <a:r>
                        <a:rPr lang="en-US" sz="1800" b="0" i="0" kern="1200" dirty="0">
                          <a:solidFill>
                            <a:schemeClr val="dk1"/>
                          </a:solidFill>
                          <a:effectLst/>
                          <a:latin typeface="+mn-lt"/>
                          <a:ea typeface="+mn-ea"/>
                          <a:cs typeface="+mn-cs"/>
                        </a:rPr>
                        <a:t>C is a subset of C++.</a:t>
                      </a:r>
                      <a:endParaRPr lang="en-US" dirty="0"/>
                    </a:p>
                  </a:txBody>
                  <a:tcPr/>
                </a:tc>
                <a:tc>
                  <a:txBody>
                    <a:bodyPr/>
                    <a:lstStyle/>
                    <a:p>
                      <a:r>
                        <a:rPr lang="en-US" sz="1800" b="0" i="0" kern="1200" dirty="0">
                          <a:solidFill>
                            <a:schemeClr val="dk1"/>
                          </a:solidFill>
                          <a:effectLst/>
                          <a:latin typeface="+mn-lt"/>
                          <a:ea typeface="+mn-ea"/>
                          <a:cs typeface="+mn-cs"/>
                        </a:rPr>
                        <a:t>C++ is a superset of C.</a:t>
                      </a:r>
                      <a:endParaRPr lang="en-US" dirty="0"/>
                    </a:p>
                  </a:txBody>
                  <a:tcPr/>
                </a:tc>
                <a:extLst>
                  <a:ext uri="{0D108BD9-81ED-4DB2-BD59-A6C34878D82A}">
                    <a16:rowId xmlns:a16="http://schemas.microsoft.com/office/drawing/2014/main" val="442409450"/>
                  </a:ext>
                </a:extLst>
              </a:tr>
              <a:tr h="453320">
                <a:tc>
                  <a:txBody>
                    <a:bodyPr/>
                    <a:lstStyle/>
                    <a:p>
                      <a:r>
                        <a:rPr lang="en-US" dirty="0"/>
                        <a:t>32 Keywords</a:t>
                      </a:r>
                    </a:p>
                  </a:txBody>
                  <a:tcPr/>
                </a:tc>
                <a:tc>
                  <a:txBody>
                    <a:bodyPr/>
                    <a:lstStyle/>
                    <a:p>
                      <a:r>
                        <a:rPr lang="en-US" dirty="0"/>
                        <a:t>63 </a:t>
                      </a:r>
                      <a:r>
                        <a:rPr lang="en-US" dirty="0">
                          <a:hlinkClick r:id="rId2"/>
                        </a:rPr>
                        <a:t>Keywords</a:t>
                      </a:r>
                      <a:endParaRPr lang="en-US" dirty="0"/>
                    </a:p>
                  </a:txBody>
                  <a:tcPr/>
                </a:tc>
                <a:extLst>
                  <a:ext uri="{0D108BD9-81ED-4DB2-BD59-A6C34878D82A}">
                    <a16:rowId xmlns:a16="http://schemas.microsoft.com/office/drawing/2014/main" val="2108032926"/>
                  </a:ext>
                </a:extLst>
              </a:tr>
              <a:tr h="782444">
                <a:tc>
                  <a:txBody>
                    <a:bodyPr/>
                    <a:lstStyle/>
                    <a:p>
                      <a:r>
                        <a:rPr lang="en-US" dirty="0"/>
                        <a:t>Procedural programming</a:t>
                      </a:r>
                    </a:p>
                  </a:txBody>
                  <a:tcPr/>
                </a:tc>
                <a:tc>
                  <a:txBody>
                    <a:bodyPr/>
                    <a:lstStyle/>
                    <a:p>
                      <a:r>
                        <a:rPr lang="en-US" dirty="0"/>
                        <a:t>Procedural and Object Oriented Programming</a:t>
                      </a:r>
                    </a:p>
                  </a:txBody>
                  <a:tcPr/>
                </a:tc>
                <a:extLst>
                  <a:ext uri="{0D108BD9-81ED-4DB2-BD59-A6C34878D82A}">
                    <a16:rowId xmlns:a16="http://schemas.microsoft.com/office/drawing/2014/main" val="2336325265"/>
                  </a:ext>
                </a:extLst>
              </a:tr>
              <a:tr h="1117778">
                <a:tc>
                  <a:txBody>
                    <a:bodyPr/>
                    <a:lstStyle/>
                    <a:p>
                      <a:r>
                        <a:rPr lang="en-US" dirty="0"/>
                        <a:t>C does not support information hiding</a:t>
                      </a:r>
                    </a:p>
                  </a:txBody>
                  <a:tcPr/>
                </a:tc>
                <a:tc>
                  <a:txBody>
                    <a:bodyPr/>
                    <a:lstStyle/>
                    <a:p>
                      <a:r>
                        <a:rPr lang="en-US" dirty="0"/>
                        <a:t>Information is “hidden” via encapsulation – (data and functions are hidden in namespaces to avoid collision using visibility modifiers)</a:t>
                      </a:r>
                    </a:p>
                  </a:txBody>
                  <a:tcPr/>
                </a:tc>
                <a:extLst>
                  <a:ext uri="{0D108BD9-81ED-4DB2-BD59-A6C34878D82A}">
                    <a16:rowId xmlns:a16="http://schemas.microsoft.com/office/drawing/2014/main" val="1967699888"/>
                  </a:ext>
                </a:extLst>
              </a:tr>
              <a:tr h="453320">
                <a:tc>
                  <a:txBody>
                    <a:bodyPr/>
                    <a:lstStyle/>
                    <a:p>
                      <a:r>
                        <a:rPr lang="en-US" dirty="0"/>
                        <a:t>Function driven</a:t>
                      </a:r>
                    </a:p>
                  </a:txBody>
                  <a:tcPr/>
                </a:tc>
                <a:tc>
                  <a:txBody>
                    <a:bodyPr/>
                    <a:lstStyle/>
                    <a:p>
                      <a:r>
                        <a:rPr lang="en-US" dirty="0"/>
                        <a:t>Object driven</a:t>
                      </a:r>
                    </a:p>
                  </a:txBody>
                  <a:tcPr/>
                </a:tc>
                <a:extLst>
                  <a:ext uri="{0D108BD9-81ED-4DB2-BD59-A6C34878D82A}">
                    <a16:rowId xmlns:a16="http://schemas.microsoft.com/office/drawing/2014/main" val="1206995598"/>
                  </a:ext>
                </a:extLst>
              </a:tr>
              <a:tr h="453320">
                <a:tc>
                  <a:txBody>
                    <a:bodyPr/>
                    <a:lstStyle/>
                    <a:p>
                      <a:r>
                        <a:rPr lang="en-US" dirty="0"/>
                        <a:t>Commonly compiled using </a:t>
                      </a:r>
                      <a:r>
                        <a:rPr lang="en-US" dirty="0" err="1"/>
                        <a:t>gcc</a:t>
                      </a:r>
                      <a:endParaRPr lang="en-US" dirty="0"/>
                    </a:p>
                  </a:txBody>
                  <a:tcPr/>
                </a:tc>
                <a:tc>
                  <a:txBody>
                    <a:bodyPr/>
                    <a:lstStyle/>
                    <a:p>
                      <a:r>
                        <a:rPr lang="en-US" dirty="0"/>
                        <a:t>Commonly compiled using g++</a:t>
                      </a:r>
                    </a:p>
                  </a:txBody>
                  <a:tcPr/>
                </a:tc>
                <a:extLst>
                  <a:ext uri="{0D108BD9-81ED-4DB2-BD59-A6C34878D82A}">
                    <a16:rowId xmlns:a16="http://schemas.microsoft.com/office/drawing/2014/main" val="894742942"/>
                  </a:ext>
                </a:extLst>
              </a:tr>
              <a:tr h="782444">
                <a:tc>
                  <a:txBody>
                    <a:bodyPr/>
                    <a:lstStyle/>
                    <a:p>
                      <a:r>
                        <a:rPr lang="en-US" dirty="0"/>
                        <a:t>Does not support polymorphism encapsulation and inheritance</a:t>
                      </a:r>
                    </a:p>
                  </a:txBody>
                  <a:tcPr/>
                </a:tc>
                <a:tc>
                  <a:txBody>
                    <a:bodyPr/>
                    <a:lstStyle/>
                    <a:p>
                      <a:r>
                        <a:rPr lang="en-US" dirty="0"/>
                        <a:t>Supports polymorphism, encapsulation and inheritance</a:t>
                      </a:r>
                    </a:p>
                  </a:txBody>
                  <a:tcPr/>
                </a:tc>
                <a:extLst>
                  <a:ext uri="{0D108BD9-81ED-4DB2-BD59-A6C34878D82A}">
                    <a16:rowId xmlns:a16="http://schemas.microsoft.com/office/drawing/2014/main" val="3582356257"/>
                  </a:ext>
                </a:extLst>
              </a:tr>
              <a:tr h="601464">
                <a:tc>
                  <a:txBody>
                    <a:bodyPr/>
                    <a:lstStyle/>
                    <a:p>
                      <a:r>
                        <a:rPr lang="en-US" dirty="0"/>
                        <a:t>Functions can not be defined inside structures</a:t>
                      </a:r>
                    </a:p>
                  </a:txBody>
                  <a:tcPr/>
                </a:tc>
                <a:tc>
                  <a:txBody>
                    <a:bodyPr/>
                    <a:lstStyle/>
                    <a:p>
                      <a:r>
                        <a:rPr lang="en-US" dirty="0"/>
                        <a:t>Functions can be used inside structures</a:t>
                      </a:r>
                    </a:p>
                  </a:txBody>
                  <a:tcPr/>
                </a:tc>
                <a:extLst>
                  <a:ext uri="{0D108BD9-81ED-4DB2-BD59-A6C34878D82A}">
                    <a16:rowId xmlns:a16="http://schemas.microsoft.com/office/drawing/2014/main" val="3356364754"/>
                  </a:ext>
                </a:extLst>
              </a:tr>
              <a:tr h="453320">
                <a:tc>
                  <a:txBody>
                    <a:bodyPr/>
                    <a:lstStyle/>
                    <a:p>
                      <a:r>
                        <a:rPr lang="en-US" dirty="0"/>
                        <a:t>Header used: </a:t>
                      </a:r>
                      <a:r>
                        <a:rPr lang="en-US" dirty="0" err="1"/>
                        <a:t>stdio.h</a:t>
                      </a:r>
                      <a:endParaRPr lang="en-US" dirty="0"/>
                    </a:p>
                  </a:txBody>
                  <a:tcPr/>
                </a:tc>
                <a:tc>
                  <a:txBody>
                    <a:bodyPr/>
                    <a:lstStyle/>
                    <a:p>
                      <a:r>
                        <a:rPr lang="en-US" dirty="0"/>
                        <a:t>Header used: </a:t>
                      </a:r>
                      <a:r>
                        <a:rPr lang="en-US" dirty="0" err="1"/>
                        <a:t>iostream.h</a:t>
                      </a:r>
                      <a:endParaRPr lang="en-US" dirty="0"/>
                    </a:p>
                  </a:txBody>
                  <a:tcPr/>
                </a:tc>
                <a:extLst>
                  <a:ext uri="{0D108BD9-81ED-4DB2-BD59-A6C34878D82A}">
                    <a16:rowId xmlns:a16="http://schemas.microsoft.com/office/drawing/2014/main" val="3024464117"/>
                  </a:ext>
                </a:extLst>
              </a:tr>
            </a:tbl>
          </a:graphicData>
        </a:graphic>
      </p:graphicFrame>
    </p:spTree>
    <p:extLst>
      <p:ext uri="{BB962C8B-B14F-4D97-AF65-F5344CB8AC3E}">
        <p14:creationId xmlns:p14="http://schemas.microsoft.com/office/powerpoint/2010/main" val="427234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08FA-D07B-F047-B21C-08967F8A1550}"/>
              </a:ext>
            </a:extLst>
          </p:cNvPr>
          <p:cNvSpPr>
            <a:spLocks noGrp="1"/>
          </p:cNvSpPr>
          <p:nvPr>
            <p:ph type="title"/>
          </p:nvPr>
        </p:nvSpPr>
        <p:spPr/>
        <p:txBody>
          <a:bodyPr/>
          <a:lstStyle/>
          <a:p>
            <a:r>
              <a:rPr lang="en-US" dirty="0"/>
              <a:t>Hello, C++</a:t>
            </a:r>
          </a:p>
        </p:txBody>
      </p:sp>
      <p:sp>
        <p:nvSpPr>
          <p:cNvPr id="3" name="Content Placeholder 2">
            <a:extLst>
              <a:ext uri="{FF2B5EF4-FFF2-40B4-BE49-F238E27FC236}">
                <a16:creationId xmlns:a16="http://schemas.microsoft.com/office/drawing/2014/main" id="{1302820E-BB99-144C-BD9D-CB6D4D038EEA}"/>
              </a:ext>
            </a:extLst>
          </p:cNvPr>
          <p:cNvSpPr>
            <a:spLocks noGrp="1"/>
          </p:cNvSpPr>
          <p:nvPr>
            <p:ph idx="1"/>
          </p:nvPr>
        </p:nvSpPr>
        <p:spPr/>
        <p:txBody>
          <a:bodyPr/>
          <a:lstStyle/>
          <a:p>
            <a:r>
              <a:rPr lang="en-US" dirty="0"/>
              <a:t>“g++ -o out *.</a:t>
            </a:r>
            <a:r>
              <a:rPr lang="en-US" dirty="0" err="1"/>
              <a:t>cpp</a:t>
            </a:r>
            <a:r>
              <a:rPr lang="en-US" dirty="0"/>
              <a:t>” – run to compile all </a:t>
            </a:r>
            <a:r>
              <a:rPr lang="en-US" dirty="0" err="1"/>
              <a:t>cpp</a:t>
            </a:r>
            <a:r>
              <a:rPr lang="en-US" dirty="0"/>
              <a:t> source files in the directory.</a:t>
            </a:r>
          </a:p>
          <a:p>
            <a:r>
              <a:rPr lang="en-US" dirty="0"/>
              <a:t>Instead of </a:t>
            </a:r>
            <a:r>
              <a:rPr lang="en-US" dirty="0" err="1"/>
              <a:t>printf</a:t>
            </a:r>
            <a:r>
              <a:rPr lang="en-US" dirty="0"/>
              <a:t> and </a:t>
            </a:r>
            <a:r>
              <a:rPr lang="en-US" dirty="0" err="1"/>
              <a:t>scanf</a:t>
            </a:r>
            <a:r>
              <a:rPr lang="en-US" dirty="0"/>
              <a:t> lets use </a:t>
            </a:r>
            <a:r>
              <a:rPr lang="en-US" dirty="0" err="1"/>
              <a:t>std</a:t>
            </a:r>
            <a:r>
              <a:rPr lang="en-US" dirty="0"/>
              <a:t>::</a:t>
            </a:r>
            <a:r>
              <a:rPr lang="en-US" dirty="0" err="1"/>
              <a:t>cin</a:t>
            </a:r>
            <a:r>
              <a:rPr lang="en-US" dirty="0"/>
              <a:t> and </a:t>
            </a:r>
            <a:r>
              <a:rPr lang="en-US" dirty="0" err="1"/>
              <a:t>std</a:t>
            </a:r>
            <a:r>
              <a:rPr lang="en-US" dirty="0"/>
              <a:t>::</a:t>
            </a:r>
            <a:r>
              <a:rPr lang="en-US" dirty="0" err="1"/>
              <a:t>cout</a:t>
            </a:r>
            <a:endParaRPr lang="en-US" dirty="0"/>
          </a:p>
        </p:txBody>
      </p:sp>
    </p:spTree>
    <p:extLst>
      <p:ext uri="{BB962C8B-B14F-4D97-AF65-F5344CB8AC3E}">
        <p14:creationId xmlns:p14="http://schemas.microsoft.com/office/powerpoint/2010/main" val="257216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5169-D93F-154C-A99A-7B7D7E843A11}"/>
              </a:ext>
            </a:extLst>
          </p:cNvPr>
          <p:cNvSpPr>
            <a:spLocks noGrp="1"/>
          </p:cNvSpPr>
          <p:nvPr>
            <p:ph type="title"/>
          </p:nvPr>
        </p:nvSpPr>
        <p:spPr/>
        <p:txBody>
          <a:bodyPr/>
          <a:lstStyle/>
          <a:p>
            <a:r>
              <a:rPr lang="en-US" dirty="0"/>
              <a:t>Class and Object</a:t>
            </a:r>
          </a:p>
        </p:txBody>
      </p:sp>
      <p:sp>
        <p:nvSpPr>
          <p:cNvPr id="3" name="Content Placeholder 2">
            <a:extLst>
              <a:ext uri="{FF2B5EF4-FFF2-40B4-BE49-F238E27FC236}">
                <a16:creationId xmlns:a16="http://schemas.microsoft.com/office/drawing/2014/main" id="{68946110-E3CE-9A43-8980-4A863468A594}"/>
              </a:ext>
            </a:extLst>
          </p:cNvPr>
          <p:cNvSpPr>
            <a:spLocks noGrp="1"/>
          </p:cNvSpPr>
          <p:nvPr>
            <p:ph idx="1"/>
          </p:nvPr>
        </p:nvSpPr>
        <p:spPr/>
        <p:txBody>
          <a:bodyPr/>
          <a:lstStyle/>
          <a:p>
            <a:r>
              <a:rPr lang="en-US" dirty="0"/>
              <a:t>Object oriented programming is a way of thinking about programming. It is a very common methodology in games and other commercial applications. In OOP, you define classes and relationships between them and rules for interaction between objects. Think of Classes as blueprints for objects  - </a:t>
            </a:r>
            <a:r>
              <a:rPr lang="en-US" dirty="0" err="1"/>
              <a:t>Eg</a:t>
            </a:r>
            <a:r>
              <a:rPr lang="en-US" dirty="0"/>
              <a:t> if you would have a player class, its data members would be lives, and member functions would be anything a player can do. Classes are similar to C Structs, with the exception, that classes can also define behavior.  </a:t>
            </a:r>
          </a:p>
        </p:txBody>
      </p:sp>
    </p:spTree>
    <p:extLst>
      <p:ext uri="{BB962C8B-B14F-4D97-AF65-F5344CB8AC3E}">
        <p14:creationId xmlns:p14="http://schemas.microsoft.com/office/powerpoint/2010/main" val="14659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0742-42C1-4A4C-B5B1-A684D8EE475F}"/>
              </a:ext>
            </a:extLst>
          </p:cNvPr>
          <p:cNvSpPr>
            <a:spLocks noGrp="1"/>
          </p:cNvSpPr>
          <p:nvPr>
            <p:ph type="title"/>
          </p:nvPr>
        </p:nvSpPr>
        <p:spPr/>
        <p:txBody>
          <a:bodyPr/>
          <a:lstStyle/>
          <a:p>
            <a:r>
              <a:rPr lang="en-US" dirty="0"/>
              <a:t>Object-Oriented Programming terms</a:t>
            </a:r>
          </a:p>
        </p:txBody>
      </p:sp>
      <p:sp>
        <p:nvSpPr>
          <p:cNvPr id="3" name="Content Placeholder 2">
            <a:extLst>
              <a:ext uri="{FF2B5EF4-FFF2-40B4-BE49-F238E27FC236}">
                <a16:creationId xmlns:a16="http://schemas.microsoft.com/office/drawing/2014/main" id="{9AF639C2-8D65-B648-99E9-E54A10F644E2}"/>
              </a:ext>
            </a:extLst>
          </p:cNvPr>
          <p:cNvSpPr>
            <a:spLocks noGrp="1"/>
          </p:cNvSpPr>
          <p:nvPr>
            <p:ph idx="1"/>
          </p:nvPr>
        </p:nvSpPr>
        <p:spPr/>
        <p:txBody>
          <a:bodyPr>
            <a:normAutofit fontScale="85000" lnSpcReduction="20000"/>
          </a:bodyPr>
          <a:lstStyle/>
          <a:p>
            <a:r>
              <a:rPr lang="en-US" dirty="0"/>
              <a:t>Inheritance – Classes can be derived from more general base classes. (</a:t>
            </a:r>
            <a:r>
              <a:rPr lang="en-US" dirty="0" err="1"/>
              <a:t>Eg</a:t>
            </a:r>
            <a:r>
              <a:rPr lang="en-US" dirty="0"/>
              <a:t> Enemy base class and </a:t>
            </a:r>
            <a:r>
              <a:rPr lang="en-US" dirty="0" err="1"/>
              <a:t>RookeyWhelpEnemy</a:t>
            </a:r>
            <a:r>
              <a:rPr lang="en-US" dirty="0"/>
              <a:t> as the subclass) In doing so, they inherit the data members and member functions from their base class.</a:t>
            </a:r>
          </a:p>
          <a:p>
            <a:r>
              <a:rPr lang="en-US" dirty="0"/>
              <a:t>Polymorphism – The ability for multiple classes to derive from one base class. (Many different types of enemies can all use the same Enemy base class – meaning functionality common to them does not need to be written multiple times)</a:t>
            </a:r>
          </a:p>
          <a:p>
            <a:r>
              <a:rPr lang="en-US" dirty="0"/>
              <a:t>Encapsulation – data members and member functions can be hidden from being available outside of a class (only code from that class can use it) It is a useful technique for Clean Code architecture</a:t>
            </a:r>
          </a:p>
          <a:p>
            <a:r>
              <a:rPr lang="en-US" dirty="0"/>
              <a:t>Interface  -  a “Contract” between developers, which defines how common functionality will be implemented.</a:t>
            </a:r>
          </a:p>
          <a:p>
            <a:endParaRPr lang="en-US" dirty="0"/>
          </a:p>
        </p:txBody>
      </p:sp>
    </p:spTree>
    <p:extLst>
      <p:ext uri="{BB962C8B-B14F-4D97-AF65-F5344CB8AC3E}">
        <p14:creationId xmlns:p14="http://schemas.microsoft.com/office/powerpoint/2010/main" val="5990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7C08-C542-084E-AA36-732C92623FCF}"/>
              </a:ext>
            </a:extLst>
          </p:cNvPr>
          <p:cNvSpPr>
            <a:spLocks noGrp="1"/>
          </p:cNvSpPr>
          <p:nvPr>
            <p:ph type="title"/>
          </p:nvPr>
        </p:nvSpPr>
        <p:spPr/>
        <p:txBody>
          <a:bodyPr/>
          <a:lstStyle/>
          <a:p>
            <a:r>
              <a:rPr lang="en-US" dirty="0"/>
              <a:t>SOLID Programming</a:t>
            </a:r>
          </a:p>
        </p:txBody>
      </p:sp>
      <p:sp>
        <p:nvSpPr>
          <p:cNvPr id="3" name="Content Placeholder 2">
            <a:extLst>
              <a:ext uri="{FF2B5EF4-FFF2-40B4-BE49-F238E27FC236}">
                <a16:creationId xmlns:a16="http://schemas.microsoft.com/office/drawing/2014/main" id="{6F1253EF-0F93-1147-A31E-3F1E149D57BB}"/>
              </a:ext>
            </a:extLst>
          </p:cNvPr>
          <p:cNvSpPr>
            <a:spLocks noGrp="1"/>
          </p:cNvSpPr>
          <p:nvPr>
            <p:ph idx="1"/>
          </p:nvPr>
        </p:nvSpPr>
        <p:spPr/>
        <p:txBody>
          <a:bodyPr>
            <a:normAutofit fontScale="70000" lnSpcReduction="20000"/>
          </a:bodyPr>
          <a:lstStyle/>
          <a:p>
            <a:pPr fontAlgn="base"/>
            <a:r>
              <a:rPr lang="en-US" dirty="0"/>
              <a:t>The </a:t>
            </a:r>
            <a:r>
              <a:rPr lang="en-US" b="1" dirty="0"/>
              <a:t>S</a:t>
            </a:r>
            <a:r>
              <a:rPr lang="en-US" dirty="0"/>
              <a:t>ingle Responsibility Principle - </a:t>
            </a:r>
            <a:r>
              <a:rPr lang="en-US" b="1" dirty="0"/>
              <a:t>a class should do one thing and therefore it should have only a single reason to change</a:t>
            </a:r>
            <a:r>
              <a:rPr lang="en-US" dirty="0"/>
              <a:t>.</a:t>
            </a:r>
          </a:p>
          <a:p>
            <a:pPr fontAlgn="base"/>
            <a:r>
              <a:rPr lang="en-US" dirty="0"/>
              <a:t>The </a:t>
            </a:r>
            <a:r>
              <a:rPr lang="en-US" b="1" dirty="0"/>
              <a:t>O</a:t>
            </a:r>
            <a:r>
              <a:rPr lang="en-US" dirty="0"/>
              <a:t>pen-Closed Principle -  </a:t>
            </a:r>
            <a:r>
              <a:rPr lang="en-US" b="1" dirty="0"/>
              <a:t>classes should be open for extension and closed to modification.</a:t>
            </a:r>
            <a:endParaRPr lang="en-US" dirty="0"/>
          </a:p>
          <a:p>
            <a:pPr fontAlgn="base"/>
            <a:r>
              <a:rPr lang="en-US" dirty="0"/>
              <a:t>The </a:t>
            </a:r>
            <a:r>
              <a:rPr lang="en-US" b="1" dirty="0" err="1"/>
              <a:t>L</a:t>
            </a:r>
            <a:r>
              <a:rPr lang="en-US" dirty="0" err="1"/>
              <a:t>iskov</a:t>
            </a:r>
            <a:r>
              <a:rPr lang="en-US" dirty="0"/>
              <a:t> Substitution Principle -  subclasses should be substitutable for their base classes.</a:t>
            </a:r>
          </a:p>
          <a:p>
            <a:pPr fontAlgn="base"/>
            <a:r>
              <a:rPr lang="en-US" dirty="0"/>
              <a:t>The </a:t>
            </a:r>
            <a:r>
              <a:rPr lang="en-US" b="1" dirty="0"/>
              <a:t>I</a:t>
            </a:r>
            <a:r>
              <a:rPr lang="en-US" dirty="0"/>
              <a:t>nterface Segregation Principle - Segregation means keeping things separated, and the Interface Segregation Principle is about separating the interfaces. The principle states that many client-specific interfaces are better than one general-purpose interface. Clients should not be forced to implement a function they do no need.</a:t>
            </a:r>
          </a:p>
          <a:p>
            <a:pPr fontAlgn="base"/>
            <a:endParaRPr lang="en-US" dirty="0"/>
          </a:p>
          <a:p>
            <a:pPr fontAlgn="base"/>
            <a:r>
              <a:rPr lang="en-US" dirty="0"/>
              <a:t>The </a:t>
            </a:r>
            <a:r>
              <a:rPr lang="en-US" b="1" dirty="0"/>
              <a:t>D</a:t>
            </a:r>
            <a:r>
              <a:rPr lang="en-US" dirty="0"/>
              <a:t>ependency Inversion Principle - The Dependency Inversion principle states that our classes should depend upon interfaces or abstract classes instead of concrete classes and functions.</a:t>
            </a:r>
          </a:p>
          <a:p>
            <a:endParaRPr lang="en-US" dirty="0"/>
          </a:p>
        </p:txBody>
      </p:sp>
    </p:spTree>
    <p:extLst>
      <p:ext uri="{BB962C8B-B14F-4D97-AF65-F5344CB8AC3E}">
        <p14:creationId xmlns:p14="http://schemas.microsoft.com/office/powerpoint/2010/main" val="220579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38FB-CB01-4442-A944-0220E8A9B1BB}"/>
              </a:ext>
            </a:extLst>
          </p:cNvPr>
          <p:cNvSpPr>
            <a:spLocks noGrp="1"/>
          </p:cNvSpPr>
          <p:nvPr>
            <p:ph type="title"/>
          </p:nvPr>
        </p:nvSpPr>
        <p:spPr/>
        <p:txBody>
          <a:bodyPr/>
          <a:lstStyle/>
          <a:p>
            <a:r>
              <a:rPr lang="en-US" dirty="0"/>
              <a:t>The Command Pattern</a:t>
            </a:r>
          </a:p>
        </p:txBody>
      </p:sp>
      <p:sp>
        <p:nvSpPr>
          <p:cNvPr id="3" name="Content Placeholder 2">
            <a:extLst>
              <a:ext uri="{FF2B5EF4-FFF2-40B4-BE49-F238E27FC236}">
                <a16:creationId xmlns:a16="http://schemas.microsoft.com/office/drawing/2014/main" id="{8D88E438-4295-0648-A625-C73E80E6D547}"/>
              </a:ext>
            </a:extLst>
          </p:cNvPr>
          <p:cNvSpPr>
            <a:spLocks noGrp="1"/>
          </p:cNvSpPr>
          <p:nvPr>
            <p:ph idx="1"/>
          </p:nvPr>
        </p:nvSpPr>
        <p:spPr/>
        <p:txBody>
          <a:bodyPr>
            <a:normAutofit lnSpcReduction="10000"/>
          </a:bodyPr>
          <a:lstStyle/>
          <a:p>
            <a:r>
              <a:rPr lang="en-US" dirty="0"/>
              <a:t>”The Command Pattern is a particularly flexible and powerful design pattern. able to streamline decision making and selection by doing something that most object-oriented languages don't naturally do - treating </a:t>
            </a:r>
            <a:r>
              <a:rPr lang="en-US" i="1" dirty="0"/>
              <a:t>operations</a:t>
            </a:r>
            <a:r>
              <a:rPr lang="en-US" dirty="0"/>
              <a:t> or </a:t>
            </a:r>
            <a:r>
              <a:rPr lang="en-US" i="1" dirty="0"/>
              <a:t>commands</a:t>
            </a:r>
            <a:r>
              <a:rPr lang="en-US" dirty="0"/>
              <a:t> as objects in their own right, allowing related commands to be grouped together and picked out at runtime, without a tedious If/then/else structure.” - https://</a:t>
            </a:r>
            <a:r>
              <a:rPr lang="en-US" dirty="0" err="1"/>
              <a:t>www.dreamincode.net</a:t>
            </a:r>
            <a:r>
              <a:rPr lang="en-US" dirty="0"/>
              <a:t>/forums/topic/38412-the-command-pattern-c/</a:t>
            </a:r>
          </a:p>
          <a:p>
            <a:r>
              <a:rPr lang="en-US" dirty="0"/>
              <a:t>It is very commonly used in games to trigger behaviors in NPC entities, pass player actions, represent different kinds of spells etc.</a:t>
            </a:r>
          </a:p>
        </p:txBody>
      </p:sp>
    </p:spTree>
    <p:extLst>
      <p:ext uri="{BB962C8B-B14F-4D97-AF65-F5344CB8AC3E}">
        <p14:creationId xmlns:p14="http://schemas.microsoft.com/office/powerpoint/2010/main" val="217438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CC2D-708E-0245-806C-1E7A14972633}"/>
              </a:ext>
            </a:extLst>
          </p:cNvPr>
          <p:cNvSpPr>
            <a:spLocks noGrp="1"/>
          </p:cNvSpPr>
          <p:nvPr>
            <p:ph type="title"/>
          </p:nvPr>
        </p:nvSpPr>
        <p:spPr/>
        <p:txBody>
          <a:bodyPr/>
          <a:lstStyle/>
          <a:p>
            <a:r>
              <a:rPr lang="en-US" dirty="0"/>
              <a:t>The command pattern example.</a:t>
            </a:r>
          </a:p>
        </p:txBody>
      </p:sp>
      <p:sp>
        <p:nvSpPr>
          <p:cNvPr id="3" name="Content Placeholder 2">
            <a:extLst>
              <a:ext uri="{FF2B5EF4-FFF2-40B4-BE49-F238E27FC236}">
                <a16:creationId xmlns:a16="http://schemas.microsoft.com/office/drawing/2014/main" id="{E900C4D2-F027-4844-B6DF-C95163906FF7}"/>
              </a:ext>
            </a:extLst>
          </p:cNvPr>
          <p:cNvSpPr>
            <a:spLocks noGrp="1"/>
          </p:cNvSpPr>
          <p:nvPr>
            <p:ph idx="1"/>
          </p:nvPr>
        </p:nvSpPr>
        <p:spPr/>
        <p:txBody>
          <a:bodyPr/>
          <a:lstStyle/>
          <a:p>
            <a:r>
              <a:rPr lang="en-US" dirty="0"/>
              <a:t>To illustrate the aim of object oriented programming, we will be looking at an existing example written for windows, and reimplementing it to be platform-agnostic and run on command line. The project is a calculator and the source is also available in the lecture materials. - </a:t>
            </a:r>
            <a:r>
              <a:rPr lang="en-US" dirty="0">
                <a:hlinkClick r:id="rId2"/>
              </a:rPr>
              <a:t>1</a:t>
            </a:r>
            <a:r>
              <a:rPr lang="en-US" dirty="0"/>
              <a:t> </a:t>
            </a:r>
          </a:p>
        </p:txBody>
      </p:sp>
      <p:sp>
        <p:nvSpPr>
          <p:cNvPr id="4" name="TextBox 3">
            <a:extLst>
              <a:ext uri="{FF2B5EF4-FFF2-40B4-BE49-F238E27FC236}">
                <a16:creationId xmlns:a16="http://schemas.microsoft.com/office/drawing/2014/main" id="{F8EDC8C0-2B2D-6643-AC90-027AFD1E1325}"/>
              </a:ext>
            </a:extLst>
          </p:cNvPr>
          <p:cNvSpPr txBox="1"/>
          <p:nvPr/>
        </p:nvSpPr>
        <p:spPr>
          <a:xfrm>
            <a:off x="3083858" y="6364941"/>
            <a:ext cx="8208850" cy="276999"/>
          </a:xfrm>
          <a:prstGeom prst="rect">
            <a:avLst/>
          </a:prstGeom>
          <a:noFill/>
        </p:spPr>
        <p:txBody>
          <a:bodyPr wrap="none" rtlCol="0">
            <a:spAutoFit/>
          </a:bodyPr>
          <a:lstStyle/>
          <a:p>
            <a:r>
              <a:rPr lang="en-US" sz="1200" dirty="0"/>
              <a:t>1. </a:t>
            </a:r>
            <a:r>
              <a:rPr lang="en-US" sz="1200" dirty="0">
                <a:hlinkClick r:id="rId2"/>
              </a:rPr>
              <a:t>https://www.codeproject.com/Articles/343676/Understanding-and-Implementing-the-Command-Pattern</a:t>
            </a:r>
            <a:r>
              <a:rPr lang="en-US" sz="1200" dirty="0"/>
              <a:t> (08.05.2022)</a:t>
            </a:r>
          </a:p>
        </p:txBody>
      </p:sp>
    </p:spTree>
    <p:extLst>
      <p:ext uri="{BB962C8B-B14F-4D97-AF65-F5344CB8AC3E}">
        <p14:creationId xmlns:p14="http://schemas.microsoft.com/office/powerpoint/2010/main" val="113952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A993-E432-B844-AFDC-8144AD9AB403}"/>
              </a:ext>
            </a:extLst>
          </p:cNvPr>
          <p:cNvSpPr>
            <a:spLocks noGrp="1"/>
          </p:cNvSpPr>
          <p:nvPr>
            <p:ph type="title"/>
          </p:nvPr>
        </p:nvSpPr>
        <p:spPr/>
        <p:txBody>
          <a:bodyPr/>
          <a:lstStyle/>
          <a:p>
            <a:r>
              <a:rPr lang="en-US" dirty="0"/>
              <a:t>Relationship definition</a:t>
            </a:r>
          </a:p>
        </p:txBody>
      </p:sp>
      <p:pic>
        <p:nvPicPr>
          <p:cNvPr id="5" name="Content Placeholder 4">
            <a:extLst>
              <a:ext uri="{FF2B5EF4-FFF2-40B4-BE49-F238E27FC236}">
                <a16:creationId xmlns:a16="http://schemas.microsoft.com/office/drawing/2014/main" id="{E2E7A52E-7656-9542-8995-4F0C41788BCC}"/>
              </a:ext>
            </a:extLst>
          </p:cNvPr>
          <p:cNvPicPr>
            <a:picLocks noGrp="1" noChangeAspect="1"/>
          </p:cNvPicPr>
          <p:nvPr>
            <p:ph idx="1"/>
          </p:nvPr>
        </p:nvPicPr>
        <p:blipFill>
          <a:blip r:embed="rId2"/>
          <a:stretch>
            <a:fillRect/>
          </a:stretch>
        </p:blipFill>
        <p:spPr>
          <a:xfrm>
            <a:off x="3678307" y="1885285"/>
            <a:ext cx="7223825" cy="4160782"/>
          </a:xfrm>
        </p:spPr>
      </p:pic>
    </p:spTree>
    <p:extLst>
      <p:ext uri="{BB962C8B-B14F-4D97-AF65-F5344CB8AC3E}">
        <p14:creationId xmlns:p14="http://schemas.microsoft.com/office/powerpoint/2010/main" val="46061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3818</TotalTime>
  <Words>769</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MS Shell Dlg 2</vt:lpstr>
      <vt:lpstr>Arial</vt:lpstr>
      <vt:lpstr>Calibri</vt:lpstr>
      <vt:lpstr>Wingdings</vt:lpstr>
      <vt:lpstr>Wingdings 3</vt:lpstr>
      <vt:lpstr>Madison</vt:lpstr>
      <vt:lpstr>Introduction To Programming</vt:lpstr>
      <vt:lpstr>C versus C++</vt:lpstr>
      <vt:lpstr>Hello, C++</vt:lpstr>
      <vt:lpstr>Class and Object</vt:lpstr>
      <vt:lpstr>Object-Oriented Programming terms</vt:lpstr>
      <vt:lpstr>SOLID Programming</vt:lpstr>
      <vt:lpstr>The Command Pattern</vt:lpstr>
      <vt:lpstr>The command pattern example.</vt:lpstr>
      <vt:lpstr>Relationship definition</vt:lpstr>
      <vt:lpstr>Command Pattern calculator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Microsoft Office User</dc:creator>
  <cp:lastModifiedBy>Microsoft Office User</cp:lastModifiedBy>
  <cp:revision>55</cp:revision>
  <dcterms:created xsi:type="dcterms:W3CDTF">2019-10-06T10:13:22Z</dcterms:created>
  <dcterms:modified xsi:type="dcterms:W3CDTF">2022-05-09T07:09:47Z</dcterms:modified>
</cp:coreProperties>
</file>