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56" r:id="rId2"/>
    <p:sldId id="260" r:id="rId3"/>
    <p:sldId id="259"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4670"/>
  </p:normalViewPr>
  <p:slideViewPr>
    <p:cSldViewPr snapToGrid="0" snapToObjects="1">
      <p:cViewPr varScale="1">
        <p:scale>
          <a:sx n="143" d="100"/>
          <a:sy n="143" d="100"/>
        </p:scale>
        <p:origin x="20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0B112-1679-FF4F-B6E3-2C16D44C7E30}" type="datetimeFigureOut">
              <a:rPr lang="en-US" smtClean="0"/>
              <a:t>5/16/22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9B194-753F-0949-9513-E55637DDBDC8}" type="slidenum">
              <a:rPr lang="en-US" smtClean="0"/>
              <a:t>‹#›</a:t>
            </a:fld>
            <a:endParaRPr lang="en-US"/>
          </a:p>
        </p:txBody>
      </p:sp>
    </p:spTree>
    <p:extLst>
      <p:ext uri="{BB962C8B-B14F-4D97-AF65-F5344CB8AC3E}">
        <p14:creationId xmlns:p14="http://schemas.microsoft.com/office/powerpoint/2010/main" val="978088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ADFB85D-2F27-7B4A-8F83-075B4620B7C5}"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7895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84813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324769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12D58-A7D8-E44D-9EBD-601A1F9F5E78}"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8435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C12D58-A7D8-E44D-9EBD-601A1F9F5E78}" type="datetimeFigureOut">
              <a:rPr lang="en-US" smtClean="0"/>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189328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12D58-A7D8-E44D-9EBD-601A1F9F5E78}" type="datetimeFigureOut">
              <a:rPr lang="en-US" smtClean="0"/>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040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12D58-A7D8-E44D-9EBD-601A1F9F5E78}" type="datetimeFigureOut">
              <a:rPr lang="en-US" smtClean="0"/>
              <a:t>5/16/22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9941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12D58-A7D8-E44D-9EBD-601A1F9F5E78}" type="datetimeFigureOut">
              <a:rPr lang="en-US" smtClean="0"/>
              <a:t>5/16/22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FB85D-2F27-7B4A-8F83-075B4620B7C5}"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4370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4C12D58-A7D8-E44D-9EBD-601A1F9F5E78}" type="datetimeFigureOut">
              <a:rPr lang="en-US" smtClean="0"/>
              <a:t>5/16/22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363220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C12D58-A7D8-E44D-9EBD-601A1F9F5E78}" type="datetimeFigureOut">
              <a:rPr lang="en-US" smtClean="0"/>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27423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C12D58-A7D8-E44D-9EBD-601A1F9F5E78}" type="datetimeFigureOut">
              <a:rPr lang="en-US" smtClean="0"/>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FB85D-2F27-7B4A-8F83-075B4620B7C5}" type="slidenum">
              <a:rPr lang="en-US" smtClean="0"/>
              <a:t>‹#›</a:t>
            </a:fld>
            <a:endParaRPr lang="en-US"/>
          </a:p>
        </p:txBody>
      </p:sp>
    </p:spTree>
    <p:extLst>
      <p:ext uri="{BB962C8B-B14F-4D97-AF65-F5344CB8AC3E}">
        <p14:creationId xmlns:p14="http://schemas.microsoft.com/office/powerpoint/2010/main" val="267608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4C12D58-A7D8-E44D-9EBD-601A1F9F5E78}" type="datetimeFigureOut">
              <a:rPr lang="en-US" smtClean="0"/>
              <a:t>5/16/22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ADFB85D-2F27-7B4A-8F83-075B4620B7C5}"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950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C2E1-8B72-3141-B48F-5DF4E39191E0}"/>
              </a:ext>
            </a:extLst>
          </p:cNvPr>
          <p:cNvSpPr>
            <a:spLocks noGrp="1"/>
          </p:cNvSpPr>
          <p:nvPr>
            <p:ph type="ctrTitle"/>
          </p:nvPr>
        </p:nvSpPr>
        <p:spPr/>
        <p:txBody>
          <a:bodyPr/>
          <a:lstStyle/>
          <a:p>
            <a:r>
              <a:rPr lang="en-US" dirty="0"/>
              <a:t>Introduction To Programming</a:t>
            </a:r>
          </a:p>
        </p:txBody>
      </p:sp>
      <p:sp>
        <p:nvSpPr>
          <p:cNvPr id="3" name="Subtitle 2">
            <a:extLst>
              <a:ext uri="{FF2B5EF4-FFF2-40B4-BE49-F238E27FC236}">
                <a16:creationId xmlns:a16="http://schemas.microsoft.com/office/drawing/2014/main" id="{4CB4FBB2-FFF8-EC42-8E37-F9716940AD5E}"/>
              </a:ext>
            </a:extLst>
          </p:cNvPr>
          <p:cNvSpPr>
            <a:spLocks noGrp="1"/>
          </p:cNvSpPr>
          <p:nvPr>
            <p:ph type="subTitle" idx="1"/>
          </p:nvPr>
        </p:nvSpPr>
        <p:spPr/>
        <p:txBody>
          <a:bodyPr/>
          <a:lstStyle/>
          <a:p>
            <a:r>
              <a:rPr lang="en-US" dirty="0"/>
              <a:t>C++, OOP and the Command Pattern</a:t>
            </a:r>
          </a:p>
        </p:txBody>
      </p:sp>
    </p:spTree>
    <p:extLst>
      <p:ext uri="{BB962C8B-B14F-4D97-AF65-F5344CB8AC3E}">
        <p14:creationId xmlns:p14="http://schemas.microsoft.com/office/powerpoint/2010/main" val="298957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8296-DE57-4C4F-87B7-BAD7588D1561}"/>
              </a:ext>
            </a:extLst>
          </p:cNvPr>
          <p:cNvSpPr>
            <a:spLocks noGrp="1"/>
          </p:cNvSpPr>
          <p:nvPr>
            <p:ph type="title"/>
          </p:nvPr>
        </p:nvSpPr>
        <p:spPr/>
        <p:txBody>
          <a:bodyPr/>
          <a:lstStyle/>
          <a:p>
            <a:r>
              <a:rPr lang="en-US" dirty="0"/>
              <a:t>Tic-Tac-Toe</a:t>
            </a:r>
          </a:p>
        </p:txBody>
      </p:sp>
      <p:sp>
        <p:nvSpPr>
          <p:cNvPr id="3" name="Content Placeholder 2">
            <a:extLst>
              <a:ext uri="{FF2B5EF4-FFF2-40B4-BE49-F238E27FC236}">
                <a16:creationId xmlns:a16="http://schemas.microsoft.com/office/drawing/2014/main" id="{3BB6079F-8128-CF4A-BCC2-7C5567A2F2F7}"/>
              </a:ext>
            </a:extLst>
          </p:cNvPr>
          <p:cNvSpPr>
            <a:spLocks noGrp="1"/>
          </p:cNvSpPr>
          <p:nvPr>
            <p:ph idx="1"/>
          </p:nvPr>
        </p:nvSpPr>
        <p:spPr>
          <a:xfrm>
            <a:off x="1918447" y="2052116"/>
            <a:ext cx="8651692" cy="3997828"/>
          </a:xfrm>
        </p:spPr>
        <p:txBody>
          <a:bodyPr/>
          <a:lstStyle/>
          <a:p>
            <a:r>
              <a:rPr lang="en-US" dirty="0"/>
              <a:t>Code: examples/lesson_11/</a:t>
            </a:r>
            <a:r>
              <a:rPr lang="en-US" dirty="0" err="1"/>
              <a:t>tic_tac_toe_minimax_algorithm</a:t>
            </a:r>
            <a:r>
              <a:rPr lang="en-US" dirty="0"/>
              <a:t>/</a:t>
            </a:r>
            <a:r>
              <a:rPr lang="en-US" dirty="0" err="1"/>
              <a:t>tic_tac_toe.cpp</a:t>
            </a:r>
            <a:endParaRPr lang="en-US" dirty="0"/>
          </a:p>
        </p:txBody>
      </p:sp>
    </p:spTree>
    <p:extLst>
      <p:ext uri="{BB962C8B-B14F-4D97-AF65-F5344CB8AC3E}">
        <p14:creationId xmlns:p14="http://schemas.microsoft.com/office/powerpoint/2010/main" val="31036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38FB-CB01-4442-A944-0220E8A9B1BB}"/>
              </a:ext>
            </a:extLst>
          </p:cNvPr>
          <p:cNvSpPr>
            <a:spLocks noGrp="1"/>
          </p:cNvSpPr>
          <p:nvPr>
            <p:ph type="title"/>
          </p:nvPr>
        </p:nvSpPr>
        <p:spPr/>
        <p:txBody>
          <a:bodyPr/>
          <a:lstStyle/>
          <a:p>
            <a:r>
              <a:rPr lang="en-US" dirty="0"/>
              <a:t>The Minimax Algorithm</a:t>
            </a:r>
          </a:p>
        </p:txBody>
      </p:sp>
      <p:sp>
        <p:nvSpPr>
          <p:cNvPr id="3" name="Content Placeholder 2">
            <a:extLst>
              <a:ext uri="{FF2B5EF4-FFF2-40B4-BE49-F238E27FC236}">
                <a16:creationId xmlns:a16="http://schemas.microsoft.com/office/drawing/2014/main" id="{8D88E438-4295-0648-A625-C73E80E6D547}"/>
              </a:ext>
            </a:extLst>
          </p:cNvPr>
          <p:cNvSpPr>
            <a:spLocks noGrp="1"/>
          </p:cNvSpPr>
          <p:nvPr>
            <p:ph idx="1"/>
          </p:nvPr>
        </p:nvSpPr>
        <p:spPr/>
        <p:txBody>
          <a:bodyPr>
            <a:normAutofit/>
          </a:bodyPr>
          <a:lstStyle/>
          <a:p>
            <a:r>
              <a:rPr lang="en-US" dirty="0"/>
              <a:t>Minimax is a backtracking algorithm, that is used in decision making and game theory to find the optimal move.</a:t>
            </a:r>
          </a:p>
          <a:p>
            <a:r>
              <a:rPr lang="en-US" dirty="0"/>
              <a:t>It assumes that the opponent also plays optimally.</a:t>
            </a:r>
          </a:p>
          <a:p>
            <a:r>
              <a:rPr lang="en-US" dirty="0"/>
              <a:t>It can be applied to two-player turn-based games such as Tic-Tac-Toe, Backgammon, Chess, Magic: the Gathering.</a:t>
            </a:r>
          </a:p>
          <a:p>
            <a:r>
              <a:rPr lang="en-US" dirty="0"/>
              <a:t>For it to work – the game needs to have a terminal state, and the success needs to be calculatable.</a:t>
            </a:r>
          </a:p>
        </p:txBody>
      </p:sp>
    </p:spTree>
    <p:extLst>
      <p:ext uri="{BB962C8B-B14F-4D97-AF65-F5344CB8AC3E}">
        <p14:creationId xmlns:p14="http://schemas.microsoft.com/office/powerpoint/2010/main" val="217438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916D-48B3-0C40-BF53-EC7489CD37BA}"/>
              </a:ext>
            </a:extLst>
          </p:cNvPr>
          <p:cNvSpPr>
            <a:spLocks noGrp="1"/>
          </p:cNvSpPr>
          <p:nvPr>
            <p:ph type="title"/>
          </p:nvPr>
        </p:nvSpPr>
        <p:spPr/>
        <p:txBody>
          <a:bodyPr/>
          <a:lstStyle/>
          <a:p>
            <a:r>
              <a:rPr lang="en-US" dirty="0"/>
              <a:t>The Minimax Algorithm</a:t>
            </a:r>
          </a:p>
        </p:txBody>
      </p:sp>
      <p:sp>
        <p:nvSpPr>
          <p:cNvPr id="3" name="Content Placeholder 2">
            <a:extLst>
              <a:ext uri="{FF2B5EF4-FFF2-40B4-BE49-F238E27FC236}">
                <a16:creationId xmlns:a16="http://schemas.microsoft.com/office/drawing/2014/main" id="{BB419186-1932-4146-884B-7A9F0D29E3C7}"/>
              </a:ext>
            </a:extLst>
          </p:cNvPr>
          <p:cNvSpPr>
            <a:spLocks noGrp="1"/>
          </p:cNvSpPr>
          <p:nvPr>
            <p:ph idx="1"/>
          </p:nvPr>
        </p:nvSpPr>
        <p:spPr/>
        <p:txBody>
          <a:bodyPr/>
          <a:lstStyle/>
          <a:p>
            <a:r>
              <a:rPr lang="en-US" dirty="0"/>
              <a:t>”In Minimax the two players are called maximizer and minimizer. The </a:t>
            </a:r>
            <a:r>
              <a:rPr lang="en-US" b="1" dirty="0"/>
              <a:t>maximizer</a:t>
            </a:r>
            <a:r>
              <a:rPr lang="en-US" dirty="0"/>
              <a:t> tries to get the highest score possible while the </a:t>
            </a:r>
            <a:r>
              <a:rPr lang="en-US" b="1" dirty="0"/>
              <a:t>minimizer</a:t>
            </a:r>
            <a:r>
              <a:rPr lang="en-US" dirty="0"/>
              <a:t> tries to do the opposite and get the lowest score possible.</a:t>
            </a:r>
            <a:br>
              <a:rPr lang="en-US" dirty="0"/>
            </a:br>
            <a:r>
              <a:rPr lang="en-US" dirty="0"/>
              <a:t>Every board state has a value associated with it. In a given state if the maximizer has upper hand then, the score of the board will tend to be some positive value. If the minimizer has the upper hand in that board state then it will tend to be some negative value. The values of the board are calculated by some heuristics which are unique for every type of game.”  </a:t>
            </a:r>
          </a:p>
        </p:txBody>
      </p:sp>
    </p:spTree>
    <p:extLst>
      <p:ext uri="{BB962C8B-B14F-4D97-AF65-F5344CB8AC3E}">
        <p14:creationId xmlns:p14="http://schemas.microsoft.com/office/powerpoint/2010/main" val="92040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4936-2541-8F46-A899-60F99FEA4E12}"/>
              </a:ext>
            </a:extLst>
          </p:cNvPr>
          <p:cNvSpPr>
            <a:spLocks noGrp="1"/>
          </p:cNvSpPr>
          <p:nvPr>
            <p:ph type="title"/>
          </p:nvPr>
        </p:nvSpPr>
        <p:spPr/>
        <p:txBody>
          <a:bodyPr/>
          <a:lstStyle/>
          <a:p>
            <a:r>
              <a:rPr lang="en-US" dirty="0"/>
              <a:t>Example outcomes of a Tic-Tac-Toe game from a given state – It is x’s move.</a:t>
            </a:r>
          </a:p>
        </p:txBody>
      </p:sp>
      <p:pic>
        <p:nvPicPr>
          <p:cNvPr id="5" name="Content Placeholder 4">
            <a:extLst>
              <a:ext uri="{FF2B5EF4-FFF2-40B4-BE49-F238E27FC236}">
                <a16:creationId xmlns:a16="http://schemas.microsoft.com/office/drawing/2014/main" id="{D635B4E9-F928-304F-87C4-5117587712C6}"/>
              </a:ext>
            </a:extLst>
          </p:cNvPr>
          <p:cNvPicPr>
            <a:picLocks noGrp="1" noChangeAspect="1"/>
          </p:cNvPicPr>
          <p:nvPr>
            <p:ph idx="1"/>
          </p:nvPr>
        </p:nvPicPr>
        <p:blipFill>
          <a:blip r:embed="rId2"/>
          <a:stretch>
            <a:fillRect/>
          </a:stretch>
        </p:blipFill>
        <p:spPr>
          <a:xfrm>
            <a:off x="3819211" y="2052638"/>
            <a:ext cx="5704515" cy="3997325"/>
          </a:xfrm>
        </p:spPr>
      </p:pic>
      <p:sp>
        <p:nvSpPr>
          <p:cNvPr id="6" name="TextBox 5">
            <a:extLst>
              <a:ext uri="{FF2B5EF4-FFF2-40B4-BE49-F238E27FC236}">
                <a16:creationId xmlns:a16="http://schemas.microsoft.com/office/drawing/2014/main" id="{4AF6C0DF-32C2-AE44-BE4B-C9A125FEAB93}"/>
              </a:ext>
            </a:extLst>
          </p:cNvPr>
          <p:cNvSpPr txBox="1"/>
          <p:nvPr/>
        </p:nvSpPr>
        <p:spPr>
          <a:xfrm>
            <a:off x="1873624" y="6409765"/>
            <a:ext cx="7560083" cy="246221"/>
          </a:xfrm>
          <a:prstGeom prst="rect">
            <a:avLst/>
          </a:prstGeom>
          <a:noFill/>
        </p:spPr>
        <p:txBody>
          <a:bodyPr wrap="none" rtlCol="0">
            <a:spAutoFit/>
          </a:bodyPr>
          <a:lstStyle/>
          <a:p>
            <a:r>
              <a:rPr lang="en-US" sz="1000" dirty="0"/>
              <a:t>Image source: https://</a:t>
            </a:r>
            <a:r>
              <a:rPr lang="en-US" sz="1000" dirty="0" err="1"/>
              <a:t>www.geeksforgeeks.org</a:t>
            </a:r>
            <a:r>
              <a:rPr lang="en-US" sz="1000" dirty="0"/>
              <a:t>/minimax-algorithm-in-game-theory-set-3-tic-tac-toe-ai-finding-optimal-move/?ref=</a:t>
            </a:r>
            <a:r>
              <a:rPr lang="en-US" sz="1000" dirty="0" err="1"/>
              <a:t>lbp</a:t>
            </a:r>
            <a:endParaRPr lang="en-US" sz="1000" dirty="0"/>
          </a:p>
        </p:txBody>
      </p:sp>
    </p:spTree>
    <p:extLst>
      <p:ext uri="{BB962C8B-B14F-4D97-AF65-F5344CB8AC3E}">
        <p14:creationId xmlns:p14="http://schemas.microsoft.com/office/powerpoint/2010/main" val="122933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A1CE-9185-C847-ADB4-7630B3A397F2}"/>
              </a:ext>
            </a:extLst>
          </p:cNvPr>
          <p:cNvSpPr>
            <a:spLocks noGrp="1"/>
          </p:cNvSpPr>
          <p:nvPr>
            <p:ph type="title"/>
          </p:nvPr>
        </p:nvSpPr>
        <p:spPr/>
        <p:txBody>
          <a:bodyPr/>
          <a:lstStyle/>
          <a:p>
            <a:r>
              <a:rPr lang="en-US" dirty="0"/>
              <a:t>Pseudo-code for minimax</a:t>
            </a:r>
          </a:p>
        </p:txBody>
      </p:sp>
      <p:pic>
        <p:nvPicPr>
          <p:cNvPr id="5" name="Content Placeholder 4">
            <a:extLst>
              <a:ext uri="{FF2B5EF4-FFF2-40B4-BE49-F238E27FC236}">
                <a16:creationId xmlns:a16="http://schemas.microsoft.com/office/drawing/2014/main" id="{BD09EA92-9B82-DB44-82B2-F5EAC063D90A}"/>
              </a:ext>
            </a:extLst>
          </p:cNvPr>
          <p:cNvPicPr>
            <a:picLocks noGrp="1" noChangeAspect="1"/>
          </p:cNvPicPr>
          <p:nvPr>
            <p:ph idx="1"/>
          </p:nvPr>
        </p:nvPicPr>
        <p:blipFill>
          <a:blip r:embed="rId2"/>
          <a:stretch>
            <a:fillRect/>
          </a:stretch>
        </p:blipFill>
        <p:spPr>
          <a:xfrm>
            <a:off x="3528874" y="1885285"/>
            <a:ext cx="5332225" cy="3989294"/>
          </a:xfrm>
        </p:spPr>
      </p:pic>
    </p:spTree>
    <p:extLst>
      <p:ext uri="{BB962C8B-B14F-4D97-AF65-F5344CB8AC3E}">
        <p14:creationId xmlns:p14="http://schemas.microsoft.com/office/powerpoint/2010/main" val="204844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FD3908-1599-A141-BC61-8DB49AF6B26D}"/>
              </a:ext>
            </a:extLst>
          </p:cNvPr>
          <p:cNvPicPr>
            <a:picLocks noGrp="1" noChangeAspect="1"/>
          </p:cNvPicPr>
          <p:nvPr>
            <p:ph idx="1"/>
          </p:nvPr>
        </p:nvPicPr>
        <p:blipFill>
          <a:blip r:embed="rId2"/>
          <a:stretch>
            <a:fillRect/>
          </a:stretch>
        </p:blipFill>
        <p:spPr>
          <a:xfrm>
            <a:off x="2600451" y="332197"/>
            <a:ext cx="7045572" cy="6383572"/>
          </a:xfrm>
        </p:spPr>
      </p:pic>
    </p:spTree>
    <p:extLst>
      <p:ext uri="{BB962C8B-B14F-4D97-AF65-F5344CB8AC3E}">
        <p14:creationId xmlns:p14="http://schemas.microsoft.com/office/powerpoint/2010/main" val="1868282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{60A546FC-61BB-5E4D-84F7-D8DC5F509229}tf16401378</Template>
  <TotalTime>3830</TotalTime>
  <Words>266</Words>
  <Application>Microsoft Macintosh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MS Shell Dlg 2</vt:lpstr>
      <vt:lpstr>Arial</vt:lpstr>
      <vt:lpstr>Calibri</vt:lpstr>
      <vt:lpstr>Wingdings</vt:lpstr>
      <vt:lpstr>Wingdings 3</vt:lpstr>
      <vt:lpstr>Madison</vt:lpstr>
      <vt:lpstr>Introduction To Programming</vt:lpstr>
      <vt:lpstr>Tic-Tac-Toe</vt:lpstr>
      <vt:lpstr>The Minimax Algorithm</vt:lpstr>
      <vt:lpstr>The Minimax Algorithm</vt:lpstr>
      <vt:lpstr>Example outcomes of a Tic-Tac-Toe game from a given state – It is x’s move.</vt:lpstr>
      <vt:lpstr>Pseudo-code for minimax</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Microsoft Office User</dc:creator>
  <cp:lastModifiedBy>Microsoft Office User</cp:lastModifiedBy>
  <cp:revision>57</cp:revision>
  <dcterms:created xsi:type="dcterms:W3CDTF">2019-10-06T10:13:22Z</dcterms:created>
  <dcterms:modified xsi:type="dcterms:W3CDTF">2022-05-16T06:21:51Z</dcterms:modified>
</cp:coreProperties>
</file>