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5" r:id="rId3"/>
    <p:sldId id="257" r:id="rId4"/>
    <p:sldId id="266" r:id="rId5"/>
    <p:sldId id="271" r:id="rId6"/>
    <p:sldId id="264" r:id="rId7"/>
    <p:sldId id="268" r:id="rId8"/>
    <p:sldId id="269" r:id="rId9"/>
    <p:sldId id="258" r:id="rId10"/>
    <p:sldId id="267" r:id="rId11"/>
    <p:sldId id="259" r:id="rId12"/>
    <p:sldId id="270" r:id="rId13"/>
    <p:sldId id="263" r:id="rId14"/>
    <p:sldId id="260" r:id="rId15"/>
    <p:sldId id="274" r:id="rId16"/>
    <p:sldId id="261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79963"/>
  </p:normalViewPr>
  <p:slideViewPr>
    <p:cSldViewPr snapToGrid="0" snapToObjects="1">
      <p:cViewPr varScale="1">
        <p:scale>
          <a:sx n="111" d="100"/>
          <a:sy n="111" d="100"/>
        </p:scale>
        <p:origin x="1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C7B48-7F07-244D-9D5B-964E72400CA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43BEA-1751-7B44-A73B-A8BB04CD0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yuki.io/page/a-fundamental-introduction-to-x86-assembly-programm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Cambridge_English_Dictionary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https://www.nayuki.io/page/a-fundamental-introduction-to-x86-assembly-programming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1: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 2: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3: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memory-</a:t>
            </a:r>
            <a:r>
              <a:rPr lang="en-US" dirty="0" err="1"/>
              <a:t>layout.c</a:t>
            </a:r>
            <a:r>
              <a:rPr lang="en-US"/>
              <a:t> -o memory-layout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3BEA-1751-7B44-A73B-A8BB04CD0E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7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0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9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8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E8E1A86-7ACE-BA49-9035-0064D21FEF8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4B05-40C3-1743-9E81-744C4C1CFC8C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184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lixcloutier.com/x8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xical_variable_scope" TargetMode="External"/><Relationship Id="rId3" Type="http://schemas.openxmlformats.org/officeDocument/2006/relationships/hyperlink" Target="https://en.wikipedia.org/wiki/C" TargetMode="External"/><Relationship Id="rId7" Type="http://schemas.openxmlformats.org/officeDocument/2006/relationships/hyperlink" Target="https://en.wikipedia.org/wiki/Structured_programming" TargetMode="External"/><Relationship Id="rId2" Type="http://schemas.openxmlformats.org/officeDocument/2006/relationships/hyperlink" Target="https://en.wikipedia.org/wiki/Help:IPA/Engli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ramming_language" TargetMode="External"/><Relationship Id="rId5" Type="http://schemas.openxmlformats.org/officeDocument/2006/relationships/hyperlink" Target="https://en.wikipedia.org/wiki/Procedural_programming" TargetMode="External"/><Relationship Id="rId10" Type="http://schemas.openxmlformats.org/officeDocument/2006/relationships/hyperlink" Target="https://en.wikipedia.org/wiki/Static_type_system" TargetMode="External"/><Relationship Id="rId4" Type="http://schemas.openxmlformats.org/officeDocument/2006/relationships/hyperlink" Target="https://en.wikipedia.org/wiki/General-purpose_language" TargetMode="External"/><Relationship Id="rId9" Type="http://schemas.openxmlformats.org/officeDocument/2006/relationships/hyperlink" Target="https://en.wikipedia.org/wiki/Recursion_(computer_science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3053-8F85-1D44-990B-9F242FF88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7CE26-AE95-5149-990D-B47F2C6C5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C, compilation and Hello World</a:t>
            </a:r>
          </a:p>
        </p:txBody>
      </p:sp>
    </p:spTree>
    <p:extLst>
      <p:ext uri="{BB962C8B-B14F-4D97-AF65-F5344CB8AC3E}">
        <p14:creationId xmlns:p14="http://schemas.microsoft.com/office/powerpoint/2010/main" val="179590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46B9-D8C8-F048-9861-A63B81C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Assembly  - key registers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57902-6449-7E45-B622-3EF5EC5CF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233" y="1689904"/>
            <a:ext cx="6941926" cy="4999360"/>
          </a:xfrm>
        </p:spPr>
      </p:pic>
    </p:spTree>
    <p:extLst>
      <p:ext uri="{BB962C8B-B14F-4D97-AF65-F5344CB8AC3E}">
        <p14:creationId xmlns:p14="http://schemas.microsoft.com/office/powerpoint/2010/main" val="266043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5AA-86E5-5B42-8BFD-1A78DEE5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D9A7-C3A2-DB41-A038-8403C0D2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reference - </a:t>
            </a:r>
            <a:r>
              <a:rPr lang="en-US" dirty="0">
                <a:hlinkClick r:id="rId2"/>
              </a:rPr>
              <a:t>https://www.felixcloutier.com/x86/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5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6808-620A-E84A-8557-71363A04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 numbers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4B34-668D-1D4D-B918-48506BD8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885285"/>
            <a:ext cx="8284139" cy="4164659"/>
          </a:xfrm>
        </p:spPr>
        <p:txBody>
          <a:bodyPr>
            <a:normAutofit fontScale="40000" lnSpcReduction="20000"/>
          </a:bodyPr>
          <a:lstStyle/>
          <a:p>
            <a:pPr marL="6160" indent="0">
              <a:buNone/>
            </a:pPr>
            <a:r>
              <a:rPr lang="en-US" dirty="0"/>
              <a:t>section .text</a:t>
            </a:r>
          </a:p>
          <a:p>
            <a:pPr marL="6160" indent="0">
              <a:buNone/>
            </a:pPr>
            <a:r>
              <a:rPr lang="en-US" dirty="0"/>
              <a:t>	global main //Define start of subroutine</a:t>
            </a:r>
          </a:p>
          <a:p>
            <a:pPr marL="6160" indent="0">
              <a:buNone/>
            </a:pPr>
            <a:r>
              <a:rPr lang="en-US" dirty="0"/>
              <a:t>	extern </a:t>
            </a:r>
            <a:r>
              <a:rPr lang="en-US" dirty="0" err="1"/>
              <a:t>printf</a:t>
            </a:r>
            <a:r>
              <a:rPr lang="en-US" dirty="0"/>
              <a:t> //Call external function definition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/>
              <a:t>main: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/>
              <a:t>  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45 // Move the value 45 into the EAX register</a:t>
            </a:r>
          </a:p>
          <a:p>
            <a:pPr marL="6160" indent="0">
              <a:buNone/>
            </a:pPr>
            <a:r>
              <a:rPr lang="en-US" dirty="0"/>
              <a:t>  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ebx</a:t>
            </a:r>
            <a:r>
              <a:rPr lang="en-US" dirty="0"/>
              <a:t>, 55 // Move the value 55 into the EBX Register</a:t>
            </a:r>
          </a:p>
          <a:p>
            <a:pPr marL="6160" indent="0">
              <a:buNone/>
            </a:pPr>
            <a:r>
              <a:rPr lang="en-US" dirty="0"/>
              <a:t>  	add </a:t>
            </a:r>
            <a:r>
              <a:rPr lang="en-US" dirty="0" err="1"/>
              <a:t>eax,ebx</a:t>
            </a:r>
            <a:r>
              <a:rPr lang="en-US" dirty="0"/>
              <a:t> // Add the value of the data in EBX to EAX</a:t>
            </a:r>
          </a:p>
          <a:p>
            <a:pPr marL="6160" indent="0">
              <a:buNone/>
            </a:pPr>
            <a:r>
              <a:rPr lang="en-US" dirty="0"/>
              <a:t>  	push </a:t>
            </a:r>
            <a:r>
              <a:rPr lang="en-US" dirty="0" err="1"/>
              <a:t>eax</a:t>
            </a:r>
            <a:r>
              <a:rPr lang="en-US" dirty="0"/>
              <a:t> // Push the  value of EAX onto the stack</a:t>
            </a:r>
          </a:p>
          <a:p>
            <a:pPr marL="6160" indent="0">
              <a:buNone/>
            </a:pPr>
            <a:r>
              <a:rPr lang="en-US" dirty="0"/>
              <a:t>  	push message // Push the value of the message variable to the stack</a:t>
            </a:r>
          </a:p>
          <a:p>
            <a:pPr marL="6160" indent="0">
              <a:buNone/>
            </a:pPr>
            <a:r>
              <a:rPr lang="en-US" dirty="0"/>
              <a:t>  	call </a:t>
            </a:r>
            <a:r>
              <a:rPr lang="en-US" dirty="0" err="1"/>
              <a:t>printf</a:t>
            </a:r>
            <a:r>
              <a:rPr lang="en-US" dirty="0"/>
              <a:t> //call print function</a:t>
            </a:r>
          </a:p>
          <a:p>
            <a:pPr marL="6160" indent="0">
              <a:buNone/>
            </a:pPr>
            <a:r>
              <a:rPr lang="en-US" dirty="0"/>
              <a:t>  	add </a:t>
            </a:r>
            <a:r>
              <a:rPr lang="en-US" dirty="0" err="1"/>
              <a:t>esp</a:t>
            </a:r>
            <a:r>
              <a:rPr lang="en-US" dirty="0"/>
              <a:t>, 8 //Increase the ESP (Extended stack pointer) to the next address</a:t>
            </a:r>
          </a:p>
          <a:p>
            <a:pPr marL="6160" indent="0">
              <a:buNone/>
            </a:pPr>
            <a:r>
              <a:rPr lang="en-US" dirty="0"/>
              <a:t>  	ret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dirty="0"/>
              <a:t>message </a:t>
            </a:r>
            <a:r>
              <a:rPr lang="en-US" dirty="0" err="1"/>
              <a:t>db</a:t>
            </a:r>
            <a:r>
              <a:rPr lang="en-US" dirty="0"/>
              <a:t> "Value = %d", 10, 0</a:t>
            </a:r>
          </a:p>
        </p:txBody>
      </p:sp>
    </p:spTree>
    <p:extLst>
      <p:ext uri="{BB962C8B-B14F-4D97-AF65-F5344CB8AC3E}">
        <p14:creationId xmlns:p14="http://schemas.microsoft.com/office/powerpoint/2010/main" val="385183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2073-C295-DD4B-91D9-314CFD6D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machine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D87D80-50CA-194E-A3B7-2CDC46209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858" y="2015533"/>
            <a:ext cx="5846392" cy="4842467"/>
          </a:xfrm>
        </p:spPr>
      </p:pic>
    </p:spTree>
    <p:extLst>
      <p:ext uri="{BB962C8B-B14F-4D97-AF65-F5344CB8AC3E}">
        <p14:creationId xmlns:p14="http://schemas.microsoft.com/office/powerpoint/2010/main" val="220062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70E7-496E-3E41-9334-0C5ECFE8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1710-6401-2A48-935C-711FAA7E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774" y="2037829"/>
            <a:ext cx="8413514" cy="3997828"/>
          </a:xfrm>
        </p:spPr>
        <p:txBody>
          <a:bodyPr/>
          <a:lstStyle/>
          <a:p>
            <a:r>
              <a:rPr lang="en-US" dirty="0"/>
              <a:t>Compilation -  the translation of source code into object code(machine code) by a compiler.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Step 1 -  Compilation into an assembly source</a:t>
            </a:r>
            <a:br>
              <a:rPr lang="en-US" dirty="0"/>
            </a:br>
            <a:r>
              <a:rPr lang="en-US" dirty="0"/>
              <a:t>Step 2 -  The assembly source is translated into an object file binary</a:t>
            </a:r>
            <a:br>
              <a:rPr lang="en-US" dirty="0"/>
            </a:br>
            <a:r>
              <a:rPr lang="en-US" dirty="0"/>
              <a:t>Step 3 -  The object file is linked with any necessary external functions to produce an executable.</a:t>
            </a:r>
          </a:p>
        </p:txBody>
      </p:sp>
    </p:spTree>
    <p:extLst>
      <p:ext uri="{BB962C8B-B14F-4D97-AF65-F5344CB8AC3E}">
        <p14:creationId xmlns:p14="http://schemas.microsoft.com/office/powerpoint/2010/main" val="284193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AAF4-8007-DB41-96D9-EE6FA6BF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7934-F9DF-704B-B645-8E4837FB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 (</a:t>
            </a:r>
            <a:r>
              <a:rPr lang="en-US" dirty="0">
                <a:hlinkClick r:id="rId2" tooltip="Help:IPA/English"/>
              </a:rPr>
              <a:t>/siː/</a:t>
            </a:r>
            <a:r>
              <a:rPr lang="en-US" dirty="0"/>
              <a:t>, as in the </a:t>
            </a:r>
            <a:r>
              <a:rPr lang="en-US" dirty="0">
                <a:hlinkClick r:id="rId3" tooltip="C"/>
              </a:rPr>
              <a:t>letter </a:t>
            </a:r>
            <a:r>
              <a:rPr lang="en-US" i="1" dirty="0">
                <a:hlinkClick r:id="rId3" tooltip="C"/>
              </a:rPr>
              <a:t>c</a:t>
            </a:r>
            <a:r>
              <a:rPr lang="en-US" dirty="0"/>
              <a:t>) is a </a:t>
            </a:r>
            <a:r>
              <a:rPr lang="en-US" dirty="0">
                <a:hlinkClick r:id="rId4" tooltip="General-purpose language"/>
              </a:rPr>
              <a:t>general-purpose</a:t>
            </a:r>
            <a:r>
              <a:rPr lang="en-US" dirty="0"/>
              <a:t>, </a:t>
            </a:r>
            <a:r>
              <a:rPr lang="en-US" dirty="0">
                <a:hlinkClick r:id="rId5" tooltip="Procedural programming"/>
              </a:rPr>
              <a:t>procedural</a:t>
            </a:r>
            <a:r>
              <a:rPr lang="en-US" dirty="0"/>
              <a:t> computer </a:t>
            </a:r>
            <a:r>
              <a:rPr lang="en-US" dirty="0">
                <a:hlinkClick r:id="rId6" tooltip="Programming language"/>
              </a:rPr>
              <a:t>programming language</a:t>
            </a:r>
            <a:r>
              <a:rPr lang="en-US" dirty="0"/>
              <a:t> supporting </a:t>
            </a:r>
            <a:r>
              <a:rPr lang="en-US" dirty="0">
                <a:hlinkClick r:id="rId7" tooltip="Structured programming"/>
              </a:rPr>
              <a:t>structured programming</a:t>
            </a:r>
            <a:r>
              <a:rPr lang="en-US" dirty="0"/>
              <a:t>, </a:t>
            </a:r>
            <a:r>
              <a:rPr lang="en-US" dirty="0">
                <a:hlinkClick r:id="rId8" tooltip="Lexical variable scope"/>
              </a:rPr>
              <a:t>lexical variable scope</a:t>
            </a:r>
            <a:r>
              <a:rPr lang="en-US" dirty="0"/>
              <a:t>, and </a:t>
            </a:r>
            <a:r>
              <a:rPr lang="en-US" dirty="0">
                <a:hlinkClick r:id="rId9" tooltip="Recursion (computer science)"/>
              </a:rPr>
              <a:t>recursion</a:t>
            </a:r>
            <a:r>
              <a:rPr lang="en-US" dirty="0"/>
              <a:t>, while a </a:t>
            </a:r>
            <a:r>
              <a:rPr lang="en-US" dirty="0">
                <a:hlinkClick r:id="rId10" tooltip="Static type system"/>
              </a:rPr>
              <a:t>static type system</a:t>
            </a:r>
            <a:r>
              <a:rPr lang="en-US" dirty="0"/>
              <a:t> prevents unintended operations.</a:t>
            </a:r>
          </a:p>
        </p:txBody>
      </p:sp>
    </p:spTree>
    <p:extLst>
      <p:ext uri="{BB962C8B-B14F-4D97-AF65-F5344CB8AC3E}">
        <p14:creationId xmlns:p14="http://schemas.microsoft.com/office/powerpoint/2010/main" val="119956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4880-33E5-AA43-B29B-F63B2830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CB79-124F-8248-BB1E-1C7DDF1F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C-program source file is a file with the extension “.c”</a:t>
            </a:r>
          </a:p>
          <a:p>
            <a:r>
              <a:rPr lang="en-US" dirty="0"/>
              <a:t>The source file contains code, which will be compiled by the complier into a binary. (A runnable program.)</a:t>
            </a:r>
          </a:p>
          <a:p>
            <a:r>
              <a:rPr lang="en-US" dirty="0"/>
              <a:t>The source consists of statements, which in turn consist of tokens.</a:t>
            </a:r>
          </a:p>
          <a:p>
            <a:r>
              <a:rPr lang="en-US" dirty="0"/>
              <a:t>A token is either a keyword, an identifier, a constant, a string literal or a symbol.</a:t>
            </a:r>
          </a:p>
          <a:p>
            <a:r>
              <a:rPr lang="en-US" dirty="0"/>
              <a:t>A statement is essentially a command to be executed.</a:t>
            </a:r>
          </a:p>
          <a:p>
            <a:r>
              <a:rPr lang="en-US" dirty="0"/>
              <a:t>A statement is always ended by a semicolon</a:t>
            </a:r>
          </a:p>
          <a:p>
            <a:r>
              <a:rPr lang="en-US" dirty="0"/>
              <a:t>Whitespace (tabs, blanks, empty lines) is ignored.</a:t>
            </a:r>
          </a:p>
          <a:p>
            <a:r>
              <a:rPr lang="en-US" dirty="0"/>
              <a:t>Comments are ignored.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8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E12C8F-4684-D043-982B-7FBA281E7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582290"/>
              </p:ext>
            </p:extLst>
          </p:nvPr>
        </p:nvGraphicFramePr>
        <p:xfrm>
          <a:off x="983848" y="2060294"/>
          <a:ext cx="10405640" cy="3861234"/>
        </p:xfrm>
        <a:graphic>
          <a:graphicData uri="http://schemas.openxmlformats.org/drawingml/2006/table">
            <a:tbl>
              <a:tblPr/>
              <a:tblGrid>
                <a:gridCol w="2605724">
                  <a:extLst>
                    <a:ext uri="{9D8B030D-6E8A-4147-A177-3AD203B41FA5}">
                      <a16:colId xmlns:a16="http://schemas.microsoft.com/office/drawing/2014/main" val="1747980021"/>
                    </a:ext>
                  </a:extLst>
                </a:gridCol>
                <a:gridCol w="2605724">
                  <a:extLst>
                    <a:ext uri="{9D8B030D-6E8A-4147-A177-3AD203B41FA5}">
                      <a16:colId xmlns:a16="http://schemas.microsoft.com/office/drawing/2014/main" val="3183966623"/>
                    </a:ext>
                  </a:extLst>
                </a:gridCol>
                <a:gridCol w="2605724">
                  <a:extLst>
                    <a:ext uri="{9D8B030D-6E8A-4147-A177-3AD203B41FA5}">
                      <a16:colId xmlns:a16="http://schemas.microsoft.com/office/drawing/2014/main" val="4080518640"/>
                    </a:ext>
                  </a:extLst>
                </a:gridCol>
                <a:gridCol w="2588468">
                  <a:extLst>
                    <a:ext uri="{9D8B030D-6E8A-4147-A177-3AD203B41FA5}">
                      <a16:colId xmlns:a16="http://schemas.microsoft.com/office/drawing/2014/main" val="1522443535"/>
                    </a:ext>
                  </a:extLst>
                </a:gridCol>
              </a:tblGrid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switch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219682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break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enum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register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typedef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945500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extern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727047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10004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05054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continue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goto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sizeof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volatile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40800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static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while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45060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struct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_Packed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844900"/>
                  </a:ext>
                </a:extLst>
              </a:tr>
              <a:tr h="42902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18350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287D99-9D2F-764A-837C-9B0B676A10F5}"/>
              </a:ext>
            </a:extLst>
          </p:cNvPr>
          <p:cNvSpPr txBox="1"/>
          <p:nvPr/>
        </p:nvSpPr>
        <p:spPr>
          <a:xfrm>
            <a:off x="1088020" y="1325880"/>
            <a:ext cx="100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words are reserved by the compiler, and should not be used for variable names.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79837-F780-FE42-B5A6-C017064E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Language - Keywords</a:t>
            </a:r>
          </a:p>
        </p:txBody>
      </p:sp>
    </p:spTree>
    <p:extLst>
      <p:ext uri="{BB962C8B-B14F-4D97-AF65-F5344CB8AC3E}">
        <p14:creationId xmlns:p14="http://schemas.microsoft.com/office/powerpoint/2010/main" val="189628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35F7-248B-B449-82AA-F0C7A948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”Hello World”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FEE8EE-894D-DB44-86AE-6D0BAB217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953324"/>
            <a:ext cx="7796212" cy="2195952"/>
          </a:xfrm>
        </p:spPr>
      </p:pic>
    </p:spTree>
    <p:extLst>
      <p:ext uri="{BB962C8B-B14F-4D97-AF65-F5344CB8AC3E}">
        <p14:creationId xmlns:p14="http://schemas.microsoft.com/office/powerpoint/2010/main" val="24817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F1B4-1D52-5645-9144-8796B973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7B93-7F3C-D54E-B8A9-5C93E358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outline the general logic of an algorithm. </a:t>
            </a:r>
          </a:p>
          <a:p>
            <a:r>
              <a:rPr lang="en-US" dirty="0"/>
              <a:t>Syntax is not fixed</a:t>
            </a:r>
          </a:p>
          <a:p>
            <a:r>
              <a:rPr lang="en-US" dirty="0"/>
              <a:t>Recipe Example</a:t>
            </a:r>
          </a:p>
        </p:txBody>
      </p:sp>
    </p:spTree>
    <p:extLst>
      <p:ext uri="{BB962C8B-B14F-4D97-AF65-F5344CB8AC3E}">
        <p14:creationId xmlns:p14="http://schemas.microsoft.com/office/powerpoint/2010/main" val="40964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659-E686-0243-9B42-D21DD0F9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1944-ACFB-5D4A-BF67-A2A829A8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Random-access memory (RAM /</a:t>
            </a:r>
            <a:r>
              <a:rPr lang="en-US" b="1" dirty="0" err="1"/>
              <a:t>ræm</a:t>
            </a:r>
            <a:r>
              <a:rPr lang="en-US" b="1" dirty="0"/>
              <a:t>/) is a form of computer memory that can be read and changed in any order, typically used to store working data and machine code.[1</a:t>
            </a:r>
          </a:p>
          <a:p>
            <a:r>
              <a:rPr lang="en-US" b="1" dirty="0"/>
              <a:t>The Operating system is responsible, for loading the machine code of a computer program into memory.</a:t>
            </a:r>
          </a:p>
          <a:p>
            <a:r>
              <a:rPr lang="en-US" b="1" dirty="0"/>
              <a:t>X86 architecture is limited to a 32-bit memory address = 4GB Memory maximum</a:t>
            </a:r>
          </a:p>
          <a:p>
            <a:r>
              <a:rPr lang="en-US" b="1" dirty="0"/>
              <a:t>X64 architecture supports up to </a:t>
            </a:r>
            <a:r>
              <a:rPr lang="en-US" dirty="0"/>
              <a:t>16 Exabytes = 1 </a:t>
            </a:r>
            <a:r>
              <a:rPr lang="en-US" dirty="0" err="1"/>
              <a:t>millon</a:t>
            </a:r>
            <a:r>
              <a:rPr lang="en-US" dirty="0"/>
              <a:t> terabytes</a:t>
            </a:r>
          </a:p>
        </p:txBody>
      </p:sp>
    </p:spTree>
    <p:extLst>
      <p:ext uri="{BB962C8B-B14F-4D97-AF65-F5344CB8AC3E}">
        <p14:creationId xmlns:p14="http://schemas.microsoft.com/office/powerpoint/2010/main" val="194603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5602-7246-D048-9BDC-3EE9718F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</a:t>
            </a:r>
            <a:r>
              <a:rPr lang="en-US" dirty="0" err="1"/>
              <a:t>addressation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09282-1E23-4D4D-992E-53E70AD86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3363" y="2204829"/>
            <a:ext cx="7796212" cy="3692942"/>
          </a:xfrm>
        </p:spPr>
      </p:pic>
    </p:spTree>
    <p:extLst>
      <p:ext uri="{BB962C8B-B14F-4D97-AF65-F5344CB8AC3E}">
        <p14:creationId xmlns:p14="http://schemas.microsoft.com/office/powerpoint/2010/main" val="109217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6CF2-7FC8-BF42-B068-BB1F3E67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memory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F7F07-6EB0-7F47-8B72-E623284C1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045" y="2052638"/>
            <a:ext cx="4464848" cy="3997325"/>
          </a:xfrm>
        </p:spPr>
      </p:pic>
    </p:spTree>
    <p:extLst>
      <p:ext uri="{BB962C8B-B14F-4D97-AF65-F5344CB8AC3E}">
        <p14:creationId xmlns:p14="http://schemas.microsoft.com/office/powerpoint/2010/main" val="370302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4231-983C-A945-9273-8D2FA225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Processors – Logic Gates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1989F-C993-7849-BB05-04B0DE9B5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292" y="2271713"/>
            <a:ext cx="8361361" cy="3998912"/>
          </a:xfrm>
        </p:spPr>
      </p:pic>
    </p:spTree>
    <p:extLst>
      <p:ext uri="{BB962C8B-B14F-4D97-AF65-F5344CB8AC3E}">
        <p14:creationId xmlns:p14="http://schemas.microsoft.com/office/powerpoint/2010/main" val="15203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798D-C552-D543-A847-EE4C7C10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Processors – Multiplexers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76EE22-ABF8-C94A-9220-0875C1A6D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227008"/>
            <a:ext cx="4444206" cy="3772155"/>
          </a:xfrm>
        </p:spPr>
      </p:pic>
    </p:spTree>
    <p:extLst>
      <p:ext uri="{BB962C8B-B14F-4D97-AF65-F5344CB8AC3E}">
        <p14:creationId xmlns:p14="http://schemas.microsoft.com/office/powerpoint/2010/main" val="31276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93-CD09-6543-AF2C-E72E9B8F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Processors – Core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5D7B6A-379B-F846-90AB-D9C0CBB0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595" y="1994496"/>
            <a:ext cx="5796756" cy="4347567"/>
          </a:xfrm>
        </p:spPr>
      </p:pic>
    </p:spTree>
    <p:extLst>
      <p:ext uri="{BB962C8B-B14F-4D97-AF65-F5344CB8AC3E}">
        <p14:creationId xmlns:p14="http://schemas.microsoft.com/office/powerpoint/2010/main" val="238570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374F-5919-ED4E-81BE-54C615F6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Processors – Fetch Decode Execute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91626-4990-D343-A280-E251D66AD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679" y="2228850"/>
            <a:ext cx="6224588" cy="4149725"/>
          </a:xfrm>
        </p:spPr>
      </p:pic>
    </p:spTree>
    <p:extLst>
      <p:ext uri="{BB962C8B-B14F-4D97-AF65-F5344CB8AC3E}">
        <p14:creationId xmlns:p14="http://schemas.microsoft.com/office/powerpoint/2010/main" val="57542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{60A546FC-61BB-5E4D-84F7-D8DC5F509229}tf16401378</Template>
  <TotalTime>1931</TotalTime>
  <Words>329</Words>
  <Application>Microsoft Macintosh PowerPoint</Application>
  <PresentationFormat>Widescreen</PresentationFormat>
  <Paragraphs>97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MS Shell Dlg 2</vt:lpstr>
      <vt:lpstr>Wingdings</vt:lpstr>
      <vt:lpstr>Wingdings 3</vt:lpstr>
      <vt:lpstr>Madison</vt:lpstr>
      <vt:lpstr>Introduction to Programming</vt:lpstr>
      <vt:lpstr>Pseudo-code</vt:lpstr>
      <vt:lpstr>Understanding Memory</vt:lpstr>
      <vt:lpstr>RAM addressation</vt:lpstr>
      <vt:lpstr>Application memory model</vt:lpstr>
      <vt:lpstr>Understanding Processors – Logic Gates</vt:lpstr>
      <vt:lpstr>Understanding Processors – Multiplexers</vt:lpstr>
      <vt:lpstr>Understanding Processors – Core architecture</vt:lpstr>
      <vt:lpstr>Understanding Processors – Fetch Decode Execute Cycle</vt:lpstr>
      <vt:lpstr>X86 Assembly  - key registers</vt:lpstr>
      <vt:lpstr>Understanding Assembly</vt:lpstr>
      <vt:lpstr>Add two numbers in assembly</vt:lpstr>
      <vt:lpstr>Understanding machine code</vt:lpstr>
      <vt:lpstr>Understanding Compilation</vt:lpstr>
      <vt:lpstr>The C Language</vt:lpstr>
      <vt:lpstr>The C Language</vt:lpstr>
      <vt:lpstr>The C Language - Keywords</vt:lpstr>
      <vt:lpstr>Anatomy of ”Hello World”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Microsoft Office User</dc:creator>
  <cp:lastModifiedBy>Microsoft Office User</cp:lastModifiedBy>
  <cp:revision>12</cp:revision>
  <dcterms:created xsi:type="dcterms:W3CDTF">2019-09-22T21:59:45Z</dcterms:created>
  <dcterms:modified xsi:type="dcterms:W3CDTF">2019-09-24T06:11:26Z</dcterms:modified>
</cp:coreProperties>
</file>