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24"/>
  </p:notesMasterIdLst>
  <p:sldIdLst>
    <p:sldId id="256" r:id="rId2"/>
    <p:sldId id="259" r:id="rId3"/>
    <p:sldId id="257" r:id="rId4"/>
    <p:sldId id="262" r:id="rId5"/>
    <p:sldId id="263" r:id="rId6"/>
    <p:sldId id="266" r:id="rId7"/>
    <p:sldId id="267" r:id="rId8"/>
    <p:sldId id="268" r:id="rId9"/>
    <p:sldId id="271" r:id="rId10"/>
    <p:sldId id="264" r:id="rId11"/>
    <p:sldId id="269" r:id="rId12"/>
    <p:sldId id="270" r:id="rId13"/>
    <p:sldId id="265" r:id="rId14"/>
    <p:sldId id="272" r:id="rId15"/>
    <p:sldId id="261" r:id="rId16"/>
    <p:sldId id="274" r:id="rId17"/>
    <p:sldId id="273" r:id="rId18"/>
    <p:sldId id="279" r:id="rId19"/>
    <p:sldId id="275" r:id="rId20"/>
    <p:sldId id="280"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025"/>
    <p:restoredTop sz="78511"/>
  </p:normalViewPr>
  <p:slideViewPr>
    <p:cSldViewPr snapToGrid="0" snapToObjects="1">
      <p:cViewPr varScale="1">
        <p:scale>
          <a:sx n="129" d="100"/>
          <a:sy n="129" d="100"/>
        </p:scale>
        <p:origin x="1760" y="192"/>
      </p:cViewPr>
      <p:guideLst/>
    </p:cSldViewPr>
  </p:slideViewPr>
  <p:notesTextViewPr>
    <p:cViewPr>
      <p:scale>
        <a:sx n="1" d="1"/>
        <a:sy n="1" d="1"/>
      </p:scale>
      <p:origin x="0" y="-8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5729CE-0C4A-F64A-9FFD-E847FD81A154}" type="datetimeFigureOut">
              <a:rPr lang="en-US" smtClean="0"/>
              <a:t>2/21/22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D7B731-E04C-2242-8CEB-669846AF679E}" type="slidenum">
              <a:rPr lang="en-US" smtClean="0"/>
              <a:t>‹#›</a:t>
            </a:fld>
            <a:endParaRPr lang="en-US"/>
          </a:p>
        </p:txBody>
      </p:sp>
    </p:spTree>
    <p:extLst>
      <p:ext uri="{BB962C8B-B14F-4D97-AF65-F5344CB8AC3E}">
        <p14:creationId xmlns:p14="http://schemas.microsoft.com/office/powerpoint/2010/main" val="2492780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D7B731-E04C-2242-8CEB-669846AF679E}" type="slidenum">
              <a:rPr lang="en-US" smtClean="0"/>
              <a:t>1</a:t>
            </a:fld>
            <a:endParaRPr lang="en-US"/>
          </a:p>
        </p:txBody>
      </p:sp>
    </p:spTree>
    <p:extLst>
      <p:ext uri="{BB962C8B-B14F-4D97-AF65-F5344CB8AC3E}">
        <p14:creationId xmlns:p14="http://schemas.microsoft.com/office/powerpoint/2010/main" val="4283196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D7B731-E04C-2242-8CEB-669846AF679E}" type="slidenum">
              <a:rPr lang="en-US" smtClean="0"/>
              <a:t>19</a:t>
            </a:fld>
            <a:endParaRPr lang="en-US"/>
          </a:p>
        </p:txBody>
      </p:sp>
    </p:spTree>
    <p:extLst>
      <p:ext uri="{BB962C8B-B14F-4D97-AF65-F5344CB8AC3E}">
        <p14:creationId xmlns:p14="http://schemas.microsoft.com/office/powerpoint/2010/main" val="2630246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D7B731-E04C-2242-8CEB-669846AF679E}" type="slidenum">
              <a:rPr lang="en-US" smtClean="0"/>
              <a:t>20</a:t>
            </a:fld>
            <a:endParaRPr lang="en-US"/>
          </a:p>
        </p:txBody>
      </p:sp>
    </p:spTree>
    <p:extLst>
      <p:ext uri="{BB962C8B-B14F-4D97-AF65-F5344CB8AC3E}">
        <p14:creationId xmlns:p14="http://schemas.microsoft.com/office/powerpoint/2010/main" val="1270209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D7B731-E04C-2242-8CEB-669846AF679E}" type="slidenum">
              <a:rPr lang="en-US" smtClean="0"/>
              <a:t>21</a:t>
            </a:fld>
            <a:endParaRPr lang="en-US"/>
          </a:p>
        </p:txBody>
      </p:sp>
    </p:spTree>
    <p:extLst>
      <p:ext uri="{BB962C8B-B14F-4D97-AF65-F5344CB8AC3E}">
        <p14:creationId xmlns:p14="http://schemas.microsoft.com/office/powerpoint/2010/main" val="3417927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2FFF12"/>
                </a:solidFill>
                <a:effectLst/>
                <a:latin typeface="Andale Mono" panose="020B0509000000000004" pitchFamily="49" charset="0"/>
              </a:rPr>
              <a:t>#include &lt;</a:t>
            </a:r>
            <a:r>
              <a:rPr lang="en-US" dirty="0" err="1">
                <a:solidFill>
                  <a:srgbClr val="2FFF12"/>
                </a:solidFill>
                <a:effectLst/>
                <a:latin typeface="Andale Mono" panose="020B0509000000000004" pitchFamily="49" charset="0"/>
              </a:rPr>
              <a:t>stdio.h</a:t>
            </a:r>
            <a:r>
              <a:rPr lang="en-US" dirty="0">
                <a:solidFill>
                  <a:srgbClr val="2FFF12"/>
                </a:solidFill>
                <a:effectLst/>
                <a:latin typeface="Andale Mono" panose="020B0509000000000004" pitchFamily="49" charset="0"/>
              </a:rPr>
              <a:t>&gt;</a:t>
            </a:r>
          </a:p>
          <a:p>
            <a:br>
              <a:rPr lang="en-US" dirty="0">
                <a:solidFill>
                  <a:srgbClr val="2FFF12"/>
                </a:solidFill>
                <a:effectLst/>
                <a:latin typeface="Andale Mono" panose="020B0509000000000004" pitchFamily="49" charset="0"/>
              </a:rPr>
            </a:br>
            <a:endParaRPr lang="en-US" dirty="0">
              <a:solidFill>
                <a:srgbClr val="2FFF12"/>
              </a:solidFill>
              <a:effectLst/>
              <a:latin typeface="Andale Mono" panose="020B0509000000000004" pitchFamily="49" charset="0"/>
            </a:endParaRPr>
          </a:p>
          <a:p>
            <a:r>
              <a:rPr lang="en-US" dirty="0" err="1">
                <a:solidFill>
                  <a:srgbClr val="2FFF12"/>
                </a:solidFill>
                <a:effectLst/>
                <a:latin typeface="Andale Mono" panose="020B0509000000000004" pitchFamily="49" charset="0"/>
              </a:rPr>
              <a:t>int</a:t>
            </a:r>
            <a:r>
              <a:rPr lang="en-US" dirty="0">
                <a:solidFill>
                  <a:srgbClr val="2FFF12"/>
                </a:solidFill>
                <a:effectLst/>
                <a:latin typeface="Andale Mono" panose="020B0509000000000004" pitchFamily="49" charset="0"/>
              </a:rPr>
              <a:t> main(){</a:t>
            </a:r>
          </a:p>
          <a:p>
            <a:r>
              <a:rPr lang="en-US" dirty="0">
                <a:solidFill>
                  <a:srgbClr val="2FFF12"/>
                </a:solidFill>
                <a:effectLst/>
                <a:latin typeface="Andale Mono" panose="020B0509000000000004" pitchFamily="49" charset="0"/>
              </a:rPr>
              <a:t>  </a:t>
            </a:r>
            <a:r>
              <a:rPr lang="en-US" dirty="0" err="1">
                <a:solidFill>
                  <a:srgbClr val="2FFF12"/>
                </a:solidFill>
                <a:effectLst/>
                <a:latin typeface="Andale Mono" panose="020B0509000000000004" pitchFamily="49" charset="0"/>
              </a:rPr>
              <a:t>printf</a:t>
            </a:r>
            <a:r>
              <a:rPr lang="en-US" dirty="0">
                <a:solidFill>
                  <a:srgbClr val="2FFF12"/>
                </a:solidFill>
                <a:effectLst/>
                <a:latin typeface="Andale Mono" panose="020B0509000000000004" pitchFamily="49" charset="0"/>
              </a:rPr>
              <a:t>("\n");</a:t>
            </a:r>
          </a:p>
          <a:p>
            <a:r>
              <a:rPr lang="en-US" dirty="0">
                <a:solidFill>
                  <a:srgbClr val="2FFF12"/>
                </a:solidFill>
                <a:effectLst/>
                <a:latin typeface="Andale Mono" panose="020B0509000000000004" pitchFamily="49" charset="0"/>
              </a:rPr>
              <a:t>  //Set color to red</a:t>
            </a:r>
          </a:p>
          <a:p>
            <a:r>
              <a:rPr lang="en-US" dirty="0">
                <a:solidFill>
                  <a:srgbClr val="2FFF12"/>
                </a:solidFill>
                <a:effectLst/>
                <a:latin typeface="Andale Mono" panose="020B0509000000000004" pitchFamily="49" charset="0"/>
              </a:rPr>
              <a:t>  </a:t>
            </a:r>
            <a:r>
              <a:rPr lang="en-US" dirty="0" err="1">
                <a:solidFill>
                  <a:srgbClr val="2FFF12"/>
                </a:solidFill>
                <a:effectLst/>
                <a:latin typeface="Andale Mono" panose="020B0509000000000004" pitchFamily="49" charset="0"/>
              </a:rPr>
              <a:t>printf</a:t>
            </a:r>
            <a:r>
              <a:rPr lang="en-US" dirty="0">
                <a:solidFill>
                  <a:srgbClr val="2FFF12"/>
                </a:solidFill>
                <a:effectLst/>
                <a:latin typeface="Andale Mono" panose="020B0509000000000004" pitchFamily="49" charset="0"/>
              </a:rPr>
              <a:t>("\t\033[0;31m");</a:t>
            </a:r>
          </a:p>
          <a:p>
            <a:r>
              <a:rPr lang="en-US" dirty="0">
                <a:solidFill>
                  <a:srgbClr val="2FFF12"/>
                </a:solidFill>
                <a:effectLst/>
                <a:latin typeface="Andale Mono" panose="020B0509000000000004" pitchFamily="49" charset="0"/>
              </a:rPr>
              <a:t>  </a:t>
            </a:r>
            <a:r>
              <a:rPr lang="en-US" dirty="0" err="1">
                <a:solidFill>
                  <a:srgbClr val="2FFF12"/>
                </a:solidFill>
                <a:effectLst/>
                <a:latin typeface="Andale Mono" panose="020B0509000000000004" pitchFamily="49" charset="0"/>
              </a:rPr>
              <a:t>printf</a:t>
            </a:r>
            <a:r>
              <a:rPr lang="en-US" dirty="0">
                <a:solidFill>
                  <a:srgbClr val="2FFF12"/>
                </a:solidFill>
                <a:effectLst/>
                <a:latin typeface="Andale Mono" panose="020B0509000000000004" pitchFamily="49" charset="0"/>
              </a:rPr>
              <a:t>("</a:t>
            </a:r>
            <a:r>
              <a:rPr lang="en-US" dirty="0" err="1">
                <a:solidFill>
                  <a:srgbClr val="2FFF12"/>
                </a:solidFill>
                <a:effectLst/>
                <a:latin typeface="Andale Mono" panose="020B0509000000000004" pitchFamily="49" charset="0"/>
              </a:rPr>
              <a:t>Geralt's</a:t>
            </a:r>
            <a:r>
              <a:rPr lang="en-US" dirty="0">
                <a:solidFill>
                  <a:srgbClr val="2FFF12"/>
                </a:solidFill>
                <a:effectLst/>
                <a:latin typeface="Andale Mono" panose="020B0509000000000004" pitchFamily="49" charset="0"/>
              </a:rPr>
              <a:t> map\n");</a:t>
            </a:r>
          </a:p>
          <a:p>
            <a:r>
              <a:rPr lang="en-US" dirty="0">
                <a:solidFill>
                  <a:srgbClr val="2FFF12"/>
                </a:solidFill>
                <a:effectLst/>
                <a:latin typeface="Andale Mono" panose="020B0509000000000004" pitchFamily="49" charset="0"/>
              </a:rPr>
              <a:t>  //Reset back to black</a:t>
            </a:r>
          </a:p>
          <a:p>
            <a:r>
              <a:rPr lang="en-US" dirty="0">
                <a:solidFill>
                  <a:srgbClr val="2FFF12"/>
                </a:solidFill>
                <a:effectLst/>
                <a:latin typeface="Andale Mono" panose="020B0509000000000004" pitchFamily="49" charset="0"/>
              </a:rPr>
              <a:t>  </a:t>
            </a:r>
            <a:r>
              <a:rPr lang="en-US" dirty="0" err="1">
                <a:solidFill>
                  <a:srgbClr val="2FFF12"/>
                </a:solidFill>
                <a:effectLst/>
                <a:latin typeface="Andale Mono" panose="020B0509000000000004" pitchFamily="49" charset="0"/>
              </a:rPr>
              <a:t>printf</a:t>
            </a:r>
            <a:r>
              <a:rPr lang="en-US" dirty="0">
                <a:solidFill>
                  <a:srgbClr val="2FFF12"/>
                </a:solidFill>
                <a:effectLst/>
                <a:latin typeface="Andale Mono" panose="020B0509000000000004" pitchFamily="49" charset="0"/>
              </a:rPr>
              <a:t>("\033[0m");</a:t>
            </a:r>
          </a:p>
          <a:p>
            <a:r>
              <a:rPr lang="en-US" dirty="0">
                <a:solidFill>
                  <a:srgbClr val="2FFF12"/>
                </a:solidFill>
                <a:effectLst/>
                <a:latin typeface="Andale Mono" panose="020B0509000000000004" pitchFamily="49" charset="0"/>
              </a:rPr>
              <a:t>  </a:t>
            </a:r>
            <a:r>
              <a:rPr lang="en-US" dirty="0" err="1">
                <a:solidFill>
                  <a:srgbClr val="2FFF12"/>
                </a:solidFill>
                <a:effectLst/>
                <a:latin typeface="Andale Mono" panose="020B0509000000000004" pitchFamily="49" charset="0"/>
              </a:rPr>
              <a:t>printf</a:t>
            </a:r>
            <a:r>
              <a:rPr lang="en-US" dirty="0">
                <a:solidFill>
                  <a:srgbClr val="2FFF12"/>
                </a:solidFill>
                <a:effectLst/>
                <a:latin typeface="Andale Mono" panose="020B0509000000000004" pitchFamily="49" charset="0"/>
              </a:rPr>
              <a:t>("\n");</a:t>
            </a:r>
          </a:p>
          <a:p>
            <a:r>
              <a:rPr lang="en-US" dirty="0">
                <a:solidFill>
                  <a:srgbClr val="2FFF12"/>
                </a:solidFill>
                <a:effectLst/>
                <a:latin typeface="Andale Mono" panose="020B0509000000000004" pitchFamily="49" charset="0"/>
              </a:rPr>
              <a:t>  </a:t>
            </a:r>
            <a:r>
              <a:rPr lang="en-US" dirty="0" err="1">
                <a:solidFill>
                  <a:srgbClr val="2FFF12"/>
                </a:solidFill>
                <a:effectLst/>
                <a:latin typeface="Andale Mono" panose="020B0509000000000004" pitchFamily="49" charset="0"/>
              </a:rPr>
              <a:t>printf</a:t>
            </a:r>
            <a:r>
              <a:rPr lang="en-US" dirty="0">
                <a:solidFill>
                  <a:srgbClr val="2FFF12"/>
                </a:solidFill>
                <a:effectLst/>
                <a:latin typeface="Andale Mono" panose="020B0509000000000004" pitchFamily="49" charset="0"/>
              </a:rPr>
              <a:t>("\t**********************\n");</a:t>
            </a:r>
          </a:p>
          <a:p>
            <a:r>
              <a:rPr lang="en-US" dirty="0">
                <a:solidFill>
                  <a:srgbClr val="2FFF12"/>
                </a:solidFill>
                <a:effectLst/>
                <a:latin typeface="Andale Mono" panose="020B0509000000000004" pitchFamily="49" charset="0"/>
              </a:rPr>
              <a:t>  </a:t>
            </a:r>
            <a:r>
              <a:rPr lang="en-US" dirty="0" err="1">
                <a:solidFill>
                  <a:srgbClr val="2FFF12"/>
                </a:solidFill>
                <a:effectLst/>
                <a:latin typeface="Andale Mono" panose="020B0509000000000004" pitchFamily="49" charset="0"/>
              </a:rPr>
              <a:t>printf</a:t>
            </a:r>
            <a:r>
              <a:rPr lang="en-US" dirty="0">
                <a:solidFill>
                  <a:srgbClr val="2FFF12"/>
                </a:solidFill>
                <a:effectLst/>
                <a:latin typeface="Andale Mono" panose="020B0509000000000004" pitchFamily="49" charset="0"/>
              </a:rPr>
              <a:t>("\t*    | |___|     |   *\n");</a:t>
            </a:r>
          </a:p>
          <a:p>
            <a:r>
              <a:rPr lang="en-US" dirty="0">
                <a:solidFill>
                  <a:srgbClr val="2FFF12"/>
                </a:solidFill>
                <a:effectLst/>
                <a:latin typeface="Andale Mono" panose="020B0509000000000004" pitchFamily="49" charset="0"/>
              </a:rPr>
              <a:t>  </a:t>
            </a:r>
            <a:r>
              <a:rPr lang="en-US" dirty="0" err="1">
                <a:solidFill>
                  <a:srgbClr val="2FFF12"/>
                </a:solidFill>
                <a:effectLst/>
                <a:latin typeface="Andale Mono" panose="020B0509000000000004" pitchFamily="49" charset="0"/>
              </a:rPr>
              <a:t>printf</a:t>
            </a:r>
            <a:r>
              <a:rPr lang="en-US" dirty="0">
                <a:solidFill>
                  <a:srgbClr val="2FFF12"/>
                </a:solidFill>
                <a:effectLst/>
                <a:latin typeface="Andale Mono" panose="020B0509000000000004" pitchFamily="49" charset="0"/>
              </a:rPr>
              <a:t>("\t*   |         C  \\   *\n");</a:t>
            </a:r>
          </a:p>
          <a:p>
            <a:r>
              <a:rPr lang="en-US" dirty="0">
                <a:solidFill>
                  <a:srgbClr val="2FFF12"/>
                </a:solidFill>
                <a:effectLst/>
                <a:latin typeface="Andale Mono" panose="020B0509000000000004" pitchFamily="49" charset="0"/>
              </a:rPr>
              <a:t>  </a:t>
            </a:r>
            <a:r>
              <a:rPr lang="en-US" dirty="0" err="1">
                <a:solidFill>
                  <a:srgbClr val="2FFF12"/>
                </a:solidFill>
                <a:effectLst/>
                <a:latin typeface="Andale Mono" panose="020B0509000000000004" pitchFamily="49" charset="0"/>
              </a:rPr>
              <a:t>printf</a:t>
            </a:r>
            <a:r>
              <a:rPr lang="en-US" dirty="0">
                <a:solidFill>
                  <a:srgbClr val="2FFF12"/>
                </a:solidFill>
                <a:effectLst/>
                <a:latin typeface="Andale Mono" panose="020B0509000000000004" pitchFamily="49" charset="0"/>
              </a:rPr>
              <a:t>("\t*   |  t          |  *\n");</a:t>
            </a:r>
          </a:p>
          <a:p>
            <a:r>
              <a:rPr lang="en-US" dirty="0">
                <a:solidFill>
                  <a:srgbClr val="2FFF12"/>
                </a:solidFill>
                <a:effectLst/>
                <a:latin typeface="Andale Mono" panose="020B0509000000000004" pitchFamily="49" charset="0"/>
              </a:rPr>
              <a:t>  </a:t>
            </a:r>
            <a:r>
              <a:rPr lang="en-US" dirty="0" err="1">
                <a:solidFill>
                  <a:srgbClr val="2FFF12"/>
                </a:solidFill>
                <a:effectLst/>
                <a:latin typeface="Andale Mono" panose="020B0509000000000004" pitchFamily="49" charset="0"/>
              </a:rPr>
              <a:t>printf</a:t>
            </a:r>
            <a:r>
              <a:rPr lang="en-US" dirty="0">
                <a:solidFill>
                  <a:srgbClr val="2FFF12"/>
                </a:solidFill>
                <a:effectLst/>
                <a:latin typeface="Andale Mono" panose="020B0509000000000004" pitchFamily="49" charset="0"/>
              </a:rPr>
              <a:t>("\t*   \\____    X    |  *\n");</a:t>
            </a:r>
          </a:p>
          <a:p>
            <a:r>
              <a:rPr lang="en-US" dirty="0">
                <a:solidFill>
                  <a:srgbClr val="2FFF12"/>
                </a:solidFill>
                <a:effectLst/>
                <a:latin typeface="Andale Mono" panose="020B0509000000000004" pitchFamily="49" charset="0"/>
              </a:rPr>
              <a:t>  </a:t>
            </a:r>
            <a:r>
              <a:rPr lang="en-US" dirty="0" err="1">
                <a:solidFill>
                  <a:srgbClr val="2FFF12"/>
                </a:solidFill>
                <a:effectLst/>
                <a:latin typeface="Andale Mono" panose="020B0509000000000004" pitchFamily="49" charset="0"/>
              </a:rPr>
              <a:t>printf</a:t>
            </a:r>
            <a:r>
              <a:rPr lang="en-US" dirty="0">
                <a:solidFill>
                  <a:srgbClr val="2FFF12"/>
                </a:solidFill>
                <a:effectLst/>
                <a:latin typeface="Andale Mono" panose="020B0509000000000004" pitchFamily="49" charset="0"/>
              </a:rPr>
              <a:t>("\t*        |        |  *\n");</a:t>
            </a:r>
          </a:p>
          <a:p>
            <a:r>
              <a:rPr lang="en-US" dirty="0">
                <a:solidFill>
                  <a:srgbClr val="2FFF12"/>
                </a:solidFill>
                <a:effectLst/>
                <a:latin typeface="Andale Mono" panose="020B0509000000000004" pitchFamily="49" charset="0"/>
              </a:rPr>
              <a:t>  </a:t>
            </a:r>
            <a:r>
              <a:rPr lang="en-US" dirty="0" err="1">
                <a:solidFill>
                  <a:srgbClr val="2FFF12"/>
                </a:solidFill>
                <a:effectLst/>
                <a:latin typeface="Andale Mono" panose="020B0509000000000004" pitchFamily="49" charset="0"/>
              </a:rPr>
              <a:t>printf</a:t>
            </a:r>
            <a:r>
              <a:rPr lang="en-US" dirty="0">
                <a:solidFill>
                  <a:srgbClr val="2FFF12"/>
                </a:solidFill>
                <a:effectLst/>
                <a:latin typeface="Andale Mono" panose="020B0509000000000004" pitchFamily="49" charset="0"/>
              </a:rPr>
              <a:t>("\t*-------/   /|    |  *\n");</a:t>
            </a:r>
          </a:p>
          <a:p>
            <a:r>
              <a:rPr lang="en-US" dirty="0">
                <a:solidFill>
                  <a:srgbClr val="2FFF12"/>
                </a:solidFill>
                <a:effectLst/>
                <a:latin typeface="Andale Mono" panose="020B0509000000000004" pitchFamily="49" charset="0"/>
              </a:rPr>
              <a:t>  </a:t>
            </a:r>
            <a:r>
              <a:rPr lang="en-US" dirty="0" err="1">
                <a:solidFill>
                  <a:srgbClr val="2FFF12"/>
                </a:solidFill>
                <a:effectLst/>
                <a:latin typeface="Andale Mono" panose="020B0509000000000004" pitchFamily="49" charset="0"/>
              </a:rPr>
              <a:t>printf</a:t>
            </a:r>
            <a:r>
              <a:rPr lang="en-US" dirty="0">
                <a:solidFill>
                  <a:srgbClr val="2FFF12"/>
                </a:solidFill>
                <a:effectLst/>
                <a:latin typeface="Andale Mono" panose="020B0509000000000004" pitchFamily="49" charset="0"/>
              </a:rPr>
              <a:t>("\t*------/   /:|    |  *\n");</a:t>
            </a:r>
          </a:p>
          <a:p>
            <a:r>
              <a:rPr lang="en-US" dirty="0">
                <a:solidFill>
                  <a:srgbClr val="2FFF12"/>
                </a:solidFill>
                <a:effectLst/>
                <a:latin typeface="Andale Mono" panose="020B0509000000000004" pitchFamily="49" charset="0"/>
              </a:rPr>
              <a:t>  </a:t>
            </a:r>
            <a:r>
              <a:rPr lang="en-US" dirty="0" err="1">
                <a:solidFill>
                  <a:srgbClr val="2FFF12"/>
                </a:solidFill>
                <a:effectLst/>
                <a:latin typeface="Andale Mono" panose="020B0509000000000004" pitchFamily="49" charset="0"/>
              </a:rPr>
              <a:t>printf</a:t>
            </a:r>
            <a:r>
              <a:rPr lang="en-US" dirty="0">
                <a:solidFill>
                  <a:srgbClr val="2FFF12"/>
                </a:solidFill>
                <a:effectLst/>
                <a:latin typeface="Andale Mono" panose="020B0509000000000004" pitchFamily="49" charset="0"/>
              </a:rPr>
              <a:t>("\t*     /   /::|    |  *\n");</a:t>
            </a:r>
          </a:p>
          <a:p>
            <a:r>
              <a:rPr lang="en-US" dirty="0">
                <a:solidFill>
                  <a:srgbClr val="2FFF12"/>
                </a:solidFill>
                <a:effectLst/>
                <a:latin typeface="Andale Mono" panose="020B0509000000000004" pitchFamily="49" charset="0"/>
              </a:rPr>
              <a:t>  </a:t>
            </a:r>
            <a:r>
              <a:rPr lang="en-US" dirty="0" err="1">
                <a:solidFill>
                  <a:srgbClr val="2FFF12"/>
                </a:solidFill>
                <a:effectLst/>
                <a:latin typeface="Andale Mono" panose="020B0509000000000004" pitchFamily="49" charset="0"/>
              </a:rPr>
              <a:t>printf</a:t>
            </a:r>
            <a:r>
              <a:rPr lang="en-US" dirty="0">
                <a:solidFill>
                  <a:srgbClr val="2FFF12"/>
                </a:solidFill>
                <a:effectLst/>
                <a:latin typeface="Andale Mono" panose="020B0509000000000004" pitchFamily="49" charset="0"/>
              </a:rPr>
              <a:t>("\t**********************\n");</a:t>
            </a:r>
          </a:p>
          <a:p>
            <a:r>
              <a:rPr lang="en-US" dirty="0">
                <a:solidFill>
                  <a:srgbClr val="2FFF12"/>
                </a:solidFill>
                <a:effectLst/>
                <a:latin typeface="Andale Mono" panose="020B0509000000000004" pitchFamily="49" charset="0"/>
              </a:rPr>
              <a:t>  </a:t>
            </a:r>
            <a:r>
              <a:rPr lang="en-US" dirty="0" err="1">
                <a:solidFill>
                  <a:srgbClr val="2FFF12"/>
                </a:solidFill>
                <a:effectLst/>
                <a:latin typeface="Andale Mono" panose="020B0509000000000004" pitchFamily="49" charset="0"/>
              </a:rPr>
              <a:t>printf</a:t>
            </a:r>
            <a:r>
              <a:rPr lang="en-US" dirty="0">
                <a:solidFill>
                  <a:srgbClr val="2FFF12"/>
                </a:solidFill>
                <a:effectLst/>
                <a:latin typeface="Andale Mono" panose="020B0509000000000004" pitchFamily="49" charset="0"/>
              </a:rPr>
              <a:t>("\</a:t>
            </a:r>
            <a:r>
              <a:rPr lang="en-US" dirty="0" err="1">
                <a:solidFill>
                  <a:srgbClr val="2FFF12"/>
                </a:solidFill>
                <a:effectLst/>
                <a:latin typeface="Andale Mono" panose="020B0509000000000004" pitchFamily="49" charset="0"/>
              </a:rPr>
              <a:t>tLegend</a:t>
            </a:r>
            <a:r>
              <a:rPr lang="en-US" dirty="0">
                <a:solidFill>
                  <a:srgbClr val="2FFF12"/>
                </a:solidFill>
                <a:effectLst/>
                <a:latin typeface="Andale Mono" panose="020B0509000000000004" pitchFamily="49" charset="0"/>
              </a:rPr>
              <a:t>: \n");</a:t>
            </a:r>
          </a:p>
          <a:p>
            <a:r>
              <a:rPr lang="en-US" dirty="0">
                <a:solidFill>
                  <a:srgbClr val="2FFF12"/>
                </a:solidFill>
                <a:effectLst/>
                <a:latin typeface="Andale Mono" panose="020B0509000000000004" pitchFamily="49" charset="0"/>
              </a:rPr>
              <a:t>  </a:t>
            </a:r>
            <a:r>
              <a:rPr lang="en-US" dirty="0" err="1">
                <a:solidFill>
                  <a:srgbClr val="2FFF12"/>
                </a:solidFill>
                <a:effectLst/>
                <a:latin typeface="Andale Mono" panose="020B0509000000000004" pitchFamily="49" charset="0"/>
              </a:rPr>
              <a:t>printf</a:t>
            </a:r>
            <a:r>
              <a:rPr lang="en-US" dirty="0">
                <a:solidFill>
                  <a:srgbClr val="2FFF12"/>
                </a:solidFill>
                <a:effectLst/>
                <a:latin typeface="Andale Mono" panose="020B0509000000000004" pitchFamily="49" charset="0"/>
              </a:rPr>
              <a:t>("\</a:t>
            </a:r>
            <a:r>
              <a:rPr lang="en-US" dirty="0" err="1">
                <a:solidFill>
                  <a:srgbClr val="2FFF12"/>
                </a:solidFill>
                <a:effectLst/>
                <a:latin typeface="Andale Mono" panose="020B0509000000000004" pitchFamily="49" charset="0"/>
              </a:rPr>
              <a:t>tt</a:t>
            </a:r>
            <a:r>
              <a:rPr lang="en-US" dirty="0">
                <a:solidFill>
                  <a:srgbClr val="2FFF12"/>
                </a:solidFill>
                <a:effectLst/>
                <a:latin typeface="Andale Mono" panose="020B0509000000000004" pitchFamily="49" charset="0"/>
              </a:rPr>
              <a:t> - </a:t>
            </a:r>
            <a:r>
              <a:rPr lang="en-US" dirty="0" err="1">
                <a:solidFill>
                  <a:srgbClr val="2FFF12"/>
                </a:solidFill>
                <a:effectLst/>
                <a:latin typeface="Andale Mono" panose="020B0509000000000004" pitchFamily="49" charset="0"/>
              </a:rPr>
              <a:t>Kaer</a:t>
            </a:r>
            <a:r>
              <a:rPr lang="en-US" dirty="0">
                <a:solidFill>
                  <a:srgbClr val="2FFF12"/>
                </a:solidFill>
                <a:effectLst/>
                <a:latin typeface="Andale Mono" panose="020B0509000000000004" pitchFamily="49" charset="0"/>
              </a:rPr>
              <a:t> </a:t>
            </a:r>
            <a:r>
              <a:rPr lang="en-US" dirty="0" err="1">
                <a:solidFill>
                  <a:srgbClr val="2FFF12"/>
                </a:solidFill>
                <a:effectLst/>
                <a:latin typeface="Andale Mono" panose="020B0509000000000004" pitchFamily="49" charset="0"/>
              </a:rPr>
              <a:t>Morhen</a:t>
            </a:r>
            <a:r>
              <a:rPr lang="en-US" dirty="0">
                <a:solidFill>
                  <a:srgbClr val="2FFF12"/>
                </a:solidFill>
                <a:effectLst/>
                <a:latin typeface="Andale Mono" panose="020B0509000000000004" pitchFamily="49" charset="0"/>
              </a:rPr>
              <a:t>\n");</a:t>
            </a:r>
          </a:p>
          <a:p>
            <a:r>
              <a:rPr lang="en-US" dirty="0">
                <a:solidFill>
                  <a:srgbClr val="2FFF12"/>
                </a:solidFill>
                <a:effectLst/>
                <a:latin typeface="Andale Mono" panose="020B0509000000000004" pitchFamily="49" charset="0"/>
              </a:rPr>
              <a:t>  </a:t>
            </a:r>
            <a:r>
              <a:rPr lang="en-US" dirty="0" err="1">
                <a:solidFill>
                  <a:srgbClr val="2FFF12"/>
                </a:solidFill>
                <a:effectLst/>
                <a:latin typeface="Andale Mono" panose="020B0509000000000004" pitchFamily="49" charset="0"/>
              </a:rPr>
              <a:t>printf</a:t>
            </a:r>
            <a:r>
              <a:rPr lang="en-US" dirty="0">
                <a:solidFill>
                  <a:srgbClr val="2FFF12"/>
                </a:solidFill>
                <a:effectLst/>
                <a:latin typeface="Andale Mono" panose="020B0509000000000004" pitchFamily="49" charset="0"/>
              </a:rPr>
              <a:t>("\</a:t>
            </a:r>
            <a:r>
              <a:rPr lang="en-US" dirty="0" err="1">
                <a:solidFill>
                  <a:srgbClr val="2FFF12"/>
                </a:solidFill>
                <a:effectLst/>
                <a:latin typeface="Andale Mono" panose="020B0509000000000004" pitchFamily="49" charset="0"/>
              </a:rPr>
              <a:t>tX</a:t>
            </a:r>
            <a:r>
              <a:rPr lang="en-US" dirty="0">
                <a:solidFill>
                  <a:srgbClr val="2FFF12"/>
                </a:solidFill>
                <a:effectLst/>
                <a:latin typeface="Andale Mono" panose="020B0509000000000004" pitchFamily="49" charset="0"/>
              </a:rPr>
              <a:t> - </a:t>
            </a:r>
            <a:r>
              <a:rPr lang="en-US" dirty="0" err="1">
                <a:solidFill>
                  <a:srgbClr val="2FFF12"/>
                </a:solidFill>
                <a:effectLst/>
                <a:latin typeface="Andale Mono" panose="020B0509000000000004" pitchFamily="49" charset="0"/>
              </a:rPr>
              <a:t>Striga</a:t>
            </a:r>
            <a:r>
              <a:rPr lang="en-US" dirty="0">
                <a:solidFill>
                  <a:srgbClr val="2FFF12"/>
                </a:solidFill>
                <a:effectLst/>
                <a:latin typeface="Andale Mono" panose="020B0509000000000004" pitchFamily="49" charset="0"/>
              </a:rPr>
              <a:t> that needs killing\n");</a:t>
            </a:r>
          </a:p>
          <a:p>
            <a:r>
              <a:rPr lang="en-US" dirty="0">
                <a:solidFill>
                  <a:srgbClr val="2FFF12"/>
                </a:solidFill>
                <a:effectLst/>
                <a:latin typeface="Andale Mono" panose="020B0509000000000004" pitchFamily="49" charset="0"/>
              </a:rPr>
              <a:t>  </a:t>
            </a:r>
            <a:r>
              <a:rPr lang="en-US" dirty="0" err="1">
                <a:solidFill>
                  <a:srgbClr val="2FFF12"/>
                </a:solidFill>
                <a:effectLst/>
                <a:latin typeface="Andale Mono" panose="020B0509000000000004" pitchFamily="49" charset="0"/>
              </a:rPr>
              <a:t>printf</a:t>
            </a:r>
            <a:r>
              <a:rPr lang="en-US" dirty="0">
                <a:solidFill>
                  <a:srgbClr val="2FFF12"/>
                </a:solidFill>
                <a:effectLst/>
                <a:latin typeface="Andale Mono" panose="020B0509000000000004" pitchFamily="49" charset="0"/>
              </a:rPr>
              <a:t>("\</a:t>
            </a:r>
            <a:r>
              <a:rPr lang="en-US" dirty="0" err="1">
                <a:solidFill>
                  <a:srgbClr val="2FFF12"/>
                </a:solidFill>
                <a:effectLst/>
                <a:latin typeface="Andale Mono" panose="020B0509000000000004" pitchFamily="49" charset="0"/>
              </a:rPr>
              <a:t>tC</a:t>
            </a:r>
            <a:r>
              <a:rPr lang="en-US" dirty="0">
                <a:solidFill>
                  <a:srgbClr val="2FFF12"/>
                </a:solidFill>
                <a:effectLst/>
                <a:latin typeface="Andale Mono" panose="020B0509000000000004" pitchFamily="49" charset="0"/>
              </a:rPr>
              <a:t> - </a:t>
            </a:r>
            <a:r>
              <a:rPr lang="en-US" dirty="0" err="1">
                <a:solidFill>
                  <a:srgbClr val="2FFF12"/>
                </a:solidFill>
                <a:effectLst/>
                <a:latin typeface="Andale Mono" panose="020B0509000000000004" pitchFamily="49" charset="0"/>
              </a:rPr>
              <a:t>Ciri</a:t>
            </a:r>
            <a:r>
              <a:rPr lang="en-US" dirty="0">
                <a:solidFill>
                  <a:srgbClr val="2FFF12"/>
                </a:solidFill>
                <a:effectLst/>
                <a:latin typeface="Andale Mono" panose="020B0509000000000004" pitchFamily="49" charset="0"/>
              </a:rPr>
              <a:t> is chilling there\n");</a:t>
            </a:r>
          </a:p>
          <a:p>
            <a:r>
              <a:rPr lang="en-US" dirty="0">
                <a:solidFill>
                  <a:srgbClr val="2FFF12"/>
                </a:solidFill>
                <a:effectLst/>
                <a:latin typeface="Andale Mono" panose="020B0509000000000004" pitchFamily="49" charset="0"/>
              </a:rPr>
              <a:t>  </a:t>
            </a:r>
            <a:r>
              <a:rPr lang="en-US" dirty="0" err="1">
                <a:solidFill>
                  <a:srgbClr val="2FFF12"/>
                </a:solidFill>
                <a:effectLst/>
                <a:latin typeface="Andale Mono" panose="020B0509000000000004" pitchFamily="49" charset="0"/>
              </a:rPr>
              <a:t>printf</a:t>
            </a:r>
            <a:r>
              <a:rPr lang="en-US" dirty="0">
                <a:solidFill>
                  <a:srgbClr val="2FFF12"/>
                </a:solidFill>
                <a:effectLst/>
                <a:latin typeface="Andale Mono" panose="020B0509000000000004" pitchFamily="49" charset="0"/>
              </a:rPr>
              <a:t>("\n");</a:t>
            </a:r>
          </a:p>
          <a:p>
            <a:r>
              <a:rPr lang="en-US" dirty="0">
                <a:solidFill>
                  <a:srgbClr val="2FFF12"/>
                </a:solidFill>
                <a:effectLst/>
                <a:latin typeface="Andale Mono" panose="020B0509000000000004" pitchFamily="49" charset="0"/>
              </a:rPr>
              <a:t>  return 0;</a:t>
            </a:r>
          </a:p>
          <a:p>
            <a:r>
              <a:rPr lang="en-US" dirty="0">
                <a:solidFill>
                  <a:srgbClr val="2FFF12"/>
                </a:solidFill>
                <a:effectLst/>
                <a:latin typeface="Andale Mono" panose="020B0509000000000004" pitchFamily="49" charset="0"/>
              </a:rPr>
              <a:t>}</a:t>
            </a:r>
          </a:p>
          <a:p>
            <a:endParaRPr lang="en-US" dirty="0"/>
          </a:p>
        </p:txBody>
      </p:sp>
      <p:sp>
        <p:nvSpPr>
          <p:cNvPr id="4" name="Slide Number Placeholder 3"/>
          <p:cNvSpPr>
            <a:spLocks noGrp="1"/>
          </p:cNvSpPr>
          <p:nvPr>
            <p:ph type="sldNum" sz="quarter" idx="5"/>
          </p:nvPr>
        </p:nvSpPr>
        <p:spPr/>
        <p:txBody>
          <a:bodyPr/>
          <a:lstStyle/>
          <a:p>
            <a:fld id="{3CD7B731-E04C-2242-8CEB-669846AF679E}" type="slidenum">
              <a:rPr lang="en-US" smtClean="0"/>
              <a:t>22</a:t>
            </a:fld>
            <a:endParaRPr lang="en-US"/>
          </a:p>
        </p:txBody>
      </p:sp>
    </p:spTree>
    <p:extLst>
      <p:ext uri="{BB962C8B-B14F-4D97-AF65-F5344CB8AC3E}">
        <p14:creationId xmlns:p14="http://schemas.microsoft.com/office/powerpoint/2010/main" val="2376268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D7B731-E04C-2242-8CEB-669846AF679E}" type="slidenum">
              <a:rPr lang="en-US" smtClean="0"/>
              <a:t>2</a:t>
            </a:fld>
            <a:endParaRPr lang="en-US"/>
          </a:p>
        </p:txBody>
      </p:sp>
    </p:spTree>
    <p:extLst>
      <p:ext uri="{BB962C8B-B14F-4D97-AF65-F5344CB8AC3E}">
        <p14:creationId xmlns:p14="http://schemas.microsoft.com/office/powerpoint/2010/main" val="2350433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D7B731-E04C-2242-8CEB-669846AF679E}" type="slidenum">
              <a:rPr lang="en-US" smtClean="0"/>
              <a:t>4</a:t>
            </a:fld>
            <a:endParaRPr lang="en-US"/>
          </a:p>
        </p:txBody>
      </p:sp>
    </p:spTree>
    <p:extLst>
      <p:ext uri="{BB962C8B-B14F-4D97-AF65-F5344CB8AC3E}">
        <p14:creationId xmlns:p14="http://schemas.microsoft.com/office/powerpoint/2010/main" val="2556498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D7B731-E04C-2242-8CEB-669846AF679E}" type="slidenum">
              <a:rPr lang="en-US" smtClean="0"/>
              <a:t>5</a:t>
            </a:fld>
            <a:endParaRPr lang="en-US"/>
          </a:p>
        </p:txBody>
      </p:sp>
    </p:spTree>
    <p:extLst>
      <p:ext uri="{BB962C8B-B14F-4D97-AF65-F5344CB8AC3E}">
        <p14:creationId xmlns:p14="http://schemas.microsoft.com/office/powerpoint/2010/main" val="2833503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D7B731-E04C-2242-8CEB-669846AF679E}" type="slidenum">
              <a:rPr lang="en-US" smtClean="0"/>
              <a:t>12</a:t>
            </a:fld>
            <a:endParaRPr lang="en-US"/>
          </a:p>
        </p:txBody>
      </p:sp>
    </p:spTree>
    <p:extLst>
      <p:ext uri="{BB962C8B-B14F-4D97-AF65-F5344CB8AC3E}">
        <p14:creationId xmlns:p14="http://schemas.microsoft.com/office/powerpoint/2010/main" val="2575153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D7B731-E04C-2242-8CEB-669846AF679E}" type="slidenum">
              <a:rPr lang="en-US" smtClean="0"/>
              <a:t>14</a:t>
            </a:fld>
            <a:endParaRPr lang="en-US"/>
          </a:p>
        </p:txBody>
      </p:sp>
    </p:spTree>
    <p:extLst>
      <p:ext uri="{BB962C8B-B14F-4D97-AF65-F5344CB8AC3E}">
        <p14:creationId xmlns:p14="http://schemas.microsoft.com/office/powerpoint/2010/main" val="3700765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D7B731-E04C-2242-8CEB-669846AF679E}" type="slidenum">
              <a:rPr lang="en-US" smtClean="0"/>
              <a:t>15</a:t>
            </a:fld>
            <a:endParaRPr lang="en-US"/>
          </a:p>
        </p:txBody>
      </p:sp>
    </p:spTree>
    <p:extLst>
      <p:ext uri="{BB962C8B-B14F-4D97-AF65-F5344CB8AC3E}">
        <p14:creationId xmlns:p14="http://schemas.microsoft.com/office/powerpoint/2010/main" val="2724357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D7B731-E04C-2242-8CEB-669846AF679E}" type="slidenum">
              <a:rPr lang="en-US" smtClean="0"/>
              <a:t>17</a:t>
            </a:fld>
            <a:endParaRPr lang="en-US"/>
          </a:p>
        </p:txBody>
      </p:sp>
    </p:spTree>
    <p:extLst>
      <p:ext uri="{BB962C8B-B14F-4D97-AF65-F5344CB8AC3E}">
        <p14:creationId xmlns:p14="http://schemas.microsoft.com/office/powerpoint/2010/main" val="1846649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D7B731-E04C-2242-8CEB-669846AF679E}" type="slidenum">
              <a:rPr lang="en-US" smtClean="0"/>
              <a:t>18</a:t>
            </a:fld>
            <a:endParaRPr lang="en-US"/>
          </a:p>
        </p:txBody>
      </p:sp>
    </p:spTree>
    <p:extLst>
      <p:ext uri="{BB962C8B-B14F-4D97-AF65-F5344CB8AC3E}">
        <p14:creationId xmlns:p14="http://schemas.microsoft.com/office/powerpoint/2010/main" val="4009909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AC3CB2-241A-614E-88D5-8D16BBFAEC35}" type="datetime1">
              <a:rPr lang="en-US" smtClean="0"/>
              <a:t>2/21/22</a:t>
            </a:fld>
            <a:endParaRPr lang="en-US"/>
          </a:p>
        </p:txBody>
      </p:sp>
      <p:sp>
        <p:nvSpPr>
          <p:cNvPr id="5" name="Footer Placeholder 4"/>
          <p:cNvSpPr>
            <a:spLocks noGrp="1"/>
          </p:cNvSpPr>
          <p:nvPr>
            <p:ph type="ftr" sz="quarter" idx="11"/>
          </p:nvPr>
        </p:nvSpPr>
        <p:spPr/>
        <p:txBody>
          <a:bodyPr/>
          <a:lstStyle/>
          <a:p>
            <a:r>
              <a:rPr lang="en-US"/>
              <a:t>https://www.gnu.org/software/gnu-c-manual/gnu-c-manual.html#Keywords</a:t>
            </a:r>
          </a:p>
        </p:txBody>
      </p:sp>
      <p:sp>
        <p:nvSpPr>
          <p:cNvPr id="6" name="Slide Number Placeholder 5"/>
          <p:cNvSpPr>
            <a:spLocks noGrp="1"/>
          </p:cNvSpPr>
          <p:nvPr>
            <p:ph type="sldNum" sz="quarter" idx="12"/>
          </p:nvPr>
        </p:nvSpPr>
        <p:spPr/>
        <p:txBody>
          <a:bodyPr rIns="45720"/>
          <a:lstStyle/>
          <a:p>
            <a:fld id="{5B473E42-B2A2-7D48-BD9C-04792CB2CFE7}"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802551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CEC6AA-0C1C-8F42-A338-4A83D8C71D53}" type="datetime1">
              <a:rPr lang="en-US" smtClean="0"/>
              <a:t>2/21/22</a:t>
            </a:fld>
            <a:endParaRPr lang="en-US"/>
          </a:p>
        </p:txBody>
      </p:sp>
      <p:sp>
        <p:nvSpPr>
          <p:cNvPr id="5" name="Footer Placeholder 4"/>
          <p:cNvSpPr>
            <a:spLocks noGrp="1"/>
          </p:cNvSpPr>
          <p:nvPr>
            <p:ph type="ftr" sz="quarter" idx="11"/>
          </p:nvPr>
        </p:nvSpPr>
        <p:spPr/>
        <p:txBody>
          <a:bodyPr/>
          <a:lstStyle/>
          <a:p>
            <a:r>
              <a:rPr lang="en-US"/>
              <a:t>https://www.gnu.org/software/gnu-c-manual/gnu-c-manual.html#Keywords</a:t>
            </a:r>
          </a:p>
        </p:txBody>
      </p:sp>
      <p:sp>
        <p:nvSpPr>
          <p:cNvPr id="6" name="Slide Number Placeholder 5"/>
          <p:cNvSpPr>
            <a:spLocks noGrp="1"/>
          </p:cNvSpPr>
          <p:nvPr>
            <p:ph type="sldNum" sz="quarter" idx="12"/>
          </p:nvPr>
        </p:nvSpPr>
        <p:spPr/>
        <p:txBody>
          <a:bodyPr/>
          <a:lstStyle/>
          <a:p>
            <a:fld id="{5B473E42-B2A2-7D48-BD9C-04792CB2CFE7}" type="slidenum">
              <a:rPr lang="en-US" smtClean="0"/>
              <a:t>‹#›</a:t>
            </a:fld>
            <a:endParaRPr lang="en-US"/>
          </a:p>
        </p:txBody>
      </p:sp>
    </p:spTree>
    <p:extLst>
      <p:ext uri="{BB962C8B-B14F-4D97-AF65-F5344CB8AC3E}">
        <p14:creationId xmlns:p14="http://schemas.microsoft.com/office/powerpoint/2010/main" val="1260787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3F65C7-D650-7547-A4B3-69B2AB9A9D50}" type="datetime1">
              <a:rPr lang="en-US" smtClean="0"/>
              <a:t>2/21/22</a:t>
            </a:fld>
            <a:endParaRPr lang="en-US"/>
          </a:p>
        </p:txBody>
      </p:sp>
      <p:sp>
        <p:nvSpPr>
          <p:cNvPr id="5" name="Footer Placeholder 4"/>
          <p:cNvSpPr>
            <a:spLocks noGrp="1"/>
          </p:cNvSpPr>
          <p:nvPr>
            <p:ph type="ftr" sz="quarter" idx="11"/>
          </p:nvPr>
        </p:nvSpPr>
        <p:spPr/>
        <p:txBody>
          <a:bodyPr/>
          <a:lstStyle/>
          <a:p>
            <a:r>
              <a:rPr lang="en-US"/>
              <a:t>https://www.gnu.org/software/gnu-c-manual/gnu-c-manual.html#Keywords</a:t>
            </a:r>
          </a:p>
        </p:txBody>
      </p:sp>
      <p:sp>
        <p:nvSpPr>
          <p:cNvPr id="6" name="Slide Number Placeholder 5"/>
          <p:cNvSpPr>
            <a:spLocks noGrp="1"/>
          </p:cNvSpPr>
          <p:nvPr>
            <p:ph type="sldNum" sz="quarter" idx="12"/>
          </p:nvPr>
        </p:nvSpPr>
        <p:spPr/>
        <p:txBody>
          <a:bodyPr/>
          <a:lstStyle/>
          <a:p>
            <a:fld id="{5B473E42-B2A2-7D48-BD9C-04792CB2CFE7}" type="slidenum">
              <a:rPr lang="en-US" smtClean="0"/>
              <a:t>‹#›</a:t>
            </a:fld>
            <a:endParaRPr lang="en-US"/>
          </a:p>
        </p:txBody>
      </p:sp>
    </p:spTree>
    <p:extLst>
      <p:ext uri="{BB962C8B-B14F-4D97-AF65-F5344CB8AC3E}">
        <p14:creationId xmlns:p14="http://schemas.microsoft.com/office/powerpoint/2010/main" val="1230373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D0A34-11F2-B741-ACFF-D2F17F093E83}" type="datetime1">
              <a:rPr lang="en-US" smtClean="0"/>
              <a:t>2/21/22</a:t>
            </a:fld>
            <a:endParaRPr lang="en-US"/>
          </a:p>
        </p:txBody>
      </p:sp>
      <p:sp>
        <p:nvSpPr>
          <p:cNvPr id="5" name="Footer Placeholder 4"/>
          <p:cNvSpPr>
            <a:spLocks noGrp="1"/>
          </p:cNvSpPr>
          <p:nvPr>
            <p:ph type="ftr" sz="quarter" idx="11"/>
          </p:nvPr>
        </p:nvSpPr>
        <p:spPr/>
        <p:txBody>
          <a:bodyPr/>
          <a:lstStyle/>
          <a:p>
            <a:r>
              <a:rPr lang="en-US"/>
              <a:t>https://www.gnu.org/software/gnu-c-manual/gnu-c-manual.html#Keywords</a:t>
            </a:r>
          </a:p>
        </p:txBody>
      </p:sp>
      <p:sp>
        <p:nvSpPr>
          <p:cNvPr id="6" name="Slide Number Placeholder 5"/>
          <p:cNvSpPr>
            <a:spLocks noGrp="1"/>
          </p:cNvSpPr>
          <p:nvPr>
            <p:ph type="sldNum" sz="quarter" idx="12"/>
          </p:nvPr>
        </p:nvSpPr>
        <p:spPr/>
        <p:txBody>
          <a:bodyPr/>
          <a:lstStyle/>
          <a:p>
            <a:fld id="{5B473E42-B2A2-7D48-BD9C-04792CB2CFE7}"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29507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4CEFF5-4574-7D43-9D2D-497E259A9C79}" type="datetime1">
              <a:rPr lang="en-US" smtClean="0"/>
              <a:t>2/21/22</a:t>
            </a:fld>
            <a:endParaRPr lang="en-US"/>
          </a:p>
        </p:txBody>
      </p:sp>
      <p:sp>
        <p:nvSpPr>
          <p:cNvPr id="5" name="Footer Placeholder 4"/>
          <p:cNvSpPr>
            <a:spLocks noGrp="1"/>
          </p:cNvSpPr>
          <p:nvPr>
            <p:ph type="ftr" sz="quarter" idx="11"/>
          </p:nvPr>
        </p:nvSpPr>
        <p:spPr/>
        <p:txBody>
          <a:bodyPr/>
          <a:lstStyle/>
          <a:p>
            <a:r>
              <a:rPr lang="en-US"/>
              <a:t>https://www.gnu.org/software/gnu-c-manual/gnu-c-manual.html#Keywords</a:t>
            </a:r>
          </a:p>
        </p:txBody>
      </p:sp>
      <p:sp>
        <p:nvSpPr>
          <p:cNvPr id="6" name="Slide Number Placeholder 5"/>
          <p:cNvSpPr>
            <a:spLocks noGrp="1"/>
          </p:cNvSpPr>
          <p:nvPr>
            <p:ph type="sldNum" sz="quarter" idx="12"/>
          </p:nvPr>
        </p:nvSpPr>
        <p:spPr/>
        <p:txBody>
          <a:bodyPr/>
          <a:lstStyle/>
          <a:p>
            <a:fld id="{5B473E42-B2A2-7D48-BD9C-04792CB2CFE7}" type="slidenum">
              <a:rPr lang="en-US" smtClean="0"/>
              <a:t>‹#›</a:t>
            </a:fld>
            <a:endParaRPr lang="en-US"/>
          </a:p>
        </p:txBody>
      </p:sp>
    </p:spTree>
    <p:extLst>
      <p:ext uri="{BB962C8B-B14F-4D97-AF65-F5344CB8AC3E}">
        <p14:creationId xmlns:p14="http://schemas.microsoft.com/office/powerpoint/2010/main" val="2776239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375015-B5D1-EB44-AC33-7E606875DA06}" type="datetime1">
              <a:rPr lang="en-US" smtClean="0"/>
              <a:t>2/21/22</a:t>
            </a:fld>
            <a:endParaRPr lang="en-US"/>
          </a:p>
        </p:txBody>
      </p:sp>
      <p:sp>
        <p:nvSpPr>
          <p:cNvPr id="6" name="Footer Placeholder 5"/>
          <p:cNvSpPr>
            <a:spLocks noGrp="1"/>
          </p:cNvSpPr>
          <p:nvPr>
            <p:ph type="ftr" sz="quarter" idx="11"/>
          </p:nvPr>
        </p:nvSpPr>
        <p:spPr/>
        <p:txBody>
          <a:bodyPr/>
          <a:lstStyle/>
          <a:p>
            <a:r>
              <a:rPr lang="en-US"/>
              <a:t>https://www.gnu.org/software/gnu-c-manual/gnu-c-manual.html#Keywords</a:t>
            </a:r>
          </a:p>
        </p:txBody>
      </p:sp>
      <p:sp>
        <p:nvSpPr>
          <p:cNvPr id="7" name="Slide Number Placeholder 6"/>
          <p:cNvSpPr>
            <a:spLocks noGrp="1"/>
          </p:cNvSpPr>
          <p:nvPr>
            <p:ph type="sldNum" sz="quarter" idx="12"/>
          </p:nvPr>
        </p:nvSpPr>
        <p:spPr/>
        <p:txBody>
          <a:bodyPr/>
          <a:lstStyle/>
          <a:p>
            <a:fld id="{5B473E42-B2A2-7D48-BD9C-04792CB2CFE7}"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580627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6C015B-2F39-9643-B96C-29E8C2A18278}" type="datetime1">
              <a:rPr lang="en-US" smtClean="0"/>
              <a:t>2/21/22</a:t>
            </a:fld>
            <a:endParaRPr lang="en-US"/>
          </a:p>
        </p:txBody>
      </p:sp>
      <p:sp>
        <p:nvSpPr>
          <p:cNvPr id="8" name="Footer Placeholder 7"/>
          <p:cNvSpPr>
            <a:spLocks noGrp="1"/>
          </p:cNvSpPr>
          <p:nvPr>
            <p:ph type="ftr" sz="quarter" idx="11"/>
          </p:nvPr>
        </p:nvSpPr>
        <p:spPr/>
        <p:txBody>
          <a:bodyPr/>
          <a:lstStyle/>
          <a:p>
            <a:r>
              <a:rPr lang="en-US"/>
              <a:t>https://www.gnu.org/software/gnu-c-manual/gnu-c-manual.html#Keywords</a:t>
            </a:r>
          </a:p>
        </p:txBody>
      </p:sp>
      <p:sp>
        <p:nvSpPr>
          <p:cNvPr id="9" name="Slide Number Placeholder 8"/>
          <p:cNvSpPr>
            <a:spLocks noGrp="1"/>
          </p:cNvSpPr>
          <p:nvPr>
            <p:ph type="sldNum" sz="quarter" idx="12"/>
          </p:nvPr>
        </p:nvSpPr>
        <p:spPr/>
        <p:txBody>
          <a:bodyPr/>
          <a:lstStyle/>
          <a:p>
            <a:fld id="{5B473E42-B2A2-7D48-BD9C-04792CB2CFE7}" type="slidenum">
              <a:rPr lang="en-US" smtClean="0"/>
              <a:t>‹#›</a:t>
            </a:fld>
            <a:endParaRPr lang="en-US"/>
          </a:p>
        </p:txBody>
      </p:sp>
    </p:spTree>
    <p:extLst>
      <p:ext uri="{BB962C8B-B14F-4D97-AF65-F5344CB8AC3E}">
        <p14:creationId xmlns:p14="http://schemas.microsoft.com/office/powerpoint/2010/main" val="21812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DB8885-24CF-9346-B635-75707FB32796}" type="datetime1">
              <a:rPr lang="en-US" smtClean="0"/>
              <a:t>2/21/22</a:t>
            </a:fld>
            <a:endParaRPr lang="en-US"/>
          </a:p>
        </p:txBody>
      </p:sp>
      <p:sp>
        <p:nvSpPr>
          <p:cNvPr id="4" name="Footer Placeholder 3"/>
          <p:cNvSpPr>
            <a:spLocks noGrp="1"/>
          </p:cNvSpPr>
          <p:nvPr>
            <p:ph type="ftr" sz="quarter" idx="11"/>
          </p:nvPr>
        </p:nvSpPr>
        <p:spPr/>
        <p:txBody>
          <a:bodyPr/>
          <a:lstStyle/>
          <a:p>
            <a:r>
              <a:rPr lang="en-US"/>
              <a:t>https://www.gnu.org/software/gnu-c-manual/gnu-c-manual.html#Keywords</a:t>
            </a:r>
          </a:p>
        </p:txBody>
      </p:sp>
      <p:sp>
        <p:nvSpPr>
          <p:cNvPr id="5" name="Slide Number Placeholder 4"/>
          <p:cNvSpPr>
            <a:spLocks noGrp="1"/>
          </p:cNvSpPr>
          <p:nvPr>
            <p:ph type="sldNum" sz="quarter" idx="12"/>
          </p:nvPr>
        </p:nvSpPr>
        <p:spPr/>
        <p:txBody>
          <a:bodyPr/>
          <a:lstStyle/>
          <a:p>
            <a:fld id="{5B473E42-B2A2-7D48-BD9C-04792CB2CFE7}"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54466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E3CA789-7A34-AA48-9363-238B84A49148}" type="datetime1">
              <a:rPr lang="en-US" smtClean="0"/>
              <a:t>2/21/22</a:t>
            </a:fld>
            <a:endParaRPr lang="en-US"/>
          </a:p>
        </p:txBody>
      </p:sp>
      <p:sp>
        <p:nvSpPr>
          <p:cNvPr id="3" name="Footer Placeholder 2"/>
          <p:cNvSpPr>
            <a:spLocks noGrp="1"/>
          </p:cNvSpPr>
          <p:nvPr>
            <p:ph type="ftr" sz="quarter" idx="11"/>
          </p:nvPr>
        </p:nvSpPr>
        <p:spPr/>
        <p:txBody>
          <a:bodyPr/>
          <a:lstStyle/>
          <a:p>
            <a:r>
              <a:rPr lang="en-US"/>
              <a:t>https://www.gnu.org/software/gnu-c-manual/gnu-c-manual.html#Keywords</a:t>
            </a:r>
          </a:p>
        </p:txBody>
      </p:sp>
      <p:sp>
        <p:nvSpPr>
          <p:cNvPr id="4" name="Slide Number Placeholder 3"/>
          <p:cNvSpPr>
            <a:spLocks noGrp="1"/>
          </p:cNvSpPr>
          <p:nvPr>
            <p:ph type="sldNum" sz="quarter" idx="12"/>
          </p:nvPr>
        </p:nvSpPr>
        <p:spPr/>
        <p:txBody>
          <a:bodyPr/>
          <a:lstStyle/>
          <a:p>
            <a:fld id="{5B473E42-B2A2-7D48-BD9C-04792CB2CFE7}" type="slidenum">
              <a:rPr lang="en-US" smtClean="0"/>
              <a:t>‹#›</a:t>
            </a:fld>
            <a:endParaRPr lang="en-US"/>
          </a:p>
        </p:txBody>
      </p:sp>
    </p:spTree>
    <p:extLst>
      <p:ext uri="{BB962C8B-B14F-4D97-AF65-F5344CB8AC3E}">
        <p14:creationId xmlns:p14="http://schemas.microsoft.com/office/powerpoint/2010/main" val="2492950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6948E7-C3FE-8B4F-95BB-B47F782470CC}" type="datetime1">
              <a:rPr lang="en-US" smtClean="0"/>
              <a:t>2/21/22</a:t>
            </a:fld>
            <a:endParaRPr lang="en-US"/>
          </a:p>
        </p:txBody>
      </p:sp>
      <p:sp>
        <p:nvSpPr>
          <p:cNvPr id="6" name="Footer Placeholder 5"/>
          <p:cNvSpPr>
            <a:spLocks noGrp="1"/>
          </p:cNvSpPr>
          <p:nvPr>
            <p:ph type="ftr" sz="quarter" idx="11"/>
          </p:nvPr>
        </p:nvSpPr>
        <p:spPr/>
        <p:txBody>
          <a:bodyPr/>
          <a:lstStyle/>
          <a:p>
            <a:r>
              <a:rPr lang="en-US"/>
              <a:t>https://www.gnu.org/software/gnu-c-manual/gnu-c-manual.html#Keywords</a:t>
            </a:r>
          </a:p>
        </p:txBody>
      </p:sp>
      <p:sp>
        <p:nvSpPr>
          <p:cNvPr id="7" name="Slide Number Placeholder 6"/>
          <p:cNvSpPr>
            <a:spLocks noGrp="1"/>
          </p:cNvSpPr>
          <p:nvPr>
            <p:ph type="sldNum" sz="quarter" idx="12"/>
          </p:nvPr>
        </p:nvSpPr>
        <p:spPr/>
        <p:txBody>
          <a:bodyPr/>
          <a:lstStyle/>
          <a:p>
            <a:fld id="{5B473E42-B2A2-7D48-BD9C-04792CB2CFE7}" type="slidenum">
              <a:rPr lang="en-US" smtClean="0"/>
              <a:t>‹#›</a:t>
            </a:fld>
            <a:endParaRPr lang="en-US"/>
          </a:p>
        </p:txBody>
      </p:sp>
    </p:spTree>
    <p:extLst>
      <p:ext uri="{BB962C8B-B14F-4D97-AF65-F5344CB8AC3E}">
        <p14:creationId xmlns:p14="http://schemas.microsoft.com/office/powerpoint/2010/main" val="2123887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BC4B5F-C0A3-0E41-AEFA-FC4619526DE0}" type="datetime1">
              <a:rPr lang="en-US" smtClean="0"/>
              <a:t>2/21/22</a:t>
            </a:fld>
            <a:endParaRPr lang="en-US"/>
          </a:p>
        </p:txBody>
      </p:sp>
      <p:sp>
        <p:nvSpPr>
          <p:cNvPr id="6" name="Footer Placeholder 5"/>
          <p:cNvSpPr>
            <a:spLocks noGrp="1"/>
          </p:cNvSpPr>
          <p:nvPr>
            <p:ph type="ftr" sz="quarter" idx="11"/>
          </p:nvPr>
        </p:nvSpPr>
        <p:spPr/>
        <p:txBody>
          <a:bodyPr/>
          <a:lstStyle/>
          <a:p>
            <a:r>
              <a:rPr lang="en-US"/>
              <a:t>https://www.gnu.org/software/gnu-c-manual/gnu-c-manual.html#Keywords</a:t>
            </a:r>
          </a:p>
        </p:txBody>
      </p:sp>
      <p:sp>
        <p:nvSpPr>
          <p:cNvPr id="7" name="Slide Number Placeholder 6"/>
          <p:cNvSpPr>
            <a:spLocks noGrp="1"/>
          </p:cNvSpPr>
          <p:nvPr>
            <p:ph type="sldNum" sz="quarter" idx="12"/>
          </p:nvPr>
        </p:nvSpPr>
        <p:spPr/>
        <p:txBody>
          <a:bodyPr/>
          <a:lstStyle/>
          <a:p>
            <a:fld id="{5B473E42-B2A2-7D48-BD9C-04792CB2CFE7}" type="slidenum">
              <a:rPr lang="en-US" smtClean="0"/>
              <a:t>‹#›</a:t>
            </a:fld>
            <a:endParaRPr lang="en-US"/>
          </a:p>
        </p:txBody>
      </p:sp>
    </p:spTree>
    <p:extLst>
      <p:ext uri="{BB962C8B-B14F-4D97-AF65-F5344CB8AC3E}">
        <p14:creationId xmlns:p14="http://schemas.microsoft.com/office/powerpoint/2010/main" val="2990063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66DCBBB8-2BB0-E846-B766-CA733C6768D2}" type="datetime1">
              <a:rPr lang="en-US" smtClean="0"/>
              <a:t>2/21/22</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https://www.gnu.org/software/gnu-c-manual/gnu-c-manual.html#Keywords</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5B473E42-B2A2-7D48-BD9C-04792CB2CFE7}"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91505605"/>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sldNum="0" hd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tdm-gcc.tdragon.net/download"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code.visualstudio.com/"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gnu.org/software/libc/manual/html_node/Table-of-Output-Conversions.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theurbanpenguin.com/4184-2/"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1E170-BEDB-C948-AED3-D4D271979E59}"/>
              </a:ext>
            </a:extLst>
          </p:cNvPr>
          <p:cNvSpPr>
            <a:spLocks noGrp="1"/>
          </p:cNvSpPr>
          <p:nvPr>
            <p:ph type="ctrTitle"/>
          </p:nvPr>
        </p:nvSpPr>
        <p:spPr/>
        <p:txBody>
          <a:bodyPr>
            <a:normAutofit fontScale="90000"/>
          </a:bodyPr>
          <a:lstStyle/>
          <a:p>
            <a:r>
              <a:rPr lang="en-US" dirty="0"/>
              <a:t>Introduction to Programming</a:t>
            </a:r>
            <a:br>
              <a:rPr lang="en-US" dirty="0"/>
            </a:br>
            <a:endParaRPr lang="en-US" dirty="0"/>
          </a:p>
        </p:txBody>
      </p:sp>
      <p:sp>
        <p:nvSpPr>
          <p:cNvPr id="3" name="Subtitle 2">
            <a:extLst>
              <a:ext uri="{FF2B5EF4-FFF2-40B4-BE49-F238E27FC236}">
                <a16:creationId xmlns:a16="http://schemas.microsoft.com/office/drawing/2014/main" id="{4FA16DB0-94CA-2840-9CC8-FDA36CBA52E5}"/>
              </a:ext>
            </a:extLst>
          </p:cNvPr>
          <p:cNvSpPr>
            <a:spLocks noGrp="1"/>
          </p:cNvSpPr>
          <p:nvPr>
            <p:ph type="subTitle" idx="1"/>
          </p:nvPr>
        </p:nvSpPr>
        <p:spPr/>
        <p:txBody>
          <a:bodyPr/>
          <a:lstStyle/>
          <a:p>
            <a:r>
              <a:rPr lang="en-US" dirty="0"/>
              <a:t>Variables and statements </a:t>
            </a:r>
          </a:p>
        </p:txBody>
      </p:sp>
      <p:sp>
        <p:nvSpPr>
          <p:cNvPr id="5" name="Footer Placeholder 4">
            <a:extLst>
              <a:ext uri="{FF2B5EF4-FFF2-40B4-BE49-F238E27FC236}">
                <a16:creationId xmlns:a16="http://schemas.microsoft.com/office/drawing/2014/main" id="{2B9CAAAE-06C3-294D-88E2-A63C206E5878}"/>
              </a:ext>
            </a:extLst>
          </p:cNvPr>
          <p:cNvSpPr>
            <a:spLocks noGrp="1"/>
          </p:cNvSpPr>
          <p:nvPr>
            <p:ph type="ftr" sz="quarter" idx="11"/>
          </p:nvPr>
        </p:nvSpPr>
        <p:spPr/>
        <p:txBody>
          <a:bodyPr/>
          <a:lstStyle/>
          <a:p>
            <a:r>
              <a:rPr lang="en-US"/>
              <a:t>https://www.gnu.org/software/gnu-c-manual/gnu-c-manual.html#Keywords</a:t>
            </a:r>
          </a:p>
        </p:txBody>
      </p:sp>
    </p:spTree>
    <p:extLst>
      <p:ext uri="{BB962C8B-B14F-4D97-AF65-F5344CB8AC3E}">
        <p14:creationId xmlns:p14="http://schemas.microsoft.com/office/powerpoint/2010/main" val="1638848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7BAA9-180D-7A4B-A96E-A5D3454AA148}"/>
              </a:ext>
            </a:extLst>
          </p:cNvPr>
          <p:cNvSpPr>
            <a:spLocks noGrp="1"/>
          </p:cNvSpPr>
          <p:nvPr>
            <p:ph type="title"/>
          </p:nvPr>
        </p:nvSpPr>
        <p:spPr/>
        <p:txBody>
          <a:bodyPr/>
          <a:lstStyle/>
          <a:p>
            <a:r>
              <a:rPr lang="en-US" dirty="0"/>
              <a:t>Mathematical Operators</a:t>
            </a:r>
          </a:p>
        </p:txBody>
      </p:sp>
      <p:sp>
        <p:nvSpPr>
          <p:cNvPr id="3" name="Content Placeholder 2">
            <a:extLst>
              <a:ext uri="{FF2B5EF4-FFF2-40B4-BE49-F238E27FC236}">
                <a16:creationId xmlns:a16="http://schemas.microsoft.com/office/drawing/2014/main" id="{3481FCAE-2BC6-DA40-9190-3E2CB82F2192}"/>
              </a:ext>
            </a:extLst>
          </p:cNvPr>
          <p:cNvSpPr>
            <a:spLocks noGrp="1"/>
          </p:cNvSpPr>
          <p:nvPr>
            <p:ph idx="1"/>
          </p:nvPr>
        </p:nvSpPr>
        <p:spPr>
          <a:xfrm>
            <a:off x="2773599" y="3104444"/>
            <a:ext cx="7796540" cy="2945500"/>
          </a:xfrm>
        </p:spPr>
        <p:txBody>
          <a:bodyPr>
            <a:normAutofit fontScale="85000" lnSpcReduction="20000"/>
          </a:bodyPr>
          <a:lstStyle/>
          <a:p>
            <a:r>
              <a:rPr lang="en-US" b="1" dirty="0"/>
              <a:t>+  -  addition </a:t>
            </a:r>
          </a:p>
          <a:p>
            <a:r>
              <a:rPr lang="en-US" b="1" dirty="0"/>
              <a:t> -   -  subtraction</a:t>
            </a:r>
          </a:p>
          <a:p>
            <a:r>
              <a:rPr lang="en-US" b="1" dirty="0"/>
              <a:t>*   -   </a:t>
            </a:r>
            <a:r>
              <a:rPr lang="en-US" b="1" dirty="0" err="1"/>
              <a:t>multipiclation</a:t>
            </a:r>
            <a:endParaRPr lang="en-US" b="1" dirty="0"/>
          </a:p>
          <a:p>
            <a:r>
              <a:rPr lang="en-US" b="1" dirty="0"/>
              <a:t>/   - division</a:t>
            </a:r>
          </a:p>
          <a:p>
            <a:r>
              <a:rPr lang="en-US" b="1" dirty="0"/>
              <a:t>%  - modulus</a:t>
            </a:r>
          </a:p>
          <a:p>
            <a:r>
              <a:rPr lang="en-US" b="1" dirty="0"/>
              <a:t>++ -  value increment</a:t>
            </a:r>
          </a:p>
          <a:p>
            <a:r>
              <a:rPr lang="en-US" b="1" dirty="0"/>
              <a:t>--  -  value decrement</a:t>
            </a:r>
            <a:endParaRPr lang="en-US" dirty="0"/>
          </a:p>
          <a:p>
            <a:endParaRPr lang="en-US" dirty="0"/>
          </a:p>
        </p:txBody>
      </p:sp>
      <p:sp>
        <p:nvSpPr>
          <p:cNvPr id="4" name="Footer Placeholder 3">
            <a:extLst>
              <a:ext uri="{FF2B5EF4-FFF2-40B4-BE49-F238E27FC236}">
                <a16:creationId xmlns:a16="http://schemas.microsoft.com/office/drawing/2014/main" id="{290A3ECC-523F-B94C-BACC-5CE519298986}"/>
              </a:ext>
            </a:extLst>
          </p:cNvPr>
          <p:cNvSpPr>
            <a:spLocks noGrp="1"/>
          </p:cNvSpPr>
          <p:nvPr>
            <p:ph type="ftr" sz="quarter" idx="11"/>
          </p:nvPr>
        </p:nvSpPr>
        <p:spPr/>
        <p:txBody>
          <a:bodyPr/>
          <a:lstStyle/>
          <a:p>
            <a:r>
              <a:rPr lang="en-US"/>
              <a:t>https://www.gnu.org/software/gnu-c-manual/gnu-c-manual.html#Keywords</a:t>
            </a:r>
          </a:p>
        </p:txBody>
      </p:sp>
    </p:spTree>
    <p:extLst>
      <p:ext uri="{BB962C8B-B14F-4D97-AF65-F5344CB8AC3E}">
        <p14:creationId xmlns:p14="http://schemas.microsoft.com/office/powerpoint/2010/main" val="2182246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7BAA9-180D-7A4B-A96E-A5D3454AA148}"/>
              </a:ext>
            </a:extLst>
          </p:cNvPr>
          <p:cNvSpPr>
            <a:spLocks noGrp="1"/>
          </p:cNvSpPr>
          <p:nvPr>
            <p:ph type="title"/>
          </p:nvPr>
        </p:nvSpPr>
        <p:spPr/>
        <p:txBody>
          <a:bodyPr/>
          <a:lstStyle/>
          <a:p>
            <a:r>
              <a:rPr lang="en-US" dirty="0"/>
              <a:t>Relational Operators</a:t>
            </a:r>
          </a:p>
        </p:txBody>
      </p:sp>
      <p:sp>
        <p:nvSpPr>
          <p:cNvPr id="3" name="Content Placeholder 2">
            <a:extLst>
              <a:ext uri="{FF2B5EF4-FFF2-40B4-BE49-F238E27FC236}">
                <a16:creationId xmlns:a16="http://schemas.microsoft.com/office/drawing/2014/main" id="{3481FCAE-2BC6-DA40-9190-3E2CB82F2192}"/>
              </a:ext>
            </a:extLst>
          </p:cNvPr>
          <p:cNvSpPr>
            <a:spLocks noGrp="1"/>
          </p:cNvSpPr>
          <p:nvPr>
            <p:ph idx="1"/>
          </p:nvPr>
        </p:nvSpPr>
        <p:spPr>
          <a:xfrm>
            <a:off x="2773599" y="3239910"/>
            <a:ext cx="7796540" cy="2810033"/>
          </a:xfrm>
        </p:spPr>
        <p:txBody>
          <a:bodyPr>
            <a:normAutofit lnSpcReduction="10000"/>
          </a:bodyPr>
          <a:lstStyle/>
          <a:p>
            <a:r>
              <a:rPr lang="en-US" dirty="0"/>
              <a:t> ==  - Compares the VALUES of two operands</a:t>
            </a:r>
          </a:p>
          <a:p>
            <a:r>
              <a:rPr lang="en-US" dirty="0"/>
              <a:t> !=  - Compares for inequality</a:t>
            </a:r>
          </a:p>
          <a:p>
            <a:r>
              <a:rPr lang="en-US" dirty="0"/>
              <a:t> &gt;    - Greater than</a:t>
            </a:r>
          </a:p>
          <a:p>
            <a:r>
              <a:rPr lang="en-US" dirty="0"/>
              <a:t> &lt;    - less than</a:t>
            </a:r>
          </a:p>
          <a:p>
            <a:r>
              <a:rPr lang="en-US" dirty="0"/>
              <a:t> &lt;=  - less-equal</a:t>
            </a:r>
          </a:p>
          <a:p>
            <a:r>
              <a:rPr lang="en-US" dirty="0"/>
              <a:t> &gt;=  - greater-equal</a:t>
            </a:r>
          </a:p>
        </p:txBody>
      </p:sp>
      <p:sp>
        <p:nvSpPr>
          <p:cNvPr id="4" name="Footer Placeholder 3">
            <a:extLst>
              <a:ext uri="{FF2B5EF4-FFF2-40B4-BE49-F238E27FC236}">
                <a16:creationId xmlns:a16="http://schemas.microsoft.com/office/drawing/2014/main" id="{290A3ECC-523F-B94C-BACC-5CE519298986}"/>
              </a:ext>
            </a:extLst>
          </p:cNvPr>
          <p:cNvSpPr>
            <a:spLocks noGrp="1"/>
          </p:cNvSpPr>
          <p:nvPr>
            <p:ph type="ftr" sz="quarter" idx="11"/>
          </p:nvPr>
        </p:nvSpPr>
        <p:spPr/>
        <p:txBody>
          <a:bodyPr/>
          <a:lstStyle/>
          <a:p>
            <a:r>
              <a:rPr lang="en-US"/>
              <a:t>https://www.gnu.org/software/gnu-c-manual/gnu-c-manual.html#Keywords</a:t>
            </a:r>
          </a:p>
        </p:txBody>
      </p:sp>
    </p:spTree>
    <p:extLst>
      <p:ext uri="{BB962C8B-B14F-4D97-AF65-F5344CB8AC3E}">
        <p14:creationId xmlns:p14="http://schemas.microsoft.com/office/powerpoint/2010/main" val="2704221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7BAA9-180D-7A4B-A96E-A5D3454AA148}"/>
              </a:ext>
            </a:extLst>
          </p:cNvPr>
          <p:cNvSpPr>
            <a:spLocks noGrp="1"/>
          </p:cNvSpPr>
          <p:nvPr>
            <p:ph type="title"/>
          </p:nvPr>
        </p:nvSpPr>
        <p:spPr/>
        <p:txBody>
          <a:bodyPr/>
          <a:lstStyle/>
          <a:p>
            <a:r>
              <a:rPr lang="en-US" dirty="0"/>
              <a:t>Logical Operators</a:t>
            </a:r>
          </a:p>
        </p:txBody>
      </p:sp>
      <p:sp>
        <p:nvSpPr>
          <p:cNvPr id="3" name="Content Placeholder 2">
            <a:extLst>
              <a:ext uri="{FF2B5EF4-FFF2-40B4-BE49-F238E27FC236}">
                <a16:creationId xmlns:a16="http://schemas.microsoft.com/office/drawing/2014/main" id="{3481FCAE-2BC6-DA40-9190-3E2CB82F2192}"/>
              </a:ext>
            </a:extLst>
          </p:cNvPr>
          <p:cNvSpPr>
            <a:spLocks noGrp="1"/>
          </p:cNvSpPr>
          <p:nvPr>
            <p:ph idx="1"/>
          </p:nvPr>
        </p:nvSpPr>
        <p:spPr/>
        <p:txBody>
          <a:bodyPr/>
          <a:lstStyle/>
          <a:p>
            <a:r>
              <a:rPr lang="en-US" dirty="0"/>
              <a:t> &amp;&amp; - and</a:t>
            </a:r>
          </a:p>
          <a:p>
            <a:r>
              <a:rPr lang="en-US" dirty="0"/>
              <a:t>|| or</a:t>
            </a:r>
          </a:p>
          <a:p>
            <a:r>
              <a:rPr lang="en-US" dirty="0"/>
              <a:t>!()  - not</a:t>
            </a:r>
          </a:p>
        </p:txBody>
      </p:sp>
      <p:sp>
        <p:nvSpPr>
          <p:cNvPr id="4" name="Footer Placeholder 3">
            <a:extLst>
              <a:ext uri="{FF2B5EF4-FFF2-40B4-BE49-F238E27FC236}">
                <a16:creationId xmlns:a16="http://schemas.microsoft.com/office/drawing/2014/main" id="{290A3ECC-523F-B94C-BACC-5CE519298986}"/>
              </a:ext>
            </a:extLst>
          </p:cNvPr>
          <p:cNvSpPr>
            <a:spLocks noGrp="1"/>
          </p:cNvSpPr>
          <p:nvPr>
            <p:ph type="ftr" sz="quarter" idx="11"/>
          </p:nvPr>
        </p:nvSpPr>
        <p:spPr/>
        <p:txBody>
          <a:bodyPr/>
          <a:lstStyle/>
          <a:p>
            <a:r>
              <a:rPr lang="en-US"/>
              <a:t>https://www.gnu.org/software/gnu-c-manual/gnu-c-manual.html#Keywords</a:t>
            </a:r>
          </a:p>
        </p:txBody>
      </p:sp>
    </p:spTree>
    <p:extLst>
      <p:ext uri="{BB962C8B-B14F-4D97-AF65-F5344CB8AC3E}">
        <p14:creationId xmlns:p14="http://schemas.microsoft.com/office/powerpoint/2010/main" val="3182878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ED915-01EC-224F-B4EB-CAB3B94006ED}"/>
              </a:ext>
            </a:extLst>
          </p:cNvPr>
          <p:cNvSpPr>
            <a:spLocks noGrp="1"/>
          </p:cNvSpPr>
          <p:nvPr>
            <p:ph type="title"/>
          </p:nvPr>
        </p:nvSpPr>
        <p:spPr/>
        <p:txBody>
          <a:bodyPr/>
          <a:lstStyle/>
          <a:p>
            <a:r>
              <a:rPr lang="en-US" dirty="0"/>
              <a:t>Separators</a:t>
            </a:r>
          </a:p>
        </p:txBody>
      </p:sp>
      <p:sp>
        <p:nvSpPr>
          <p:cNvPr id="3" name="Content Placeholder 2">
            <a:extLst>
              <a:ext uri="{FF2B5EF4-FFF2-40B4-BE49-F238E27FC236}">
                <a16:creationId xmlns:a16="http://schemas.microsoft.com/office/drawing/2014/main" id="{E3B4C7D3-E3CA-6F46-A784-A6611AF1E1AA}"/>
              </a:ext>
            </a:extLst>
          </p:cNvPr>
          <p:cNvSpPr>
            <a:spLocks noGrp="1"/>
          </p:cNvSpPr>
          <p:nvPr>
            <p:ph idx="1"/>
          </p:nvPr>
        </p:nvSpPr>
        <p:spPr/>
        <p:txBody>
          <a:bodyPr/>
          <a:lstStyle/>
          <a:p>
            <a:r>
              <a:rPr lang="en-US" dirty="0"/>
              <a:t>A </a:t>
            </a:r>
            <a:r>
              <a:rPr lang="en-US" b="1" dirty="0"/>
              <a:t>separator</a:t>
            </a:r>
            <a:r>
              <a:rPr lang="en-US" dirty="0"/>
              <a:t> separates tokens. White space (see next section) is a separator, but it is not a token. The other separators are all single-character tokens themselves:</a:t>
            </a:r>
          </a:p>
          <a:p>
            <a:r>
              <a:rPr lang="en-US" dirty="0"/>
              <a:t>( ) [ ] { } ; , . :</a:t>
            </a:r>
          </a:p>
          <a:p>
            <a:pPr marL="6160" indent="0">
              <a:buNone/>
            </a:pPr>
            <a:endParaRPr lang="en-US" dirty="0"/>
          </a:p>
        </p:txBody>
      </p:sp>
      <p:sp>
        <p:nvSpPr>
          <p:cNvPr id="4" name="Footer Placeholder 3">
            <a:extLst>
              <a:ext uri="{FF2B5EF4-FFF2-40B4-BE49-F238E27FC236}">
                <a16:creationId xmlns:a16="http://schemas.microsoft.com/office/drawing/2014/main" id="{C52FB623-290D-8945-B57D-B2556B327A70}"/>
              </a:ext>
            </a:extLst>
          </p:cNvPr>
          <p:cNvSpPr>
            <a:spLocks noGrp="1"/>
          </p:cNvSpPr>
          <p:nvPr>
            <p:ph type="ftr" sz="quarter" idx="11"/>
          </p:nvPr>
        </p:nvSpPr>
        <p:spPr/>
        <p:txBody>
          <a:bodyPr/>
          <a:lstStyle/>
          <a:p>
            <a:r>
              <a:rPr lang="en-US"/>
              <a:t>https://www.gnu.org/software/gnu-c-manual/gnu-c-manual.html#Keywords</a:t>
            </a:r>
          </a:p>
        </p:txBody>
      </p:sp>
    </p:spTree>
    <p:extLst>
      <p:ext uri="{BB962C8B-B14F-4D97-AF65-F5344CB8AC3E}">
        <p14:creationId xmlns:p14="http://schemas.microsoft.com/office/powerpoint/2010/main" val="1384450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60B24-2AB4-8D4F-A7D1-3BC0B17D1618}"/>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97918C6A-7F8C-C74F-B44F-96E9C0C6FFF7}"/>
              </a:ext>
            </a:extLst>
          </p:cNvPr>
          <p:cNvSpPr>
            <a:spLocks noGrp="1"/>
          </p:cNvSpPr>
          <p:nvPr>
            <p:ph idx="1"/>
          </p:nvPr>
        </p:nvSpPr>
        <p:spPr/>
        <p:txBody>
          <a:bodyPr>
            <a:normAutofit fontScale="85000" lnSpcReduction="20000"/>
          </a:bodyPr>
          <a:lstStyle/>
          <a:p>
            <a:r>
              <a:rPr lang="en-US" dirty="0"/>
              <a:t>A variable is a name given to a memory location to store some sort of data that your program will operate on.</a:t>
            </a:r>
          </a:p>
          <a:p>
            <a:r>
              <a:rPr lang="en-US" dirty="0"/>
              <a:t>Variable DECLARATION assigns the name to a memory location, but does not initialize it.  This lets the computer know we intend to use it.</a:t>
            </a:r>
          </a:p>
          <a:p>
            <a:r>
              <a:rPr lang="en-US" dirty="0"/>
              <a:t>Variable DEFINITION assigns value to a declared variable, thereby initializing it with the given type. This </a:t>
            </a:r>
            <a:br>
              <a:rPr lang="en-US" dirty="0"/>
            </a:br>
            <a:endParaRPr lang="en-US" dirty="0"/>
          </a:p>
          <a:p>
            <a:r>
              <a:rPr lang="en-US" dirty="0"/>
              <a:t>Basic syntax: </a:t>
            </a:r>
            <a:r>
              <a:rPr lang="en-US" i="1" dirty="0"/>
              <a:t>[storage class] [extended type]</a:t>
            </a:r>
            <a:r>
              <a:rPr lang="en-US" dirty="0"/>
              <a:t> </a:t>
            </a:r>
            <a:r>
              <a:rPr lang="en-US" i="1" dirty="0"/>
              <a:t>type name;</a:t>
            </a:r>
            <a:endParaRPr lang="en-US" dirty="0"/>
          </a:p>
          <a:p>
            <a:r>
              <a:rPr lang="en-US" dirty="0"/>
              <a:t>Variable types in c -  </a:t>
            </a:r>
            <a:r>
              <a:rPr lang="en-US" dirty="0" err="1"/>
              <a:t>int</a:t>
            </a:r>
            <a:r>
              <a:rPr lang="en-US" dirty="0"/>
              <a:t>, char, float, double, void</a:t>
            </a:r>
          </a:p>
          <a:p>
            <a:r>
              <a:rPr lang="en-US" dirty="0"/>
              <a:t>Extended types  - long, signed, unsigned, short</a:t>
            </a:r>
          </a:p>
          <a:p>
            <a:r>
              <a:rPr lang="en-US" dirty="0"/>
              <a:t>Storage classes – auto, register, static, extern</a:t>
            </a:r>
          </a:p>
          <a:p>
            <a:endParaRPr lang="en-US" dirty="0"/>
          </a:p>
        </p:txBody>
      </p:sp>
      <p:sp>
        <p:nvSpPr>
          <p:cNvPr id="4" name="Footer Placeholder 3">
            <a:extLst>
              <a:ext uri="{FF2B5EF4-FFF2-40B4-BE49-F238E27FC236}">
                <a16:creationId xmlns:a16="http://schemas.microsoft.com/office/drawing/2014/main" id="{AD18D9EE-376C-B946-8F9E-598A137F9668}"/>
              </a:ext>
            </a:extLst>
          </p:cNvPr>
          <p:cNvSpPr>
            <a:spLocks noGrp="1"/>
          </p:cNvSpPr>
          <p:nvPr>
            <p:ph type="ftr" sz="quarter" idx="11"/>
          </p:nvPr>
        </p:nvSpPr>
        <p:spPr/>
        <p:txBody>
          <a:bodyPr/>
          <a:lstStyle/>
          <a:p>
            <a:r>
              <a:rPr lang="en-US"/>
              <a:t>https://www.gnu.org/software/gnu-c-manual/gnu-c-manual.html#Keywords</a:t>
            </a:r>
          </a:p>
        </p:txBody>
      </p:sp>
    </p:spTree>
    <p:extLst>
      <p:ext uri="{BB962C8B-B14F-4D97-AF65-F5344CB8AC3E}">
        <p14:creationId xmlns:p14="http://schemas.microsoft.com/office/powerpoint/2010/main" val="317617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9B50-6302-BA4F-ACD2-D06208A9B566}"/>
              </a:ext>
            </a:extLst>
          </p:cNvPr>
          <p:cNvSpPr>
            <a:spLocks noGrp="1"/>
          </p:cNvSpPr>
          <p:nvPr>
            <p:ph type="title"/>
          </p:nvPr>
        </p:nvSpPr>
        <p:spPr/>
        <p:txBody>
          <a:bodyPr/>
          <a:lstStyle/>
          <a:p>
            <a:r>
              <a:rPr lang="en-US" dirty="0"/>
              <a:t>Visual Studio Code and GCC</a:t>
            </a:r>
          </a:p>
        </p:txBody>
      </p:sp>
      <p:sp>
        <p:nvSpPr>
          <p:cNvPr id="3" name="Content Placeholder 2">
            <a:extLst>
              <a:ext uri="{FF2B5EF4-FFF2-40B4-BE49-F238E27FC236}">
                <a16:creationId xmlns:a16="http://schemas.microsoft.com/office/drawing/2014/main" id="{60568210-2350-174B-8CAC-E38B739D3EC0}"/>
              </a:ext>
            </a:extLst>
          </p:cNvPr>
          <p:cNvSpPr>
            <a:spLocks noGrp="1"/>
          </p:cNvSpPr>
          <p:nvPr>
            <p:ph idx="1"/>
          </p:nvPr>
        </p:nvSpPr>
        <p:spPr/>
        <p:txBody>
          <a:bodyPr/>
          <a:lstStyle/>
          <a:p>
            <a:r>
              <a:rPr lang="en-US" dirty="0"/>
              <a:t>Mac users  - </a:t>
            </a:r>
            <a:r>
              <a:rPr lang="en-US" dirty="0" err="1"/>
              <a:t>gcc</a:t>
            </a:r>
            <a:r>
              <a:rPr lang="en-US" dirty="0"/>
              <a:t> is natively installed</a:t>
            </a:r>
          </a:p>
          <a:p>
            <a:r>
              <a:rPr lang="en-US" dirty="0"/>
              <a:t>Windows users - </a:t>
            </a:r>
            <a:r>
              <a:rPr lang="en-US" dirty="0">
                <a:hlinkClick r:id="rId3"/>
              </a:rPr>
              <a:t>http://tdm-gcc.tdragon.net/download</a:t>
            </a:r>
            <a:endParaRPr lang="en-US" dirty="0"/>
          </a:p>
          <a:p>
            <a:r>
              <a:rPr lang="en-US" dirty="0"/>
              <a:t>Visual Studio Code - </a:t>
            </a:r>
            <a:r>
              <a:rPr lang="en-US" dirty="0">
                <a:hlinkClick r:id="rId4"/>
              </a:rPr>
              <a:t>https://code.visualstudio.com/</a:t>
            </a:r>
            <a:endParaRPr lang="en-US" dirty="0"/>
          </a:p>
        </p:txBody>
      </p:sp>
      <p:sp>
        <p:nvSpPr>
          <p:cNvPr id="4" name="Footer Placeholder 3">
            <a:extLst>
              <a:ext uri="{FF2B5EF4-FFF2-40B4-BE49-F238E27FC236}">
                <a16:creationId xmlns:a16="http://schemas.microsoft.com/office/drawing/2014/main" id="{12FB2365-C7BA-6A43-92A5-61D02780D10F}"/>
              </a:ext>
            </a:extLst>
          </p:cNvPr>
          <p:cNvSpPr>
            <a:spLocks noGrp="1"/>
          </p:cNvSpPr>
          <p:nvPr>
            <p:ph type="ftr" sz="quarter" idx="11"/>
          </p:nvPr>
        </p:nvSpPr>
        <p:spPr/>
        <p:txBody>
          <a:bodyPr/>
          <a:lstStyle/>
          <a:p>
            <a:r>
              <a:rPr lang="en-US"/>
              <a:t>https://www.gnu.org/software/gnu-c-manual/gnu-c-manual.html#Keywords</a:t>
            </a:r>
          </a:p>
        </p:txBody>
      </p:sp>
    </p:spTree>
    <p:extLst>
      <p:ext uri="{BB962C8B-B14F-4D97-AF65-F5344CB8AC3E}">
        <p14:creationId xmlns:p14="http://schemas.microsoft.com/office/powerpoint/2010/main" val="497321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11EED-C88E-7D45-9627-468DE7C27861}"/>
              </a:ext>
            </a:extLst>
          </p:cNvPr>
          <p:cNvSpPr>
            <a:spLocks noGrp="1"/>
          </p:cNvSpPr>
          <p:nvPr>
            <p:ph type="title"/>
          </p:nvPr>
        </p:nvSpPr>
        <p:spPr/>
        <p:txBody>
          <a:bodyPr/>
          <a:lstStyle/>
          <a:p>
            <a:r>
              <a:rPr lang="en-US" dirty="0"/>
              <a:t>VS Code -  Recommended addons</a:t>
            </a:r>
          </a:p>
        </p:txBody>
      </p:sp>
      <p:pic>
        <p:nvPicPr>
          <p:cNvPr id="6" name="Content Placeholder 5">
            <a:extLst>
              <a:ext uri="{FF2B5EF4-FFF2-40B4-BE49-F238E27FC236}">
                <a16:creationId xmlns:a16="http://schemas.microsoft.com/office/drawing/2014/main" id="{770977DA-7A68-E341-92B5-5AF4FA81E5D0}"/>
              </a:ext>
            </a:extLst>
          </p:cNvPr>
          <p:cNvPicPr>
            <a:picLocks noGrp="1" noChangeAspect="1"/>
          </p:cNvPicPr>
          <p:nvPr>
            <p:ph idx="1"/>
          </p:nvPr>
        </p:nvPicPr>
        <p:blipFill>
          <a:blip r:embed="rId2"/>
          <a:stretch>
            <a:fillRect/>
          </a:stretch>
        </p:blipFill>
        <p:spPr>
          <a:xfrm>
            <a:off x="4023890" y="2052638"/>
            <a:ext cx="5295157" cy="3997325"/>
          </a:xfrm>
        </p:spPr>
      </p:pic>
      <p:sp>
        <p:nvSpPr>
          <p:cNvPr id="4" name="Footer Placeholder 3">
            <a:extLst>
              <a:ext uri="{FF2B5EF4-FFF2-40B4-BE49-F238E27FC236}">
                <a16:creationId xmlns:a16="http://schemas.microsoft.com/office/drawing/2014/main" id="{7113CA31-D508-1347-8F5C-D1C4F070FD07}"/>
              </a:ext>
            </a:extLst>
          </p:cNvPr>
          <p:cNvSpPr>
            <a:spLocks noGrp="1"/>
          </p:cNvSpPr>
          <p:nvPr>
            <p:ph type="ftr" sz="quarter" idx="11"/>
          </p:nvPr>
        </p:nvSpPr>
        <p:spPr/>
        <p:txBody>
          <a:bodyPr/>
          <a:lstStyle/>
          <a:p>
            <a:r>
              <a:rPr lang="en-US"/>
              <a:t>https://www.gnu.org/software/gnu-c-manual/gnu-c-manual.html#Keywords</a:t>
            </a:r>
          </a:p>
        </p:txBody>
      </p:sp>
    </p:spTree>
    <p:extLst>
      <p:ext uri="{BB962C8B-B14F-4D97-AF65-F5344CB8AC3E}">
        <p14:creationId xmlns:p14="http://schemas.microsoft.com/office/powerpoint/2010/main" val="1527217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5EA2D-0211-CD48-8AE7-EF764ABF6B52}"/>
              </a:ext>
            </a:extLst>
          </p:cNvPr>
          <p:cNvSpPr>
            <a:spLocks noGrp="1"/>
          </p:cNvSpPr>
          <p:nvPr>
            <p:ph type="title"/>
          </p:nvPr>
        </p:nvSpPr>
        <p:spPr/>
        <p:txBody>
          <a:bodyPr/>
          <a:lstStyle/>
          <a:p>
            <a:r>
              <a:rPr lang="en-US" dirty="0"/>
              <a:t>VS Code – Recommended settings</a:t>
            </a:r>
          </a:p>
        </p:txBody>
      </p:sp>
      <p:pic>
        <p:nvPicPr>
          <p:cNvPr id="6" name="Content Placeholder 5">
            <a:extLst>
              <a:ext uri="{FF2B5EF4-FFF2-40B4-BE49-F238E27FC236}">
                <a16:creationId xmlns:a16="http://schemas.microsoft.com/office/drawing/2014/main" id="{0B667FA3-7786-AE4E-B540-4A86F3C4E688}"/>
              </a:ext>
            </a:extLst>
          </p:cNvPr>
          <p:cNvPicPr>
            <a:picLocks noGrp="1" noChangeAspect="1"/>
          </p:cNvPicPr>
          <p:nvPr>
            <p:ph idx="1"/>
          </p:nvPr>
        </p:nvPicPr>
        <p:blipFill>
          <a:blip r:embed="rId3"/>
          <a:stretch>
            <a:fillRect/>
          </a:stretch>
        </p:blipFill>
        <p:spPr>
          <a:xfrm>
            <a:off x="3161489" y="2052638"/>
            <a:ext cx="7019959" cy="3997325"/>
          </a:xfrm>
        </p:spPr>
      </p:pic>
      <p:sp>
        <p:nvSpPr>
          <p:cNvPr id="4" name="Footer Placeholder 3">
            <a:extLst>
              <a:ext uri="{FF2B5EF4-FFF2-40B4-BE49-F238E27FC236}">
                <a16:creationId xmlns:a16="http://schemas.microsoft.com/office/drawing/2014/main" id="{0DE4A33F-7315-6444-B751-FBA7DB2A94D6}"/>
              </a:ext>
            </a:extLst>
          </p:cNvPr>
          <p:cNvSpPr>
            <a:spLocks noGrp="1"/>
          </p:cNvSpPr>
          <p:nvPr>
            <p:ph type="ftr" sz="quarter" idx="11"/>
          </p:nvPr>
        </p:nvSpPr>
        <p:spPr/>
        <p:txBody>
          <a:bodyPr/>
          <a:lstStyle/>
          <a:p>
            <a:r>
              <a:rPr lang="en-US"/>
              <a:t>https://www.gnu.org/software/gnu-c-manual/gnu-c-manual.html#Keywords</a:t>
            </a:r>
          </a:p>
        </p:txBody>
      </p:sp>
    </p:spTree>
    <p:extLst>
      <p:ext uri="{BB962C8B-B14F-4D97-AF65-F5344CB8AC3E}">
        <p14:creationId xmlns:p14="http://schemas.microsoft.com/office/powerpoint/2010/main" val="4106266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C3B85-DA0C-8F42-B044-2FC7E3C49132}"/>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B2280E3C-8765-B94C-B67F-38EAA28463EF}"/>
              </a:ext>
            </a:extLst>
          </p:cNvPr>
          <p:cNvSpPr>
            <a:spLocks noGrp="1"/>
          </p:cNvSpPr>
          <p:nvPr>
            <p:ph idx="1"/>
          </p:nvPr>
        </p:nvSpPr>
        <p:spPr/>
        <p:txBody>
          <a:bodyPr/>
          <a:lstStyle/>
          <a:p>
            <a:r>
              <a:rPr lang="en-US" dirty="0"/>
              <a:t>The </a:t>
            </a:r>
            <a:r>
              <a:rPr lang="en-US" dirty="0" err="1"/>
              <a:t>printf</a:t>
            </a:r>
            <a:r>
              <a:rPr lang="en-US" dirty="0"/>
              <a:t>(</a:t>
            </a:r>
            <a:r>
              <a:rPr lang="en-US" dirty="0" err="1"/>
              <a:t>const</a:t>
            </a:r>
            <a:r>
              <a:rPr lang="en-US" dirty="0"/>
              <a:t> char * format, …) function -  will write the c string into standard output based on the format specified</a:t>
            </a:r>
          </a:p>
          <a:p>
            <a:r>
              <a:rPr lang="en-US" dirty="0">
                <a:hlinkClick r:id="rId3"/>
              </a:rPr>
              <a:t>https://</a:t>
            </a:r>
            <a:r>
              <a:rPr lang="en-US" dirty="0" err="1">
                <a:hlinkClick r:id="rId3"/>
              </a:rPr>
              <a:t>www.gnu.org</a:t>
            </a:r>
            <a:r>
              <a:rPr lang="en-US" dirty="0">
                <a:hlinkClick r:id="rId3"/>
              </a:rPr>
              <a:t>/software/</a:t>
            </a:r>
            <a:r>
              <a:rPr lang="en-US" dirty="0" err="1">
                <a:hlinkClick r:id="rId3"/>
              </a:rPr>
              <a:t>libc</a:t>
            </a:r>
            <a:r>
              <a:rPr lang="en-US" dirty="0">
                <a:hlinkClick r:id="rId3"/>
              </a:rPr>
              <a:t>/manual/</a:t>
            </a:r>
            <a:r>
              <a:rPr lang="en-US" dirty="0" err="1">
                <a:hlinkClick r:id="rId3"/>
              </a:rPr>
              <a:t>html_node</a:t>
            </a:r>
            <a:r>
              <a:rPr lang="en-US" dirty="0">
                <a:hlinkClick r:id="rId3"/>
              </a:rPr>
              <a:t>/Table-of-Output-</a:t>
            </a:r>
            <a:r>
              <a:rPr lang="en-US" dirty="0" err="1">
                <a:hlinkClick r:id="rId3"/>
              </a:rPr>
              <a:t>Conversions.html</a:t>
            </a:r>
            <a:r>
              <a:rPr lang="en-US" dirty="0">
                <a:hlinkClick r:id="rId3"/>
              </a:rPr>
              <a:t> </a:t>
            </a:r>
            <a:endParaRPr lang="en-US" dirty="0"/>
          </a:p>
        </p:txBody>
      </p:sp>
      <p:sp>
        <p:nvSpPr>
          <p:cNvPr id="4" name="Footer Placeholder 3">
            <a:extLst>
              <a:ext uri="{FF2B5EF4-FFF2-40B4-BE49-F238E27FC236}">
                <a16:creationId xmlns:a16="http://schemas.microsoft.com/office/drawing/2014/main" id="{FB26CBA7-0002-854C-BCD3-C13895FC6758}"/>
              </a:ext>
            </a:extLst>
          </p:cNvPr>
          <p:cNvSpPr>
            <a:spLocks noGrp="1"/>
          </p:cNvSpPr>
          <p:nvPr>
            <p:ph type="ftr" sz="quarter" idx="11"/>
          </p:nvPr>
        </p:nvSpPr>
        <p:spPr/>
        <p:txBody>
          <a:bodyPr/>
          <a:lstStyle/>
          <a:p>
            <a:r>
              <a:rPr lang="en-US"/>
              <a:t>https://www.gnu.org/software/gnu-c-manual/gnu-c-manual.html#Keywords</a:t>
            </a:r>
          </a:p>
        </p:txBody>
      </p:sp>
    </p:spTree>
    <p:extLst>
      <p:ext uri="{BB962C8B-B14F-4D97-AF65-F5344CB8AC3E}">
        <p14:creationId xmlns:p14="http://schemas.microsoft.com/office/powerpoint/2010/main" val="4018477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BD46C-9014-4947-891B-9537A5E35AC6}"/>
              </a:ext>
            </a:extLst>
          </p:cNvPr>
          <p:cNvSpPr>
            <a:spLocks noGrp="1"/>
          </p:cNvSpPr>
          <p:nvPr>
            <p:ph type="title"/>
          </p:nvPr>
        </p:nvSpPr>
        <p:spPr/>
        <p:txBody>
          <a:bodyPr/>
          <a:lstStyle/>
          <a:p>
            <a:r>
              <a:rPr lang="en-US" dirty="0"/>
              <a:t>Exercise 1:</a:t>
            </a:r>
          </a:p>
        </p:txBody>
      </p:sp>
      <p:sp>
        <p:nvSpPr>
          <p:cNvPr id="3" name="Content Placeholder 2">
            <a:extLst>
              <a:ext uri="{FF2B5EF4-FFF2-40B4-BE49-F238E27FC236}">
                <a16:creationId xmlns:a16="http://schemas.microsoft.com/office/drawing/2014/main" id="{AE0FBB84-28A2-CF49-A375-C73C60493E69}"/>
              </a:ext>
            </a:extLst>
          </p:cNvPr>
          <p:cNvSpPr>
            <a:spLocks noGrp="1"/>
          </p:cNvSpPr>
          <p:nvPr>
            <p:ph idx="1"/>
          </p:nvPr>
        </p:nvSpPr>
        <p:spPr/>
        <p:txBody>
          <a:bodyPr/>
          <a:lstStyle/>
          <a:p>
            <a:r>
              <a:rPr lang="en-US" dirty="0"/>
              <a:t>Farmer Bill has come to you with a problem – he has to pay land tax, but does not know how much. He knows that his land is rectangular, 500m long and 300m wide and that the cost for land in his country is 20 rupees per m2, but since his education was lacking due to spending his youth farming instead of studying, he does not know how to calculate it. Write a C program to help him out!</a:t>
            </a:r>
          </a:p>
        </p:txBody>
      </p:sp>
      <p:sp>
        <p:nvSpPr>
          <p:cNvPr id="4" name="Footer Placeholder 3">
            <a:extLst>
              <a:ext uri="{FF2B5EF4-FFF2-40B4-BE49-F238E27FC236}">
                <a16:creationId xmlns:a16="http://schemas.microsoft.com/office/drawing/2014/main" id="{3B0BC012-8FB4-A94B-AD11-F8BB12E31FF8}"/>
              </a:ext>
            </a:extLst>
          </p:cNvPr>
          <p:cNvSpPr>
            <a:spLocks noGrp="1"/>
          </p:cNvSpPr>
          <p:nvPr>
            <p:ph type="ftr" sz="quarter" idx="11"/>
          </p:nvPr>
        </p:nvSpPr>
        <p:spPr/>
        <p:txBody>
          <a:bodyPr/>
          <a:lstStyle/>
          <a:p>
            <a:r>
              <a:rPr lang="en-US"/>
              <a:t>https://www.gnu.org/software/gnu-c-manual/gnu-c-manual.html#Keywords</a:t>
            </a:r>
          </a:p>
        </p:txBody>
      </p:sp>
    </p:spTree>
    <p:extLst>
      <p:ext uri="{BB962C8B-B14F-4D97-AF65-F5344CB8AC3E}">
        <p14:creationId xmlns:p14="http://schemas.microsoft.com/office/powerpoint/2010/main" val="3834848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2DCC5-17D1-A147-83A9-9DF502BD7B97}"/>
              </a:ext>
            </a:extLst>
          </p:cNvPr>
          <p:cNvSpPr>
            <a:spLocks noGrp="1"/>
          </p:cNvSpPr>
          <p:nvPr>
            <p:ph type="title"/>
          </p:nvPr>
        </p:nvSpPr>
        <p:spPr/>
        <p:txBody>
          <a:bodyPr/>
          <a:lstStyle/>
          <a:p>
            <a:r>
              <a:rPr lang="en-US" dirty="0"/>
              <a:t>Core language elements</a:t>
            </a:r>
          </a:p>
        </p:txBody>
      </p:sp>
      <p:sp>
        <p:nvSpPr>
          <p:cNvPr id="3" name="Content Placeholder 2">
            <a:extLst>
              <a:ext uri="{FF2B5EF4-FFF2-40B4-BE49-F238E27FC236}">
                <a16:creationId xmlns:a16="http://schemas.microsoft.com/office/drawing/2014/main" id="{DB091BC4-7B07-9144-A0D3-5F433C7A1E1A}"/>
              </a:ext>
            </a:extLst>
          </p:cNvPr>
          <p:cNvSpPr>
            <a:spLocks noGrp="1"/>
          </p:cNvSpPr>
          <p:nvPr>
            <p:ph idx="1"/>
          </p:nvPr>
        </p:nvSpPr>
        <p:spPr>
          <a:xfrm>
            <a:off x="1107637" y="2152324"/>
            <a:ext cx="7796540" cy="3997828"/>
          </a:xfrm>
        </p:spPr>
        <p:txBody>
          <a:bodyPr/>
          <a:lstStyle/>
          <a:p>
            <a:r>
              <a:rPr lang="en-US" dirty="0"/>
              <a:t>Identifiers</a:t>
            </a:r>
          </a:p>
          <a:p>
            <a:r>
              <a:rPr lang="en-US" dirty="0"/>
              <a:t>Keywords</a:t>
            </a:r>
          </a:p>
          <a:p>
            <a:r>
              <a:rPr lang="en-US" dirty="0"/>
              <a:t>Constants</a:t>
            </a:r>
          </a:p>
          <a:p>
            <a:r>
              <a:rPr lang="en-US" dirty="0"/>
              <a:t>Operators</a:t>
            </a:r>
          </a:p>
          <a:p>
            <a:r>
              <a:rPr lang="en-US" dirty="0"/>
              <a:t>Separators</a:t>
            </a:r>
          </a:p>
          <a:p>
            <a:r>
              <a:rPr lang="en-US" dirty="0"/>
              <a:t>White Space</a:t>
            </a:r>
          </a:p>
        </p:txBody>
      </p:sp>
      <p:pic>
        <p:nvPicPr>
          <p:cNvPr id="9" name="Picture 8">
            <a:extLst>
              <a:ext uri="{FF2B5EF4-FFF2-40B4-BE49-F238E27FC236}">
                <a16:creationId xmlns:a16="http://schemas.microsoft.com/office/drawing/2014/main" id="{29FFD1AA-E3EE-D943-8FE5-A8219F2169A6}"/>
              </a:ext>
            </a:extLst>
          </p:cNvPr>
          <p:cNvPicPr>
            <a:picLocks noChangeAspect="1"/>
          </p:cNvPicPr>
          <p:nvPr/>
        </p:nvPicPr>
        <p:blipFill>
          <a:blip r:embed="rId3"/>
          <a:stretch>
            <a:fillRect/>
          </a:stretch>
        </p:blipFill>
        <p:spPr>
          <a:xfrm>
            <a:off x="4634392" y="1503123"/>
            <a:ext cx="6401038" cy="5347703"/>
          </a:xfrm>
          <a:prstGeom prst="rect">
            <a:avLst/>
          </a:prstGeom>
        </p:spPr>
      </p:pic>
      <p:sp>
        <p:nvSpPr>
          <p:cNvPr id="10" name="Footer Placeholder 9">
            <a:extLst>
              <a:ext uri="{FF2B5EF4-FFF2-40B4-BE49-F238E27FC236}">
                <a16:creationId xmlns:a16="http://schemas.microsoft.com/office/drawing/2014/main" id="{4679B61D-1052-6745-85E4-D017A22EA4CB}"/>
              </a:ext>
            </a:extLst>
          </p:cNvPr>
          <p:cNvSpPr>
            <a:spLocks noGrp="1"/>
          </p:cNvSpPr>
          <p:nvPr>
            <p:ph type="ftr" sz="quarter" idx="11"/>
          </p:nvPr>
        </p:nvSpPr>
        <p:spPr/>
        <p:txBody>
          <a:bodyPr/>
          <a:lstStyle/>
          <a:p>
            <a:r>
              <a:rPr lang="en-US"/>
              <a:t>https://www.gnu.org/software/gnu-c-manual/gnu-c-manual.html#Keywords</a:t>
            </a:r>
          </a:p>
        </p:txBody>
      </p:sp>
    </p:spTree>
    <p:extLst>
      <p:ext uri="{BB962C8B-B14F-4D97-AF65-F5344CB8AC3E}">
        <p14:creationId xmlns:p14="http://schemas.microsoft.com/office/powerpoint/2010/main" val="2068514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2E7F3-66CB-F846-8B44-B0C18DEBED61}"/>
              </a:ext>
            </a:extLst>
          </p:cNvPr>
          <p:cNvSpPr>
            <a:spLocks noGrp="1"/>
          </p:cNvSpPr>
          <p:nvPr>
            <p:ph type="title"/>
          </p:nvPr>
        </p:nvSpPr>
        <p:spPr/>
        <p:txBody>
          <a:bodyPr/>
          <a:lstStyle/>
          <a:p>
            <a:r>
              <a:rPr lang="en-US" dirty="0"/>
              <a:t>Input</a:t>
            </a:r>
          </a:p>
        </p:txBody>
      </p:sp>
      <p:sp>
        <p:nvSpPr>
          <p:cNvPr id="3" name="Content Placeholder 2">
            <a:extLst>
              <a:ext uri="{FF2B5EF4-FFF2-40B4-BE49-F238E27FC236}">
                <a16:creationId xmlns:a16="http://schemas.microsoft.com/office/drawing/2014/main" id="{C3205BDF-0A00-384F-9287-006D3895522C}"/>
              </a:ext>
            </a:extLst>
          </p:cNvPr>
          <p:cNvSpPr>
            <a:spLocks noGrp="1"/>
          </p:cNvSpPr>
          <p:nvPr>
            <p:ph idx="1"/>
          </p:nvPr>
        </p:nvSpPr>
        <p:spPr/>
        <p:txBody>
          <a:bodyPr/>
          <a:lstStyle/>
          <a:p>
            <a:r>
              <a:rPr lang="en-US" dirty="0"/>
              <a:t>The </a:t>
            </a:r>
            <a:r>
              <a:rPr lang="en-US" dirty="0" err="1"/>
              <a:t>scanf</a:t>
            </a:r>
            <a:r>
              <a:rPr lang="en-US" dirty="0"/>
              <a:t>(”%d”, &amp;</a:t>
            </a:r>
            <a:r>
              <a:rPr lang="en-US" dirty="0" err="1"/>
              <a:t>var</a:t>
            </a:r>
            <a:r>
              <a:rPr lang="en-US" dirty="0"/>
              <a:t>)  function -  will read user input specified by the format specifier (first argument) and store it into the memory address specified. (second argument). This example will accept an integer value.</a:t>
            </a:r>
          </a:p>
        </p:txBody>
      </p:sp>
      <p:sp>
        <p:nvSpPr>
          <p:cNvPr id="4" name="Footer Placeholder 3">
            <a:extLst>
              <a:ext uri="{FF2B5EF4-FFF2-40B4-BE49-F238E27FC236}">
                <a16:creationId xmlns:a16="http://schemas.microsoft.com/office/drawing/2014/main" id="{B6C06298-6182-F24E-9711-9249F83DE442}"/>
              </a:ext>
            </a:extLst>
          </p:cNvPr>
          <p:cNvSpPr>
            <a:spLocks noGrp="1"/>
          </p:cNvSpPr>
          <p:nvPr>
            <p:ph type="ftr" sz="quarter" idx="11"/>
          </p:nvPr>
        </p:nvSpPr>
        <p:spPr/>
        <p:txBody>
          <a:bodyPr/>
          <a:lstStyle/>
          <a:p>
            <a:r>
              <a:rPr lang="en-US"/>
              <a:t>https://www.gnu.org/software/gnu-c-manual/gnu-c-manual.html#Keywords</a:t>
            </a:r>
          </a:p>
        </p:txBody>
      </p:sp>
    </p:spTree>
    <p:extLst>
      <p:ext uri="{BB962C8B-B14F-4D97-AF65-F5344CB8AC3E}">
        <p14:creationId xmlns:p14="http://schemas.microsoft.com/office/powerpoint/2010/main" val="3993190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46278-366D-B04E-B1FC-C04F61F82B1A}"/>
              </a:ext>
            </a:extLst>
          </p:cNvPr>
          <p:cNvSpPr>
            <a:spLocks noGrp="1"/>
          </p:cNvSpPr>
          <p:nvPr>
            <p:ph type="title"/>
          </p:nvPr>
        </p:nvSpPr>
        <p:spPr/>
        <p:txBody>
          <a:bodyPr/>
          <a:lstStyle/>
          <a:p>
            <a:r>
              <a:rPr lang="en-US" dirty="0"/>
              <a:t>Exercise 2:</a:t>
            </a:r>
          </a:p>
        </p:txBody>
      </p:sp>
      <p:sp>
        <p:nvSpPr>
          <p:cNvPr id="3" name="Content Placeholder 2">
            <a:extLst>
              <a:ext uri="{FF2B5EF4-FFF2-40B4-BE49-F238E27FC236}">
                <a16:creationId xmlns:a16="http://schemas.microsoft.com/office/drawing/2014/main" id="{41375A3C-207B-0C47-98D1-6E3DA3872F1F}"/>
              </a:ext>
            </a:extLst>
          </p:cNvPr>
          <p:cNvSpPr>
            <a:spLocks noGrp="1"/>
          </p:cNvSpPr>
          <p:nvPr>
            <p:ph idx="1"/>
          </p:nvPr>
        </p:nvSpPr>
        <p:spPr/>
        <p:txBody>
          <a:bodyPr/>
          <a:lstStyle/>
          <a:p>
            <a:r>
              <a:rPr lang="en-US" dirty="0"/>
              <a:t>Mario has decided to retire from plumbing and open a pizza restaurant. He has tasked you with creating a pizza dough calculator to avoid spending too much coin on surplus pizza dough. He says that a cm2 of pizza uses about 10 grams of pizza dough, and his menu offers pizzas based on diameter so that’s how he wants to enter the data.</a:t>
            </a:r>
          </a:p>
        </p:txBody>
      </p:sp>
      <p:sp>
        <p:nvSpPr>
          <p:cNvPr id="4" name="Footer Placeholder 3">
            <a:extLst>
              <a:ext uri="{FF2B5EF4-FFF2-40B4-BE49-F238E27FC236}">
                <a16:creationId xmlns:a16="http://schemas.microsoft.com/office/drawing/2014/main" id="{917E8C37-EFD2-F045-B487-1D26152C7BF5}"/>
              </a:ext>
            </a:extLst>
          </p:cNvPr>
          <p:cNvSpPr>
            <a:spLocks noGrp="1"/>
          </p:cNvSpPr>
          <p:nvPr>
            <p:ph type="ftr" sz="quarter" idx="11"/>
          </p:nvPr>
        </p:nvSpPr>
        <p:spPr/>
        <p:txBody>
          <a:bodyPr/>
          <a:lstStyle/>
          <a:p>
            <a:r>
              <a:rPr lang="en-US"/>
              <a:t>https://www.gnu.org/software/gnu-c-manual/gnu-c-manual.html#Keywords</a:t>
            </a:r>
          </a:p>
        </p:txBody>
      </p:sp>
    </p:spTree>
    <p:extLst>
      <p:ext uri="{BB962C8B-B14F-4D97-AF65-F5344CB8AC3E}">
        <p14:creationId xmlns:p14="http://schemas.microsoft.com/office/powerpoint/2010/main" val="3210147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B2F3-3621-6041-A3CA-777CCBD7F596}"/>
              </a:ext>
            </a:extLst>
          </p:cNvPr>
          <p:cNvSpPr>
            <a:spLocks noGrp="1"/>
          </p:cNvSpPr>
          <p:nvPr>
            <p:ph type="title"/>
          </p:nvPr>
        </p:nvSpPr>
        <p:spPr/>
        <p:txBody>
          <a:bodyPr/>
          <a:lstStyle/>
          <a:p>
            <a:r>
              <a:rPr lang="en-US" dirty="0"/>
              <a:t>Exercise 3:</a:t>
            </a:r>
          </a:p>
        </p:txBody>
      </p:sp>
      <p:sp>
        <p:nvSpPr>
          <p:cNvPr id="3" name="Content Placeholder 2">
            <a:extLst>
              <a:ext uri="{FF2B5EF4-FFF2-40B4-BE49-F238E27FC236}">
                <a16:creationId xmlns:a16="http://schemas.microsoft.com/office/drawing/2014/main" id="{CCEA467F-E041-1C47-8E77-020D59F6ADF4}"/>
              </a:ext>
            </a:extLst>
          </p:cNvPr>
          <p:cNvSpPr>
            <a:spLocks noGrp="1"/>
          </p:cNvSpPr>
          <p:nvPr>
            <p:ph idx="1"/>
          </p:nvPr>
        </p:nvSpPr>
        <p:spPr>
          <a:xfrm>
            <a:off x="2773599" y="2484782"/>
            <a:ext cx="7796540" cy="3565161"/>
          </a:xfrm>
        </p:spPr>
        <p:txBody>
          <a:bodyPr/>
          <a:lstStyle/>
          <a:p>
            <a:r>
              <a:rPr lang="en-US" dirty="0" err="1"/>
              <a:t>Geralt</a:t>
            </a:r>
            <a:r>
              <a:rPr lang="en-US" dirty="0"/>
              <a:t> of </a:t>
            </a:r>
            <a:r>
              <a:rPr lang="en-US" dirty="0" err="1"/>
              <a:t>Rivia</a:t>
            </a:r>
            <a:r>
              <a:rPr lang="en-US" dirty="0"/>
              <a:t> has gone digital, and now, instead of using paper maps, he wants to use a computer to guide him on his </a:t>
            </a:r>
            <a:r>
              <a:rPr lang="en-US"/>
              <a:t>many adventures. </a:t>
            </a:r>
            <a:r>
              <a:rPr lang="en-US" dirty="0"/>
              <a:t>Write a program, that draws an ASCII-art map with the dimensions of 20x8, a border and with a tab offset.</a:t>
            </a:r>
          </a:p>
          <a:p>
            <a:r>
              <a:rPr lang="en-US" dirty="0"/>
              <a:t>Using colors in standard output  - </a:t>
            </a:r>
            <a:r>
              <a:rPr lang="en-US" dirty="0">
                <a:hlinkClick r:id="rId3"/>
              </a:rPr>
              <a:t>https://</a:t>
            </a:r>
            <a:r>
              <a:rPr lang="en-US" dirty="0" err="1">
                <a:hlinkClick r:id="rId3"/>
              </a:rPr>
              <a:t>www.theurbanpenguin.com</a:t>
            </a:r>
            <a:r>
              <a:rPr lang="en-US" dirty="0">
                <a:hlinkClick r:id="rId3"/>
              </a:rPr>
              <a:t>/4184-2/</a:t>
            </a:r>
            <a:endParaRPr lang="en-US" dirty="0"/>
          </a:p>
        </p:txBody>
      </p:sp>
      <p:sp>
        <p:nvSpPr>
          <p:cNvPr id="4" name="Footer Placeholder 3">
            <a:extLst>
              <a:ext uri="{FF2B5EF4-FFF2-40B4-BE49-F238E27FC236}">
                <a16:creationId xmlns:a16="http://schemas.microsoft.com/office/drawing/2014/main" id="{C0B66F71-64F8-6746-AC05-5272947D76B4}"/>
              </a:ext>
            </a:extLst>
          </p:cNvPr>
          <p:cNvSpPr>
            <a:spLocks noGrp="1"/>
          </p:cNvSpPr>
          <p:nvPr>
            <p:ph type="ftr" sz="quarter" idx="11"/>
          </p:nvPr>
        </p:nvSpPr>
        <p:spPr/>
        <p:txBody>
          <a:bodyPr/>
          <a:lstStyle/>
          <a:p>
            <a:r>
              <a:rPr lang="en-US"/>
              <a:t>https://www.gnu.org/software/gnu-c-manual/gnu-c-manual.html#Keywords</a:t>
            </a:r>
          </a:p>
        </p:txBody>
      </p:sp>
      <p:pic>
        <p:nvPicPr>
          <p:cNvPr id="8" name="Picture 7">
            <a:extLst>
              <a:ext uri="{FF2B5EF4-FFF2-40B4-BE49-F238E27FC236}">
                <a16:creationId xmlns:a16="http://schemas.microsoft.com/office/drawing/2014/main" id="{7A8F701C-F694-7241-9247-21026C71A195}"/>
              </a:ext>
            </a:extLst>
          </p:cNvPr>
          <p:cNvPicPr>
            <a:picLocks noChangeAspect="1"/>
          </p:cNvPicPr>
          <p:nvPr/>
        </p:nvPicPr>
        <p:blipFill>
          <a:blip r:embed="rId4"/>
          <a:stretch>
            <a:fillRect/>
          </a:stretch>
        </p:blipFill>
        <p:spPr>
          <a:xfrm>
            <a:off x="2206210" y="808055"/>
            <a:ext cx="4303919" cy="2144461"/>
          </a:xfrm>
          <a:prstGeom prst="rect">
            <a:avLst/>
          </a:prstGeom>
        </p:spPr>
      </p:pic>
    </p:spTree>
    <p:extLst>
      <p:ext uri="{BB962C8B-B14F-4D97-AF65-F5344CB8AC3E}">
        <p14:creationId xmlns:p14="http://schemas.microsoft.com/office/powerpoint/2010/main" val="2439038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C815A-1954-6940-A979-44806AD03E26}"/>
              </a:ext>
            </a:extLst>
          </p:cNvPr>
          <p:cNvSpPr>
            <a:spLocks noGrp="1"/>
          </p:cNvSpPr>
          <p:nvPr>
            <p:ph type="title"/>
          </p:nvPr>
        </p:nvSpPr>
        <p:spPr/>
        <p:txBody>
          <a:bodyPr/>
          <a:lstStyle/>
          <a:p>
            <a:r>
              <a:rPr lang="en-US" dirty="0"/>
              <a:t>Identifiers</a:t>
            </a:r>
          </a:p>
        </p:txBody>
      </p:sp>
      <p:sp>
        <p:nvSpPr>
          <p:cNvPr id="3" name="Content Placeholder 2">
            <a:extLst>
              <a:ext uri="{FF2B5EF4-FFF2-40B4-BE49-F238E27FC236}">
                <a16:creationId xmlns:a16="http://schemas.microsoft.com/office/drawing/2014/main" id="{DED208AA-ECCE-8048-9D96-14463D0AB98B}"/>
              </a:ext>
            </a:extLst>
          </p:cNvPr>
          <p:cNvSpPr>
            <a:spLocks noGrp="1"/>
          </p:cNvSpPr>
          <p:nvPr>
            <p:ph idx="1"/>
          </p:nvPr>
        </p:nvSpPr>
        <p:spPr/>
        <p:txBody>
          <a:bodyPr/>
          <a:lstStyle/>
          <a:p>
            <a:r>
              <a:rPr lang="en-US" b="1" dirty="0"/>
              <a:t>Identifiers</a:t>
            </a:r>
            <a:r>
              <a:rPr lang="en-US" dirty="0"/>
              <a:t> are sequences of characters (words or combinations of words) used for naming variables, functions, new data types, and preprocessor macros. You can include letters, decimal digits, and the underscore character ‘_’ in identifiers. (2)</a:t>
            </a:r>
          </a:p>
        </p:txBody>
      </p:sp>
      <p:sp>
        <p:nvSpPr>
          <p:cNvPr id="4" name="Footer Placeholder 3">
            <a:extLst>
              <a:ext uri="{FF2B5EF4-FFF2-40B4-BE49-F238E27FC236}">
                <a16:creationId xmlns:a16="http://schemas.microsoft.com/office/drawing/2014/main" id="{1EA7C091-CD36-1347-BDEC-ADFFBBB7C3F3}"/>
              </a:ext>
            </a:extLst>
          </p:cNvPr>
          <p:cNvSpPr>
            <a:spLocks noGrp="1"/>
          </p:cNvSpPr>
          <p:nvPr>
            <p:ph type="ftr" sz="quarter" idx="11"/>
          </p:nvPr>
        </p:nvSpPr>
        <p:spPr/>
        <p:txBody>
          <a:bodyPr/>
          <a:lstStyle/>
          <a:p>
            <a:r>
              <a:rPr lang="en-US"/>
              <a:t>https://www.gnu.org/software/gnu-c-manual/gnu-c-manual.html#Keywords</a:t>
            </a:r>
            <a:endParaRPr lang="en-US" dirty="0"/>
          </a:p>
        </p:txBody>
      </p:sp>
    </p:spTree>
    <p:extLst>
      <p:ext uri="{BB962C8B-B14F-4D97-AF65-F5344CB8AC3E}">
        <p14:creationId xmlns:p14="http://schemas.microsoft.com/office/powerpoint/2010/main" val="3444137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99462-A7EF-A34C-A488-80E5BC4DE5D6}"/>
              </a:ext>
            </a:extLst>
          </p:cNvPr>
          <p:cNvSpPr>
            <a:spLocks noGrp="1"/>
          </p:cNvSpPr>
          <p:nvPr>
            <p:ph type="title"/>
          </p:nvPr>
        </p:nvSpPr>
        <p:spPr/>
        <p:txBody>
          <a:bodyPr/>
          <a:lstStyle/>
          <a:p>
            <a:r>
              <a:rPr lang="en-US" dirty="0"/>
              <a:t>Keywords</a:t>
            </a:r>
          </a:p>
        </p:txBody>
      </p:sp>
      <p:sp>
        <p:nvSpPr>
          <p:cNvPr id="3" name="Content Placeholder 2">
            <a:extLst>
              <a:ext uri="{FF2B5EF4-FFF2-40B4-BE49-F238E27FC236}">
                <a16:creationId xmlns:a16="http://schemas.microsoft.com/office/drawing/2014/main" id="{6AFAF6F8-8DDB-5946-9FF0-F27C296C8407}"/>
              </a:ext>
            </a:extLst>
          </p:cNvPr>
          <p:cNvSpPr>
            <a:spLocks noGrp="1"/>
          </p:cNvSpPr>
          <p:nvPr>
            <p:ph idx="1"/>
          </p:nvPr>
        </p:nvSpPr>
        <p:spPr/>
        <p:txBody>
          <a:bodyPr/>
          <a:lstStyle/>
          <a:p>
            <a:r>
              <a:rPr lang="en-US" b="1" dirty="0"/>
              <a:t>Keywords</a:t>
            </a:r>
            <a:r>
              <a:rPr lang="en-US" dirty="0"/>
              <a:t> are special identifiers reserved for use as part of the programming language itself. You cannot use them for any other purpose.(3). </a:t>
            </a:r>
          </a:p>
          <a:p>
            <a:r>
              <a:rPr lang="en-US" dirty="0"/>
              <a:t>They allow the programmer to use basic concepts – like branching (if, else, …) or loops (for, while)</a:t>
            </a:r>
          </a:p>
          <a:p>
            <a:r>
              <a:rPr lang="en-US" dirty="0"/>
              <a:t>They also offer basic  types to store data (</a:t>
            </a:r>
            <a:r>
              <a:rPr lang="en-US" dirty="0" err="1"/>
              <a:t>int</a:t>
            </a:r>
            <a:r>
              <a:rPr lang="en-US" dirty="0"/>
              <a:t>, char,…)</a:t>
            </a:r>
          </a:p>
          <a:p>
            <a:br>
              <a:rPr lang="en-US" dirty="0"/>
            </a:br>
            <a:endParaRPr lang="en-US" dirty="0"/>
          </a:p>
        </p:txBody>
      </p:sp>
      <p:sp>
        <p:nvSpPr>
          <p:cNvPr id="4" name="Footer Placeholder 3">
            <a:extLst>
              <a:ext uri="{FF2B5EF4-FFF2-40B4-BE49-F238E27FC236}">
                <a16:creationId xmlns:a16="http://schemas.microsoft.com/office/drawing/2014/main" id="{0C1340EC-D661-C94D-81F1-579DBE52C8A2}"/>
              </a:ext>
            </a:extLst>
          </p:cNvPr>
          <p:cNvSpPr>
            <a:spLocks noGrp="1"/>
          </p:cNvSpPr>
          <p:nvPr>
            <p:ph type="ftr" sz="quarter" idx="11"/>
          </p:nvPr>
        </p:nvSpPr>
        <p:spPr/>
        <p:txBody>
          <a:bodyPr/>
          <a:lstStyle/>
          <a:p>
            <a:r>
              <a:rPr lang="en-US" dirty="0"/>
              <a:t>3 -  https://</a:t>
            </a:r>
            <a:r>
              <a:rPr lang="en-US" dirty="0" err="1"/>
              <a:t>www.gnu.org</a:t>
            </a:r>
            <a:r>
              <a:rPr lang="en-US" dirty="0"/>
              <a:t>/software/gnu-c-manual/</a:t>
            </a:r>
            <a:r>
              <a:rPr lang="en-US" dirty="0" err="1"/>
              <a:t>gnu-c-manual.html#Keywords</a:t>
            </a:r>
            <a:endParaRPr lang="en-US" dirty="0"/>
          </a:p>
        </p:txBody>
      </p:sp>
    </p:spTree>
    <p:extLst>
      <p:ext uri="{BB962C8B-B14F-4D97-AF65-F5344CB8AC3E}">
        <p14:creationId xmlns:p14="http://schemas.microsoft.com/office/powerpoint/2010/main" val="2371217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04E40-A93F-C04A-9024-052A1DD5D265}"/>
              </a:ext>
            </a:extLst>
          </p:cNvPr>
          <p:cNvSpPr>
            <a:spLocks noGrp="1"/>
          </p:cNvSpPr>
          <p:nvPr>
            <p:ph type="title"/>
          </p:nvPr>
        </p:nvSpPr>
        <p:spPr/>
        <p:txBody>
          <a:bodyPr/>
          <a:lstStyle/>
          <a:p>
            <a:r>
              <a:rPr lang="en-US" dirty="0"/>
              <a:t>Constants</a:t>
            </a:r>
          </a:p>
        </p:txBody>
      </p:sp>
      <p:sp>
        <p:nvSpPr>
          <p:cNvPr id="3" name="Content Placeholder 2">
            <a:extLst>
              <a:ext uri="{FF2B5EF4-FFF2-40B4-BE49-F238E27FC236}">
                <a16:creationId xmlns:a16="http://schemas.microsoft.com/office/drawing/2014/main" id="{2386EDFC-1907-A24D-8CD6-5868D48E9B44}"/>
              </a:ext>
            </a:extLst>
          </p:cNvPr>
          <p:cNvSpPr>
            <a:spLocks noGrp="1"/>
          </p:cNvSpPr>
          <p:nvPr>
            <p:ph idx="1"/>
          </p:nvPr>
        </p:nvSpPr>
        <p:spPr/>
        <p:txBody>
          <a:bodyPr/>
          <a:lstStyle/>
          <a:p>
            <a:r>
              <a:rPr lang="en-US" dirty="0"/>
              <a:t>Integer Constants:</a:t>
            </a:r>
          </a:p>
          <a:p>
            <a:pPr lvl="1"/>
            <a:r>
              <a:rPr lang="en-US" dirty="0"/>
              <a:t>Decimal: 23,34,1</a:t>
            </a:r>
          </a:p>
          <a:p>
            <a:pPr lvl="1"/>
            <a:r>
              <a:rPr lang="en-US" dirty="0"/>
              <a:t>Hexadecimal: 0x23F </a:t>
            </a:r>
          </a:p>
          <a:p>
            <a:pPr lvl="1"/>
            <a:r>
              <a:rPr lang="en-US" dirty="0"/>
              <a:t>Octal: 0123</a:t>
            </a:r>
          </a:p>
        </p:txBody>
      </p:sp>
      <p:sp>
        <p:nvSpPr>
          <p:cNvPr id="4" name="Footer Placeholder 3">
            <a:extLst>
              <a:ext uri="{FF2B5EF4-FFF2-40B4-BE49-F238E27FC236}">
                <a16:creationId xmlns:a16="http://schemas.microsoft.com/office/drawing/2014/main" id="{2F781ACE-B56A-A843-9679-039C9B518E77}"/>
              </a:ext>
            </a:extLst>
          </p:cNvPr>
          <p:cNvSpPr>
            <a:spLocks noGrp="1"/>
          </p:cNvSpPr>
          <p:nvPr>
            <p:ph type="ftr" sz="quarter" idx="11"/>
          </p:nvPr>
        </p:nvSpPr>
        <p:spPr/>
        <p:txBody>
          <a:bodyPr/>
          <a:lstStyle/>
          <a:p>
            <a:r>
              <a:rPr lang="en-US"/>
              <a:t>https://www.gnu.org/software/gnu-c-manual/gnu-c-manual.html#Keywords</a:t>
            </a:r>
          </a:p>
        </p:txBody>
      </p:sp>
      <p:sp>
        <p:nvSpPr>
          <p:cNvPr id="5" name="TextBox 4">
            <a:extLst>
              <a:ext uri="{FF2B5EF4-FFF2-40B4-BE49-F238E27FC236}">
                <a16:creationId xmlns:a16="http://schemas.microsoft.com/office/drawing/2014/main" id="{D46678B3-9778-7A49-BA07-AA14CDAF7F9C}"/>
              </a:ext>
            </a:extLst>
          </p:cNvPr>
          <p:cNvSpPr txBox="1"/>
          <p:nvPr/>
        </p:nvSpPr>
        <p:spPr>
          <a:xfrm>
            <a:off x="2773599" y="2167467"/>
            <a:ext cx="6347823" cy="923330"/>
          </a:xfrm>
          <a:prstGeom prst="rect">
            <a:avLst/>
          </a:prstGeom>
          <a:noFill/>
        </p:spPr>
        <p:txBody>
          <a:bodyPr wrap="square" rtlCol="0">
            <a:spAutoFit/>
          </a:bodyPr>
          <a:lstStyle/>
          <a:p>
            <a:r>
              <a:rPr lang="en-US" dirty="0"/>
              <a:t>Constants are the </a:t>
            </a:r>
            <a:r>
              <a:rPr lang="en-US" b="1" dirty="0"/>
              <a:t>direct</a:t>
            </a:r>
            <a:r>
              <a:rPr lang="en-US" dirty="0"/>
              <a:t> values used in an algorithm.  They will be converted into binary format upon compilation for the processor to be able to operate on them. (add, subtract, …)</a:t>
            </a:r>
          </a:p>
        </p:txBody>
      </p:sp>
    </p:spTree>
    <p:extLst>
      <p:ext uri="{BB962C8B-B14F-4D97-AF65-F5344CB8AC3E}">
        <p14:creationId xmlns:p14="http://schemas.microsoft.com/office/powerpoint/2010/main" val="1539367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04E40-A93F-C04A-9024-052A1DD5D265}"/>
              </a:ext>
            </a:extLst>
          </p:cNvPr>
          <p:cNvSpPr>
            <a:spLocks noGrp="1"/>
          </p:cNvSpPr>
          <p:nvPr>
            <p:ph type="title"/>
          </p:nvPr>
        </p:nvSpPr>
        <p:spPr/>
        <p:txBody>
          <a:bodyPr/>
          <a:lstStyle/>
          <a:p>
            <a:r>
              <a:rPr lang="en-US" dirty="0"/>
              <a:t>Constants</a:t>
            </a:r>
          </a:p>
        </p:txBody>
      </p:sp>
      <p:sp>
        <p:nvSpPr>
          <p:cNvPr id="3" name="Content Placeholder 2">
            <a:extLst>
              <a:ext uri="{FF2B5EF4-FFF2-40B4-BE49-F238E27FC236}">
                <a16:creationId xmlns:a16="http://schemas.microsoft.com/office/drawing/2014/main" id="{2386EDFC-1907-A24D-8CD6-5868D48E9B44}"/>
              </a:ext>
            </a:extLst>
          </p:cNvPr>
          <p:cNvSpPr>
            <a:spLocks noGrp="1"/>
          </p:cNvSpPr>
          <p:nvPr>
            <p:ph idx="1"/>
          </p:nvPr>
        </p:nvSpPr>
        <p:spPr/>
        <p:txBody>
          <a:bodyPr/>
          <a:lstStyle/>
          <a:p>
            <a:r>
              <a:rPr lang="en-US" dirty="0"/>
              <a:t>Real number constants:</a:t>
            </a:r>
          </a:p>
          <a:p>
            <a:pPr lvl="1"/>
            <a:r>
              <a:rPr lang="en-US" dirty="0"/>
              <a:t>3.14</a:t>
            </a:r>
          </a:p>
          <a:p>
            <a:pPr lvl="1"/>
            <a:r>
              <a:rPr lang="en-US" dirty="0"/>
              <a:t>x = 5e2; /* x is 5 * 100, or 500.0. */ </a:t>
            </a:r>
          </a:p>
          <a:p>
            <a:pPr lvl="1"/>
            <a:r>
              <a:rPr lang="en-US" dirty="0"/>
              <a:t>y = 5e-2; /* y is 5 * (1/100), or 0.05. */</a:t>
            </a:r>
          </a:p>
        </p:txBody>
      </p:sp>
      <p:sp>
        <p:nvSpPr>
          <p:cNvPr id="4" name="Footer Placeholder 3">
            <a:extLst>
              <a:ext uri="{FF2B5EF4-FFF2-40B4-BE49-F238E27FC236}">
                <a16:creationId xmlns:a16="http://schemas.microsoft.com/office/drawing/2014/main" id="{2F781ACE-B56A-A843-9679-039C9B518E77}"/>
              </a:ext>
            </a:extLst>
          </p:cNvPr>
          <p:cNvSpPr>
            <a:spLocks noGrp="1"/>
          </p:cNvSpPr>
          <p:nvPr>
            <p:ph type="ftr" sz="quarter" idx="11"/>
          </p:nvPr>
        </p:nvSpPr>
        <p:spPr/>
        <p:txBody>
          <a:bodyPr/>
          <a:lstStyle/>
          <a:p>
            <a:r>
              <a:rPr lang="en-US"/>
              <a:t>https://www.gnu.org/software/gnu-c-manual/gnu-c-manual.html#Keywords</a:t>
            </a:r>
          </a:p>
        </p:txBody>
      </p:sp>
    </p:spTree>
    <p:extLst>
      <p:ext uri="{BB962C8B-B14F-4D97-AF65-F5344CB8AC3E}">
        <p14:creationId xmlns:p14="http://schemas.microsoft.com/office/powerpoint/2010/main" val="1716634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04E40-A93F-C04A-9024-052A1DD5D265}"/>
              </a:ext>
            </a:extLst>
          </p:cNvPr>
          <p:cNvSpPr>
            <a:spLocks noGrp="1"/>
          </p:cNvSpPr>
          <p:nvPr>
            <p:ph type="title"/>
          </p:nvPr>
        </p:nvSpPr>
        <p:spPr/>
        <p:txBody>
          <a:bodyPr/>
          <a:lstStyle/>
          <a:p>
            <a:r>
              <a:rPr lang="en-US" dirty="0"/>
              <a:t>Constants</a:t>
            </a:r>
          </a:p>
        </p:txBody>
      </p:sp>
      <p:sp>
        <p:nvSpPr>
          <p:cNvPr id="3" name="Content Placeholder 2">
            <a:extLst>
              <a:ext uri="{FF2B5EF4-FFF2-40B4-BE49-F238E27FC236}">
                <a16:creationId xmlns:a16="http://schemas.microsoft.com/office/drawing/2014/main" id="{2386EDFC-1907-A24D-8CD6-5868D48E9B44}"/>
              </a:ext>
            </a:extLst>
          </p:cNvPr>
          <p:cNvSpPr>
            <a:spLocks noGrp="1"/>
          </p:cNvSpPr>
          <p:nvPr>
            <p:ph idx="1"/>
          </p:nvPr>
        </p:nvSpPr>
        <p:spPr/>
        <p:txBody>
          <a:bodyPr/>
          <a:lstStyle/>
          <a:p>
            <a:r>
              <a:rPr lang="en-US" dirty="0"/>
              <a:t>String Constants:</a:t>
            </a:r>
          </a:p>
          <a:p>
            <a:pPr lvl="1"/>
            <a:r>
              <a:rPr lang="en-US" dirty="0"/>
              <a:t>“hello, world”</a:t>
            </a:r>
          </a:p>
        </p:txBody>
      </p:sp>
      <p:sp>
        <p:nvSpPr>
          <p:cNvPr id="4" name="Footer Placeholder 3">
            <a:extLst>
              <a:ext uri="{FF2B5EF4-FFF2-40B4-BE49-F238E27FC236}">
                <a16:creationId xmlns:a16="http://schemas.microsoft.com/office/drawing/2014/main" id="{2F781ACE-B56A-A843-9679-039C9B518E77}"/>
              </a:ext>
            </a:extLst>
          </p:cNvPr>
          <p:cNvSpPr>
            <a:spLocks noGrp="1"/>
          </p:cNvSpPr>
          <p:nvPr>
            <p:ph type="ftr" sz="quarter" idx="11"/>
          </p:nvPr>
        </p:nvSpPr>
        <p:spPr/>
        <p:txBody>
          <a:bodyPr/>
          <a:lstStyle/>
          <a:p>
            <a:r>
              <a:rPr lang="en-US"/>
              <a:t>https://www.gnu.org/software/gnu-c-manual/gnu-c-manual.html#Keywords</a:t>
            </a:r>
          </a:p>
        </p:txBody>
      </p:sp>
    </p:spTree>
    <p:extLst>
      <p:ext uri="{BB962C8B-B14F-4D97-AF65-F5344CB8AC3E}">
        <p14:creationId xmlns:p14="http://schemas.microsoft.com/office/powerpoint/2010/main" val="3743003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04E40-A93F-C04A-9024-052A1DD5D265}"/>
              </a:ext>
            </a:extLst>
          </p:cNvPr>
          <p:cNvSpPr>
            <a:spLocks noGrp="1"/>
          </p:cNvSpPr>
          <p:nvPr>
            <p:ph type="title"/>
          </p:nvPr>
        </p:nvSpPr>
        <p:spPr/>
        <p:txBody>
          <a:bodyPr/>
          <a:lstStyle/>
          <a:p>
            <a:r>
              <a:rPr lang="en-US" dirty="0"/>
              <a:t>Constants</a:t>
            </a:r>
          </a:p>
        </p:txBody>
      </p:sp>
      <p:sp>
        <p:nvSpPr>
          <p:cNvPr id="3" name="Content Placeholder 2">
            <a:extLst>
              <a:ext uri="{FF2B5EF4-FFF2-40B4-BE49-F238E27FC236}">
                <a16:creationId xmlns:a16="http://schemas.microsoft.com/office/drawing/2014/main" id="{2386EDFC-1907-A24D-8CD6-5868D48E9B44}"/>
              </a:ext>
            </a:extLst>
          </p:cNvPr>
          <p:cNvSpPr>
            <a:spLocks noGrp="1"/>
          </p:cNvSpPr>
          <p:nvPr>
            <p:ph idx="1"/>
          </p:nvPr>
        </p:nvSpPr>
        <p:spPr/>
        <p:txBody>
          <a:bodyPr/>
          <a:lstStyle/>
          <a:p>
            <a:r>
              <a:rPr lang="en-US" dirty="0"/>
              <a:t>Character Constants:</a:t>
            </a:r>
          </a:p>
          <a:p>
            <a:pPr lvl="1"/>
            <a:r>
              <a:rPr lang="en-US" dirty="0"/>
              <a:t>’c’ ,  </a:t>
            </a:r>
          </a:p>
          <a:p>
            <a:pPr lvl="1"/>
            <a:r>
              <a:rPr lang="en-US" dirty="0"/>
              <a:t>‘\n’ - newline character,</a:t>
            </a:r>
          </a:p>
          <a:p>
            <a:pPr lvl="1"/>
            <a:r>
              <a:rPr lang="en-US" dirty="0"/>
              <a:t> ‘\t’  - tab</a:t>
            </a:r>
          </a:p>
        </p:txBody>
      </p:sp>
      <p:sp>
        <p:nvSpPr>
          <p:cNvPr id="4" name="Footer Placeholder 3">
            <a:extLst>
              <a:ext uri="{FF2B5EF4-FFF2-40B4-BE49-F238E27FC236}">
                <a16:creationId xmlns:a16="http://schemas.microsoft.com/office/drawing/2014/main" id="{2F781ACE-B56A-A843-9679-039C9B518E77}"/>
              </a:ext>
            </a:extLst>
          </p:cNvPr>
          <p:cNvSpPr>
            <a:spLocks noGrp="1"/>
          </p:cNvSpPr>
          <p:nvPr>
            <p:ph type="ftr" sz="quarter" idx="11"/>
          </p:nvPr>
        </p:nvSpPr>
        <p:spPr/>
        <p:txBody>
          <a:bodyPr/>
          <a:lstStyle/>
          <a:p>
            <a:r>
              <a:rPr lang="en-US"/>
              <a:t>https://www.gnu.org/software/gnu-c-manual/gnu-c-manual.html#Keywords</a:t>
            </a:r>
          </a:p>
        </p:txBody>
      </p:sp>
    </p:spTree>
    <p:extLst>
      <p:ext uri="{BB962C8B-B14F-4D97-AF65-F5344CB8AC3E}">
        <p14:creationId xmlns:p14="http://schemas.microsoft.com/office/powerpoint/2010/main" val="597751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04E40-A93F-C04A-9024-052A1DD5D265}"/>
              </a:ext>
            </a:extLst>
          </p:cNvPr>
          <p:cNvSpPr>
            <a:spLocks noGrp="1"/>
          </p:cNvSpPr>
          <p:nvPr>
            <p:ph type="title"/>
          </p:nvPr>
        </p:nvSpPr>
        <p:spPr/>
        <p:txBody>
          <a:bodyPr/>
          <a:lstStyle/>
          <a:p>
            <a:r>
              <a:rPr lang="en-US" dirty="0"/>
              <a:t>Operators</a:t>
            </a:r>
          </a:p>
        </p:txBody>
      </p:sp>
      <p:sp>
        <p:nvSpPr>
          <p:cNvPr id="3" name="Content Placeholder 2">
            <a:extLst>
              <a:ext uri="{FF2B5EF4-FFF2-40B4-BE49-F238E27FC236}">
                <a16:creationId xmlns:a16="http://schemas.microsoft.com/office/drawing/2014/main" id="{2386EDFC-1907-A24D-8CD6-5868D48E9B44}"/>
              </a:ext>
            </a:extLst>
          </p:cNvPr>
          <p:cNvSpPr>
            <a:spLocks noGrp="1"/>
          </p:cNvSpPr>
          <p:nvPr>
            <p:ph idx="1"/>
          </p:nvPr>
        </p:nvSpPr>
        <p:spPr/>
        <p:txBody>
          <a:bodyPr/>
          <a:lstStyle/>
          <a:p>
            <a:r>
              <a:rPr lang="en-US" dirty="0"/>
              <a:t>An </a:t>
            </a:r>
            <a:r>
              <a:rPr lang="en-US" b="1" dirty="0"/>
              <a:t>operator</a:t>
            </a:r>
            <a:r>
              <a:rPr lang="en-US" dirty="0"/>
              <a:t> is a special token that performs an operation, such as addition or subtraction, on either one, two, or three operands (provided either as variables, constants or the return values of functions). Basic operators correlate to specific circuitries within the  ALU (arithmetic logic unit) of the processor and they produce some sort of result, that can either be stored in a variable, or operated on further. </a:t>
            </a:r>
          </a:p>
        </p:txBody>
      </p:sp>
      <p:sp>
        <p:nvSpPr>
          <p:cNvPr id="4" name="Footer Placeholder 3">
            <a:extLst>
              <a:ext uri="{FF2B5EF4-FFF2-40B4-BE49-F238E27FC236}">
                <a16:creationId xmlns:a16="http://schemas.microsoft.com/office/drawing/2014/main" id="{2F781ACE-B56A-A843-9679-039C9B518E77}"/>
              </a:ext>
            </a:extLst>
          </p:cNvPr>
          <p:cNvSpPr>
            <a:spLocks noGrp="1"/>
          </p:cNvSpPr>
          <p:nvPr>
            <p:ph type="ftr" sz="quarter" idx="11"/>
          </p:nvPr>
        </p:nvSpPr>
        <p:spPr/>
        <p:txBody>
          <a:bodyPr/>
          <a:lstStyle/>
          <a:p>
            <a:r>
              <a:rPr lang="en-US" dirty="0"/>
              <a:t>4 - https://</a:t>
            </a:r>
            <a:r>
              <a:rPr lang="en-US" dirty="0" err="1"/>
              <a:t>www.gnu.org</a:t>
            </a:r>
            <a:r>
              <a:rPr lang="en-US" dirty="0"/>
              <a:t>/software/gnu-c-manual/</a:t>
            </a:r>
            <a:r>
              <a:rPr lang="en-US" dirty="0" err="1"/>
              <a:t>gnu-c-manual.html#Operators</a:t>
            </a:r>
            <a:endParaRPr lang="en-US" dirty="0"/>
          </a:p>
        </p:txBody>
      </p:sp>
    </p:spTree>
    <p:extLst>
      <p:ext uri="{BB962C8B-B14F-4D97-AF65-F5344CB8AC3E}">
        <p14:creationId xmlns:p14="http://schemas.microsoft.com/office/powerpoint/2010/main" val="30252067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{60A546FC-61BB-5E4D-84F7-D8DC5F509229}tf16401378</Template>
  <TotalTime>2677</TotalTime>
  <Words>1641</Words>
  <Application>Microsoft Macintosh PowerPoint</Application>
  <PresentationFormat>Widescreen</PresentationFormat>
  <Paragraphs>147</Paragraphs>
  <Slides>22</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MS Shell Dlg 2</vt:lpstr>
      <vt:lpstr>Andale Mono</vt:lpstr>
      <vt:lpstr>Arial</vt:lpstr>
      <vt:lpstr>Calibri</vt:lpstr>
      <vt:lpstr>Wingdings</vt:lpstr>
      <vt:lpstr>Wingdings 3</vt:lpstr>
      <vt:lpstr>Madison</vt:lpstr>
      <vt:lpstr>Introduction to Programming </vt:lpstr>
      <vt:lpstr>Core language elements</vt:lpstr>
      <vt:lpstr>Identifiers</vt:lpstr>
      <vt:lpstr>Keywords</vt:lpstr>
      <vt:lpstr>Constants</vt:lpstr>
      <vt:lpstr>Constants</vt:lpstr>
      <vt:lpstr>Constants</vt:lpstr>
      <vt:lpstr>Constants</vt:lpstr>
      <vt:lpstr>Operators</vt:lpstr>
      <vt:lpstr>Mathematical Operators</vt:lpstr>
      <vt:lpstr>Relational Operators</vt:lpstr>
      <vt:lpstr>Logical Operators</vt:lpstr>
      <vt:lpstr>Separators</vt:lpstr>
      <vt:lpstr>Variables</vt:lpstr>
      <vt:lpstr>Visual Studio Code and GCC</vt:lpstr>
      <vt:lpstr>VS Code -  Recommended addons</vt:lpstr>
      <vt:lpstr>VS Code – Recommended settings</vt:lpstr>
      <vt:lpstr>Output</vt:lpstr>
      <vt:lpstr>Exercise 1:</vt:lpstr>
      <vt:lpstr>Input</vt:lpstr>
      <vt:lpstr>Exercise 2:</vt:lpstr>
      <vt:lpstr>Exercise 3:</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 </dc:title>
  <dc:creator>Microsoft Office User</dc:creator>
  <cp:lastModifiedBy>Microsoft Office User</cp:lastModifiedBy>
  <cp:revision>23</cp:revision>
  <dcterms:created xsi:type="dcterms:W3CDTF">2019-09-30T20:52:39Z</dcterms:created>
  <dcterms:modified xsi:type="dcterms:W3CDTF">2022-02-21T09:39:35Z</dcterms:modified>
</cp:coreProperties>
</file>