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73" r:id="rId3"/>
    <p:sldId id="263" r:id="rId4"/>
    <p:sldId id="265" r:id="rId5"/>
    <p:sldId id="260" r:id="rId6"/>
    <p:sldId id="266" r:id="rId7"/>
    <p:sldId id="257" r:id="rId8"/>
    <p:sldId id="271" r:id="rId9"/>
    <p:sldId id="272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70"/>
  </p:normalViewPr>
  <p:slideViewPr>
    <p:cSldViewPr snapToGrid="0" snapToObjects="1">
      <p:cViewPr varScale="1">
        <p:scale>
          <a:sx n="121" d="100"/>
          <a:sy n="121" d="100"/>
        </p:scale>
        <p:origin x="19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0B112-1679-FF4F-B6E3-2C16D44C7E3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9B194-753F-0949-9513-E55637DD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5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9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5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0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0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8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8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4C12D58-A7D8-E44D-9EBD-601A1F9F5E7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6950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bin.com/UPnKWqV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C2E1-8B72-3141-B48F-5DF4E3919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4FBB2-FFF8-EC42-8E37-F9716940A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Loops, Conditionals, Bitwise operations</a:t>
            </a:r>
          </a:p>
        </p:txBody>
      </p:sp>
    </p:spTree>
    <p:extLst>
      <p:ext uri="{BB962C8B-B14F-4D97-AF65-F5344CB8AC3E}">
        <p14:creationId xmlns:p14="http://schemas.microsoft.com/office/powerpoint/2010/main" val="298957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D421-7D50-A147-BC00-5723AD22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DC0D1-0B80-B740-9210-F08ECD58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US" dirty="0"/>
              <a:t>The </a:t>
            </a:r>
            <a:r>
              <a:rPr lang="en-US" b="1" dirty="0"/>
              <a:t>&amp; (bitwise AND)</a:t>
            </a:r>
            <a:r>
              <a:rPr lang="en-US" dirty="0"/>
              <a:t> in C takes two numbers as operands and does AND on every bit of two numbers. The result of AND is 1 only if both bits are 1. </a:t>
            </a:r>
            <a:br>
              <a:rPr lang="en-US" dirty="0"/>
            </a:br>
            <a:r>
              <a:rPr lang="en-US" dirty="0"/>
              <a:t> </a:t>
            </a:r>
          </a:p>
          <a:p>
            <a:pPr fontAlgn="base"/>
            <a:r>
              <a:rPr lang="en-US" dirty="0"/>
              <a:t>The </a:t>
            </a:r>
            <a:r>
              <a:rPr lang="en-US" b="1" dirty="0"/>
              <a:t>| (bitwise OR)</a:t>
            </a:r>
            <a:r>
              <a:rPr lang="en-US" dirty="0"/>
              <a:t> in C takes two numbers as operands and does OR on every bit of two numbers. The result of OR is 1 if any of the two bits is 1. </a:t>
            </a:r>
            <a:br>
              <a:rPr lang="en-US" dirty="0"/>
            </a:br>
            <a:r>
              <a:rPr lang="en-US" dirty="0"/>
              <a:t> </a:t>
            </a:r>
          </a:p>
          <a:p>
            <a:pPr fontAlgn="base"/>
            <a:r>
              <a:rPr lang="en-US" dirty="0"/>
              <a:t>The </a:t>
            </a:r>
            <a:r>
              <a:rPr lang="en-US" b="1" dirty="0"/>
              <a:t>^ (bitwise XOR)</a:t>
            </a:r>
            <a:r>
              <a:rPr lang="en-US" dirty="0"/>
              <a:t> in C takes two numbers as operands and does XOR on every bit of two numbers. The result of XOR is 1 if the two bits are different. </a:t>
            </a:r>
            <a:br>
              <a:rPr lang="en-US" dirty="0"/>
            </a:br>
            <a:r>
              <a:rPr lang="en-US" dirty="0"/>
              <a:t> </a:t>
            </a:r>
          </a:p>
          <a:p>
            <a:pPr fontAlgn="base"/>
            <a:r>
              <a:rPr lang="en-US" dirty="0"/>
              <a:t>The </a:t>
            </a:r>
            <a:r>
              <a:rPr lang="en-US" b="1" dirty="0"/>
              <a:t>&lt;&lt; (left shift)</a:t>
            </a:r>
            <a:r>
              <a:rPr lang="en-US" dirty="0"/>
              <a:t> in C takes two numbers, left shifts the bits of the first operand, the second operand decides the number of places to shift. </a:t>
            </a:r>
            <a:br>
              <a:rPr lang="en-US" dirty="0"/>
            </a:br>
            <a:r>
              <a:rPr lang="en-US" dirty="0"/>
              <a:t> </a:t>
            </a:r>
          </a:p>
          <a:p>
            <a:pPr fontAlgn="base"/>
            <a:r>
              <a:rPr lang="en-US" dirty="0"/>
              <a:t>The </a:t>
            </a:r>
            <a:r>
              <a:rPr lang="en-US" b="1" dirty="0"/>
              <a:t>&gt;&gt; (right shift)</a:t>
            </a:r>
            <a:r>
              <a:rPr lang="en-US" dirty="0"/>
              <a:t> in C takes two numbers, right shifts the bits of the first operand, the second operand decides the number of places to shift. </a:t>
            </a:r>
            <a:br>
              <a:rPr lang="en-US" dirty="0"/>
            </a:br>
            <a:r>
              <a:rPr lang="en-US" dirty="0"/>
              <a:t> </a:t>
            </a:r>
          </a:p>
          <a:p>
            <a:pPr fontAlgn="base"/>
            <a:r>
              <a:rPr lang="en-US" dirty="0"/>
              <a:t>The </a:t>
            </a:r>
            <a:r>
              <a:rPr lang="en-US" b="1" dirty="0"/>
              <a:t>~ (bitwise NOT)</a:t>
            </a:r>
            <a:r>
              <a:rPr lang="en-US" dirty="0"/>
              <a:t> in C  takes one number and inverts all bits of it </a:t>
            </a:r>
          </a:p>
          <a:p>
            <a:pPr marL="6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2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4316-E460-054E-8C65-F32747CA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C863-3AC4-D344-91D8-B48345CD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 snake has tasked you with writing a password protection system for the mainframes. The user should have 3 tries to enter the password “</a:t>
            </a:r>
            <a:r>
              <a:rPr lang="en-US" dirty="0" err="1"/>
              <a:t>WarshipIdiNahui</a:t>
            </a:r>
            <a:r>
              <a:rPr lang="en-US" dirty="0"/>
              <a:t>”. If the user fails 3 times, exit the program with an error code, If the user succeeds, greet them!</a:t>
            </a:r>
          </a:p>
        </p:txBody>
      </p:sp>
    </p:spTree>
    <p:extLst>
      <p:ext uri="{BB962C8B-B14F-4D97-AF65-F5344CB8AC3E}">
        <p14:creationId xmlns:p14="http://schemas.microsoft.com/office/powerpoint/2010/main" val="390892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CDB5-A706-E049-8C59-77261206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5346B-3644-084F-8302-C9FDE3CC9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Mario’s menu - Now that Mario’s pizza place is up and running, serving only one kind of pizza in different sizes, he has started thinking </a:t>
            </a:r>
            <a:r>
              <a:rPr lang="en-US" dirty="0" err="1"/>
              <a:t>entrepreneurally</a:t>
            </a:r>
            <a:r>
              <a:rPr lang="en-US" dirty="0"/>
              <a:t>, and decided to expand his menu to feature the following </a:t>
            </a:r>
            <a:r>
              <a:rPr lang="en-US" dirty="0" err="1"/>
              <a:t>flavours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a) Frutti di mare</a:t>
            </a:r>
            <a:br>
              <a:rPr lang="en-US" dirty="0"/>
            </a:br>
            <a:r>
              <a:rPr lang="en-US" dirty="0"/>
              <a:t>b) Pepperoni</a:t>
            </a:r>
            <a:br>
              <a:rPr lang="en-US" dirty="0"/>
            </a:br>
            <a:r>
              <a:rPr lang="en-US" dirty="0"/>
              <a:t>c) Quattro </a:t>
            </a:r>
            <a:r>
              <a:rPr lang="en-US" dirty="0" err="1"/>
              <a:t>Stagione</a:t>
            </a:r>
            <a:br>
              <a:rPr lang="en-US" dirty="0"/>
            </a:br>
            <a:r>
              <a:rPr lang="en-US" dirty="0"/>
              <a:t>d) Four cheeses</a:t>
            </a:r>
            <a:br>
              <a:rPr lang="en-US" dirty="0"/>
            </a:br>
            <a:r>
              <a:rPr lang="en-US" dirty="0"/>
              <a:t>e) Chicken-pineapple</a:t>
            </a:r>
            <a:br>
              <a:rPr lang="en-US" dirty="0"/>
            </a:br>
            <a:r>
              <a:rPr lang="en-US" dirty="0"/>
              <a:t>Help him by creating a digital menu for his customers, which presents the options and confirms the order back.</a:t>
            </a:r>
          </a:p>
        </p:txBody>
      </p:sp>
    </p:spTree>
    <p:extLst>
      <p:ext uri="{BB962C8B-B14F-4D97-AF65-F5344CB8AC3E}">
        <p14:creationId xmlns:p14="http://schemas.microsoft.com/office/powerpoint/2010/main" val="376770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340A-B919-DE4B-8EF4-12A44133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7398F-4C96-C94D-9129-4DE8DAD77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Jon Snow is having trouble remembering his watchtower schedule, and since it was given to him as a </a:t>
            </a:r>
            <a:r>
              <a:rPr lang="en-US" dirty="0" err="1"/>
              <a:t>bitmasked</a:t>
            </a:r>
            <a:r>
              <a:rPr lang="en-US" dirty="0"/>
              <a:t> array, he desperately needs your help to make sense of it. Help him by creating a program that allows Jon to enter the week number he is interested in, and returns the days on duty based on that. (optional) Also, allow Jon to update the schedule.</a:t>
            </a:r>
          </a:p>
          <a:p>
            <a:r>
              <a:rPr lang="en-US" dirty="0"/>
              <a:t>Jon’s schedule: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pastebin.com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UPnKWqVC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9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A4BB-0FCA-E249-8E14-A8576AED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6C998-F7DC-2A41-A477-B6E6FD269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4983035" cy="3997828"/>
          </a:xfrm>
        </p:spPr>
        <p:txBody>
          <a:bodyPr/>
          <a:lstStyle/>
          <a:p>
            <a:r>
              <a:rPr lang="en-US" dirty="0"/>
              <a:t>Universal Markup Language – a tool used to model activities, relationships, logic trees etc. </a:t>
            </a:r>
          </a:p>
          <a:p>
            <a:r>
              <a:rPr lang="en-US" dirty="0"/>
              <a:t>Very commonly used in programming to make concise and understandable diagrams.</a:t>
            </a:r>
          </a:p>
          <a:p>
            <a:r>
              <a:rPr lang="en-US" dirty="0"/>
              <a:t>The basic syntax is fairly straightforward.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F10CC-FD03-F243-AD82-160A491DF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570" y="1777124"/>
            <a:ext cx="32385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0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E6BA-D6A8-364F-8B2D-8E7A7F93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 – if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5E089-DEC4-AF4B-994B-A1EE2853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if statement is used to execute code logic, based on the result of the returned truth value of the </a:t>
            </a:r>
            <a:r>
              <a:rPr lang="en-US" b="1" dirty="0"/>
              <a:t>expression.</a:t>
            </a:r>
          </a:p>
          <a:p>
            <a:r>
              <a:rPr lang="en-US" dirty="0"/>
              <a:t>Logical and relational operators can be used within the expression to express the test. (See Lesson 3 slides 12 and 13 for available logical operators) </a:t>
            </a:r>
          </a:p>
          <a:p>
            <a:r>
              <a:rPr lang="en-US" dirty="0"/>
              <a:t>Basic Usage: </a:t>
            </a:r>
            <a:br>
              <a:rPr lang="en-US" dirty="0"/>
            </a:br>
            <a:r>
              <a:rPr lang="en-US" i="1" dirty="0"/>
              <a:t>if (</a:t>
            </a:r>
            <a:r>
              <a:rPr lang="en-US" b="1" i="1" dirty="0"/>
              <a:t>expression</a:t>
            </a:r>
            <a:r>
              <a:rPr lang="en-US" i="1" dirty="0"/>
              <a:t>) </a:t>
            </a:r>
            <a:br>
              <a:rPr lang="en-US" i="1" dirty="0"/>
            </a:br>
            <a:r>
              <a:rPr lang="en-US" i="1" dirty="0"/>
              <a:t>	then-statement </a:t>
            </a:r>
            <a:br>
              <a:rPr lang="en-US" i="1" dirty="0"/>
            </a:br>
            <a:r>
              <a:rPr lang="en-US" i="1" dirty="0"/>
              <a:t>else if (expression2)</a:t>
            </a:r>
            <a:br>
              <a:rPr lang="en-US" i="1" dirty="0"/>
            </a:br>
            <a:r>
              <a:rPr lang="en-US" i="1" dirty="0"/>
              <a:t>        then-statement 2</a:t>
            </a:r>
            <a:br>
              <a:rPr lang="en-US" i="1" dirty="0"/>
            </a:br>
            <a:r>
              <a:rPr lang="en-US" i="1" dirty="0"/>
              <a:t>else </a:t>
            </a:r>
            <a:br>
              <a:rPr lang="en-US" i="1" dirty="0"/>
            </a:br>
            <a:r>
              <a:rPr lang="en-US" i="1" dirty="0"/>
              <a:t>	else-statement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B68A1-2736-0342-8710-39AD2754E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341" y="4159375"/>
            <a:ext cx="2108200" cy="20574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81419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8624-901E-5445-B4A4-236FD56B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 -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69D9-7024-844F-A045-E6EF0DE4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switch statement can be used to handle multiple results of an </a:t>
            </a:r>
            <a:r>
              <a:rPr lang="en-US" b="1" dirty="0"/>
              <a:t>expression</a:t>
            </a:r>
            <a:r>
              <a:rPr lang="en-US" dirty="0"/>
              <a:t>). It is used to avoid long chains of if-else if blocks.</a:t>
            </a:r>
          </a:p>
          <a:p>
            <a:r>
              <a:rPr lang="en-US" dirty="0"/>
              <a:t>The default case </a:t>
            </a:r>
          </a:p>
          <a:p>
            <a:r>
              <a:rPr lang="en-US" dirty="0"/>
              <a:t>switch (</a:t>
            </a:r>
            <a:r>
              <a:rPr lang="en-US" b="1" i="1" dirty="0"/>
              <a:t>expression</a:t>
            </a:r>
            <a:r>
              <a:rPr lang="en-US" dirty="0"/>
              <a:t>) { </a:t>
            </a:r>
            <a:br>
              <a:rPr lang="en-US" dirty="0"/>
            </a:br>
            <a:r>
              <a:rPr lang="en-US" dirty="0"/>
              <a:t>	case </a:t>
            </a:r>
            <a:r>
              <a:rPr lang="en-US" i="1" dirty="0"/>
              <a:t>compare-1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		</a:t>
            </a:r>
            <a:r>
              <a:rPr lang="en-US" i="1" dirty="0"/>
              <a:t>if-equal-statement-1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case </a:t>
            </a:r>
            <a:r>
              <a:rPr lang="en-US" i="1" dirty="0"/>
              <a:t>compare-2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		</a:t>
            </a:r>
            <a:r>
              <a:rPr lang="en-US" i="1" dirty="0"/>
              <a:t>if-equal-statement-2</a:t>
            </a:r>
            <a:r>
              <a:rPr lang="en-US" dirty="0"/>
              <a:t> … </a:t>
            </a:r>
            <a:br>
              <a:rPr lang="en-US" dirty="0"/>
            </a:br>
            <a:r>
              <a:rPr lang="en-US" dirty="0"/>
              <a:t>	default: </a:t>
            </a:r>
            <a:br>
              <a:rPr lang="en-US" dirty="0"/>
            </a:br>
            <a:r>
              <a:rPr lang="en-US" dirty="0"/>
              <a:t>		</a:t>
            </a:r>
            <a:r>
              <a:rPr lang="en-US" i="1" dirty="0"/>
              <a:t>default-statement</a:t>
            </a:r>
            <a:r>
              <a:rPr lang="en-US" dirty="0"/>
              <a:t> 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222767-42A8-AF41-892B-44F395E88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539" y="3496441"/>
            <a:ext cx="27686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3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A772-8DCD-FD44-95DE-005838B2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-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71D5-5200-A145-B5A2-7DED477D4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while statement is a loop statement with an exit </a:t>
            </a:r>
            <a:r>
              <a:rPr lang="en-US" b="1" dirty="0"/>
              <a:t>expression</a:t>
            </a:r>
            <a:r>
              <a:rPr lang="en-US" dirty="0"/>
              <a:t> at the </a:t>
            </a:r>
            <a:r>
              <a:rPr lang="en-US" b="1" dirty="0"/>
              <a:t>beginning</a:t>
            </a:r>
            <a:r>
              <a:rPr lang="en-US" dirty="0"/>
              <a:t> of the loop. </a:t>
            </a:r>
            <a:br>
              <a:rPr lang="en-US" dirty="0"/>
            </a:br>
            <a:r>
              <a:rPr lang="en-US" dirty="0"/>
              <a:t>while (</a:t>
            </a:r>
            <a:r>
              <a:rPr lang="en-US" b="1" dirty="0"/>
              <a:t>expression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statement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9DC19D-5859-F347-8B72-3EDEDDF48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792" y="4129909"/>
            <a:ext cx="1714500" cy="21717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7171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98B0-5835-AD41-BB35-F5A1810C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 -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D2C4-CF41-AB4F-BD7C-B199F988D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do statement is a loop statement with an exit </a:t>
            </a:r>
            <a:r>
              <a:rPr lang="en-US" b="1" dirty="0"/>
              <a:t>expression</a:t>
            </a:r>
            <a:r>
              <a:rPr lang="en-US" dirty="0"/>
              <a:t> at the end of the loop. </a:t>
            </a:r>
            <a:br>
              <a:rPr lang="en-US" dirty="0"/>
            </a:br>
            <a:r>
              <a:rPr lang="en-US" dirty="0"/>
              <a:t>do 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statement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while (</a:t>
            </a:r>
            <a:r>
              <a:rPr lang="en-US" b="1" dirty="0"/>
              <a:t>expression</a:t>
            </a:r>
            <a:r>
              <a:rPr lang="en-US" dirty="0"/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3C27F-B4E6-054E-B41D-6996614E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911" y="3787571"/>
            <a:ext cx="1422400" cy="2628900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62612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BE39-2B92-5E47-9AAD-1B7D031C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-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29BC-128A-4D47-95DD-3BE2A5A10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5593292" cy="39978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“The for statement is a loop statement whose structure allows easy variable initialization, expression testing, and variable modification” -  GNU C reference. [1]</a:t>
            </a:r>
            <a:br>
              <a:rPr lang="en-US" dirty="0"/>
            </a:br>
            <a:r>
              <a:rPr lang="en-US" dirty="0"/>
              <a:t>The for statement consists of a starting value, an ending value and an increment – is useful in cases, when we want the computer to do something X number of times.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for (</a:t>
            </a:r>
            <a:r>
              <a:rPr lang="en-US" i="1" dirty="0"/>
              <a:t>initialize</a:t>
            </a:r>
            <a:r>
              <a:rPr lang="en-US" dirty="0"/>
              <a:t>; </a:t>
            </a:r>
            <a:r>
              <a:rPr lang="en-US" i="1" dirty="0"/>
              <a:t>test</a:t>
            </a:r>
            <a:r>
              <a:rPr lang="en-US" dirty="0"/>
              <a:t>; </a:t>
            </a:r>
            <a:r>
              <a:rPr lang="en-US" i="1" dirty="0"/>
              <a:t>step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	  </a:t>
            </a:r>
            <a:r>
              <a:rPr lang="en-US" i="1" dirty="0"/>
              <a:t>statement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06E55-C351-F740-A5C3-784D03B1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1 - https://www.gnu.org/software/gnu-c-manual/gnu-c-manual.html#The-for-Statement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DCD8D2-F225-3F49-81CD-00B4A8E80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813" y="1481958"/>
            <a:ext cx="2269577" cy="5211449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68343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2290-5937-6844-B1B8-F612EE96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algorithm: Egyptian multiplication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8ACADE-8D71-F240-95E0-01D008941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469" y="2286000"/>
            <a:ext cx="6350000" cy="3530600"/>
          </a:xfrm>
        </p:spPr>
      </p:pic>
    </p:spTree>
    <p:extLst>
      <p:ext uri="{BB962C8B-B14F-4D97-AF65-F5344CB8AC3E}">
        <p14:creationId xmlns:p14="http://schemas.microsoft.com/office/powerpoint/2010/main" val="65418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2D61-1397-794C-A3D8-EFA2C7B3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implementation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50A49-051D-314B-A147-905AE53FB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294" y="2150517"/>
            <a:ext cx="7796212" cy="2750532"/>
          </a:xfrm>
        </p:spPr>
      </p:pic>
    </p:spTree>
    <p:extLst>
      <p:ext uri="{BB962C8B-B14F-4D97-AF65-F5344CB8AC3E}">
        <p14:creationId xmlns:p14="http://schemas.microsoft.com/office/powerpoint/2010/main" val="3506504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{60A546FC-61BB-5E4D-84F7-D8DC5F509229}tf16401378</Template>
  <TotalTime>3294</TotalTime>
  <Words>819</Words>
  <Application>Microsoft Macintosh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MS Shell Dlg 2</vt:lpstr>
      <vt:lpstr>Arial</vt:lpstr>
      <vt:lpstr>Calibri</vt:lpstr>
      <vt:lpstr>Wingdings</vt:lpstr>
      <vt:lpstr>Wingdings 3</vt:lpstr>
      <vt:lpstr>Madison</vt:lpstr>
      <vt:lpstr>Introduction To Programming</vt:lpstr>
      <vt:lpstr>UML </vt:lpstr>
      <vt:lpstr>Control Statements – if </vt:lpstr>
      <vt:lpstr>Control Statements - switch</vt:lpstr>
      <vt:lpstr>Loops - while</vt:lpstr>
      <vt:lpstr>Loops  - do</vt:lpstr>
      <vt:lpstr>Loops - for</vt:lpstr>
      <vt:lpstr>Example algorithm: Egyptian multiplication</vt:lpstr>
      <vt:lpstr>C implementation example</vt:lpstr>
      <vt:lpstr>Bitwise operation</vt:lpstr>
      <vt:lpstr>Exercise 1</vt:lpstr>
      <vt:lpstr>Exercise 2</vt:lpstr>
      <vt:lpstr>Exercise 3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Microsoft Office User</dc:creator>
  <cp:lastModifiedBy>Microsoft Office User</cp:lastModifiedBy>
  <cp:revision>19</cp:revision>
  <dcterms:created xsi:type="dcterms:W3CDTF">2019-10-06T10:13:22Z</dcterms:created>
  <dcterms:modified xsi:type="dcterms:W3CDTF">2022-02-28T11:33:46Z</dcterms:modified>
</cp:coreProperties>
</file>