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256" r:id="rId2"/>
    <p:sldId id="280" r:id="rId3"/>
    <p:sldId id="271" r:id="rId4"/>
    <p:sldId id="278" r:id="rId5"/>
    <p:sldId id="279" r:id="rId6"/>
    <p:sldId id="272" r:id="rId7"/>
    <p:sldId id="273" r:id="rId8"/>
    <p:sldId id="281" r:id="rId9"/>
    <p:sldId id="277" r:id="rId10"/>
    <p:sldId id="276"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2"/>
    <p:restoredTop sz="94670"/>
  </p:normalViewPr>
  <p:slideViewPr>
    <p:cSldViewPr snapToGrid="0" snapToObjects="1">
      <p:cViewPr varScale="1">
        <p:scale>
          <a:sx n="143" d="100"/>
          <a:sy n="143" d="100"/>
        </p:scale>
        <p:origin x="208"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0B112-1679-FF4F-B6E3-2C16D44C7E30}" type="datetimeFigureOut">
              <a:rPr lang="en-US" smtClean="0"/>
              <a:t>3/21/22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9B194-753F-0949-9513-E55637DDBDC8}" type="slidenum">
              <a:rPr lang="en-US" smtClean="0"/>
              <a:t>‹#›</a:t>
            </a:fld>
            <a:endParaRPr lang="en-US"/>
          </a:p>
        </p:txBody>
      </p:sp>
    </p:spTree>
    <p:extLst>
      <p:ext uri="{BB962C8B-B14F-4D97-AF65-F5344CB8AC3E}">
        <p14:creationId xmlns:p14="http://schemas.microsoft.com/office/powerpoint/2010/main" val="978088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C12D58-A7D8-E44D-9EBD-601A1F9F5E78}" type="datetimeFigureOut">
              <a:rPr lang="en-US" smtClean="0"/>
              <a:t>3/21/22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ADFB85D-2F27-7B4A-8F83-075B4620B7C5}"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78957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12D58-A7D8-E44D-9EBD-601A1F9F5E78}" type="datetimeFigureOut">
              <a:rPr lang="en-US" smtClean="0"/>
              <a:t>3/21/22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B85D-2F27-7B4A-8F83-075B4620B7C5}" type="slidenum">
              <a:rPr lang="en-US" smtClean="0"/>
              <a:t>‹#›</a:t>
            </a:fld>
            <a:endParaRPr lang="en-US"/>
          </a:p>
        </p:txBody>
      </p:sp>
    </p:spTree>
    <p:extLst>
      <p:ext uri="{BB962C8B-B14F-4D97-AF65-F5344CB8AC3E}">
        <p14:creationId xmlns:p14="http://schemas.microsoft.com/office/powerpoint/2010/main" val="84813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12D58-A7D8-E44D-9EBD-601A1F9F5E78}" type="datetimeFigureOut">
              <a:rPr lang="en-US" smtClean="0"/>
              <a:t>3/21/22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B85D-2F27-7B4A-8F83-075B4620B7C5}" type="slidenum">
              <a:rPr lang="en-US" smtClean="0"/>
              <a:t>‹#›</a:t>
            </a:fld>
            <a:endParaRPr lang="en-US"/>
          </a:p>
        </p:txBody>
      </p:sp>
    </p:spTree>
    <p:extLst>
      <p:ext uri="{BB962C8B-B14F-4D97-AF65-F5344CB8AC3E}">
        <p14:creationId xmlns:p14="http://schemas.microsoft.com/office/powerpoint/2010/main" val="324769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12D58-A7D8-E44D-9EBD-601A1F9F5E78}" type="datetimeFigureOut">
              <a:rPr lang="en-US" smtClean="0"/>
              <a:t>3/21/22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B85D-2F27-7B4A-8F83-075B4620B7C5}"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84359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C12D58-A7D8-E44D-9EBD-601A1F9F5E78}" type="datetimeFigureOut">
              <a:rPr lang="en-US" smtClean="0"/>
              <a:t>3/21/22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B85D-2F27-7B4A-8F83-075B4620B7C5}" type="slidenum">
              <a:rPr lang="en-US" smtClean="0"/>
              <a:t>‹#›</a:t>
            </a:fld>
            <a:endParaRPr lang="en-US"/>
          </a:p>
        </p:txBody>
      </p:sp>
    </p:spTree>
    <p:extLst>
      <p:ext uri="{BB962C8B-B14F-4D97-AF65-F5344CB8AC3E}">
        <p14:creationId xmlns:p14="http://schemas.microsoft.com/office/powerpoint/2010/main" val="1893288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C12D58-A7D8-E44D-9EBD-601A1F9F5E78}" type="datetimeFigureOut">
              <a:rPr lang="en-US" smtClean="0"/>
              <a:t>3/21/22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B85D-2F27-7B4A-8F83-075B4620B7C5}"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040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C12D58-A7D8-E44D-9EBD-601A1F9F5E78}" type="datetimeFigureOut">
              <a:rPr lang="en-US" smtClean="0"/>
              <a:t>3/21/22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DFB85D-2F27-7B4A-8F83-075B4620B7C5}" type="slidenum">
              <a:rPr lang="en-US" smtClean="0"/>
              <a:t>‹#›</a:t>
            </a:fld>
            <a:endParaRPr lang="en-US"/>
          </a:p>
        </p:txBody>
      </p:sp>
    </p:spTree>
    <p:extLst>
      <p:ext uri="{BB962C8B-B14F-4D97-AF65-F5344CB8AC3E}">
        <p14:creationId xmlns:p14="http://schemas.microsoft.com/office/powerpoint/2010/main" val="99416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C12D58-A7D8-E44D-9EBD-601A1F9F5E78}" type="datetimeFigureOut">
              <a:rPr lang="en-US" smtClean="0"/>
              <a:t>3/21/22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DFB85D-2F27-7B4A-8F83-075B4620B7C5}"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43705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4C12D58-A7D8-E44D-9EBD-601A1F9F5E78}" type="datetimeFigureOut">
              <a:rPr lang="en-US" smtClean="0"/>
              <a:t>3/21/22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DFB85D-2F27-7B4A-8F83-075B4620B7C5}" type="slidenum">
              <a:rPr lang="en-US" smtClean="0"/>
              <a:t>‹#›</a:t>
            </a:fld>
            <a:endParaRPr lang="en-US"/>
          </a:p>
        </p:txBody>
      </p:sp>
    </p:spTree>
    <p:extLst>
      <p:ext uri="{BB962C8B-B14F-4D97-AF65-F5344CB8AC3E}">
        <p14:creationId xmlns:p14="http://schemas.microsoft.com/office/powerpoint/2010/main" val="3632207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C12D58-A7D8-E44D-9EBD-601A1F9F5E78}" type="datetimeFigureOut">
              <a:rPr lang="en-US" smtClean="0"/>
              <a:t>3/21/22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B85D-2F27-7B4A-8F83-075B4620B7C5}" type="slidenum">
              <a:rPr lang="en-US" smtClean="0"/>
              <a:t>‹#›</a:t>
            </a:fld>
            <a:endParaRPr lang="en-US"/>
          </a:p>
        </p:txBody>
      </p:sp>
    </p:spTree>
    <p:extLst>
      <p:ext uri="{BB962C8B-B14F-4D97-AF65-F5344CB8AC3E}">
        <p14:creationId xmlns:p14="http://schemas.microsoft.com/office/powerpoint/2010/main" val="274238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C12D58-A7D8-E44D-9EBD-601A1F9F5E78}" type="datetimeFigureOut">
              <a:rPr lang="en-US" smtClean="0"/>
              <a:t>3/21/22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B85D-2F27-7B4A-8F83-075B4620B7C5}" type="slidenum">
              <a:rPr lang="en-US" smtClean="0"/>
              <a:t>‹#›</a:t>
            </a:fld>
            <a:endParaRPr lang="en-US"/>
          </a:p>
        </p:txBody>
      </p:sp>
    </p:spTree>
    <p:extLst>
      <p:ext uri="{BB962C8B-B14F-4D97-AF65-F5344CB8AC3E}">
        <p14:creationId xmlns:p14="http://schemas.microsoft.com/office/powerpoint/2010/main" val="2676080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4C12D58-A7D8-E44D-9EBD-601A1F9F5E78}" type="datetimeFigureOut">
              <a:rPr lang="en-US" smtClean="0"/>
              <a:t>3/21/22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ADFB85D-2F27-7B4A-8F83-075B4620B7C5}"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695034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C2E1-8B72-3141-B48F-5DF4E39191E0}"/>
              </a:ext>
            </a:extLst>
          </p:cNvPr>
          <p:cNvSpPr>
            <a:spLocks noGrp="1"/>
          </p:cNvSpPr>
          <p:nvPr>
            <p:ph type="ctrTitle"/>
          </p:nvPr>
        </p:nvSpPr>
        <p:spPr/>
        <p:txBody>
          <a:bodyPr/>
          <a:lstStyle/>
          <a:p>
            <a:r>
              <a:rPr lang="en-US" dirty="0"/>
              <a:t>Introduction To Programming</a:t>
            </a:r>
          </a:p>
        </p:txBody>
      </p:sp>
      <p:sp>
        <p:nvSpPr>
          <p:cNvPr id="3" name="Subtitle 2">
            <a:extLst>
              <a:ext uri="{FF2B5EF4-FFF2-40B4-BE49-F238E27FC236}">
                <a16:creationId xmlns:a16="http://schemas.microsoft.com/office/drawing/2014/main" id="{4CB4FBB2-FFF8-EC42-8E37-F9716940AD5E}"/>
              </a:ext>
            </a:extLst>
          </p:cNvPr>
          <p:cNvSpPr>
            <a:spLocks noGrp="1"/>
          </p:cNvSpPr>
          <p:nvPr>
            <p:ph type="subTitle" idx="1"/>
          </p:nvPr>
        </p:nvSpPr>
        <p:spPr/>
        <p:txBody>
          <a:bodyPr/>
          <a:lstStyle/>
          <a:p>
            <a:r>
              <a:rPr lang="en-US" dirty="0"/>
              <a:t>Arrays, structures and pointers</a:t>
            </a:r>
          </a:p>
        </p:txBody>
      </p:sp>
    </p:spTree>
    <p:extLst>
      <p:ext uri="{BB962C8B-B14F-4D97-AF65-F5344CB8AC3E}">
        <p14:creationId xmlns:p14="http://schemas.microsoft.com/office/powerpoint/2010/main" val="2989571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72A9-B993-B046-B9EA-87400F3562BA}"/>
              </a:ext>
            </a:extLst>
          </p:cNvPr>
          <p:cNvSpPr>
            <a:spLocks noGrp="1"/>
          </p:cNvSpPr>
          <p:nvPr>
            <p:ph type="title"/>
          </p:nvPr>
        </p:nvSpPr>
        <p:spPr/>
        <p:txBody>
          <a:bodyPr/>
          <a:lstStyle/>
          <a:p>
            <a:r>
              <a:rPr lang="en-US" dirty="0"/>
              <a:t>Typedefs</a:t>
            </a:r>
          </a:p>
        </p:txBody>
      </p:sp>
      <p:pic>
        <p:nvPicPr>
          <p:cNvPr id="5" name="Content Placeholder 4">
            <a:extLst>
              <a:ext uri="{FF2B5EF4-FFF2-40B4-BE49-F238E27FC236}">
                <a16:creationId xmlns:a16="http://schemas.microsoft.com/office/drawing/2014/main" id="{FE6C8CFE-FFAA-AB4F-A41E-69D5A9AB0EC0}"/>
              </a:ext>
            </a:extLst>
          </p:cNvPr>
          <p:cNvPicPr>
            <a:picLocks noGrp="1" noChangeAspect="1"/>
          </p:cNvPicPr>
          <p:nvPr>
            <p:ph idx="1"/>
          </p:nvPr>
        </p:nvPicPr>
        <p:blipFill>
          <a:blip r:embed="rId2"/>
          <a:stretch>
            <a:fillRect/>
          </a:stretch>
        </p:blipFill>
        <p:spPr>
          <a:xfrm>
            <a:off x="1923163" y="2574365"/>
            <a:ext cx="2235200" cy="1143000"/>
          </a:xfrm>
        </p:spPr>
      </p:pic>
    </p:spTree>
    <p:extLst>
      <p:ext uri="{BB962C8B-B14F-4D97-AF65-F5344CB8AC3E}">
        <p14:creationId xmlns:p14="http://schemas.microsoft.com/office/powerpoint/2010/main" val="2817208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6B5AE-7CB2-9345-AE99-78552847D718}"/>
              </a:ext>
            </a:extLst>
          </p:cNvPr>
          <p:cNvSpPr>
            <a:spLocks noGrp="1"/>
          </p:cNvSpPr>
          <p:nvPr>
            <p:ph type="title"/>
          </p:nvPr>
        </p:nvSpPr>
        <p:spPr/>
        <p:txBody>
          <a:bodyPr/>
          <a:lstStyle/>
          <a:p>
            <a:r>
              <a:rPr lang="en-US" dirty="0"/>
              <a:t>Yennefer’s library</a:t>
            </a:r>
          </a:p>
        </p:txBody>
      </p:sp>
      <p:sp>
        <p:nvSpPr>
          <p:cNvPr id="3" name="Content Placeholder 2">
            <a:extLst>
              <a:ext uri="{FF2B5EF4-FFF2-40B4-BE49-F238E27FC236}">
                <a16:creationId xmlns:a16="http://schemas.microsoft.com/office/drawing/2014/main" id="{45359AA8-0AC7-F74A-8879-4B3C493AB0A4}"/>
              </a:ext>
            </a:extLst>
          </p:cNvPr>
          <p:cNvSpPr>
            <a:spLocks noGrp="1"/>
          </p:cNvSpPr>
          <p:nvPr>
            <p:ph idx="1"/>
          </p:nvPr>
        </p:nvSpPr>
        <p:spPr/>
        <p:txBody>
          <a:bodyPr/>
          <a:lstStyle/>
          <a:p>
            <a:r>
              <a:rPr lang="en-US" dirty="0"/>
              <a:t>Yennefer has asked you to create a way for her to manage her spell books. It should store up to 100 books, and the title, author, description and release year of each book. Create an interface that allows for adding new books to the library and listing the books added.</a:t>
            </a:r>
          </a:p>
        </p:txBody>
      </p:sp>
    </p:spTree>
    <p:extLst>
      <p:ext uri="{BB962C8B-B14F-4D97-AF65-F5344CB8AC3E}">
        <p14:creationId xmlns:p14="http://schemas.microsoft.com/office/powerpoint/2010/main" val="2040736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75AE2-8806-DA44-9339-B54422518C0F}"/>
              </a:ext>
            </a:extLst>
          </p:cNvPr>
          <p:cNvSpPr>
            <a:spLocks noGrp="1"/>
          </p:cNvSpPr>
          <p:nvPr>
            <p:ph type="title"/>
          </p:nvPr>
        </p:nvSpPr>
        <p:spPr/>
        <p:txBody>
          <a:bodyPr/>
          <a:lstStyle/>
          <a:p>
            <a:r>
              <a:rPr lang="en-US" dirty="0"/>
              <a:t>Pointers</a:t>
            </a:r>
          </a:p>
        </p:txBody>
      </p:sp>
      <p:sp>
        <p:nvSpPr>
          <p:cNvPr id="3" name="Content Placeholder 2">
            <a:extLst>
              <a:ext uri="{FF2B5EF4-FFF2-40B4-BE49-F238E27FC236}">
                <a16:creationId xmlns:a16="http://schemas.microsoft.com/office/drawing/2014/main" id="{CAB53601-49A0-3E4E-B93A-5AE09E52D9E7}"/>
              </a:ext>
            </a:extLst>
          </p:cNvPr>
          <p:cNvSpPr>
            <a:spLocks noGrp="1"/>
          </p:cNvSpPr>
          <p:nvPr>
            <p:ph idx="1"/>
          </p:nvPr>
        </p:nvSpPr>
        <p:spPr/>
        <p:txBody>
          <a:bodyPr/>
          <a:lstStyle/>
          <a:p>
            <a:r>
              <a:rPr lang="en-US" dirty="0"/>
              <a:t>A pointer is a variable that holds the value of a memory address.</a:t>
            </a:r>
          </a:p>
          <a:p>
            <a:r>
              <a:rPr lang="en-US" dirty="0"/>
              <a:t>Pointers are typed based on the type of element, that is stored at that address.</a:t>
            </a:r>
          </a:p>
          <a:p>
            <a:r>
              <a:rPr lang="en-US" dirty="0"/>
              <a:t>For an array, the pointer is always to the first element.</a:t>
            </a:r>
          </a:p>
          <a:p>
            <a:r>
              <a:rPr lang="en-US" dirty="0"/>
              <a:t>For a string, the pointer is to the first character.</a:t>
            </a:r>
          </a:p>
          <a:p>
            <a:r>
              <a:rPr lang="en-US" dirty="0"/>
              <a:t>Pointers support arithmetic, and will move 1 ”space” in memory according to the number applied.</a:t>
            </a:r>
          </a:p>
        </p:txBody>
      </p:sp>
    </p:spTree>
    <p:extLst>
      <p:ext uri="{BB962C8B-B14F-4D97-AF65-F5344CB8AC3E}">
        <p14:creationId xmlns:p14="http://schemas.microsoft.com/office/powerpoint/2010/main" val="1647860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2DCAE-6A5B-8842-9F6C-90899AEA23BF}"/>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4DD007AB-7401-0A49-9DCF-7E8A42F4B1FF}"/>
              </a:ext>
            </a:extLst>
          </p:cNvPr>
          <p:cNvSpPr>
            <a:spLocks noGrp="1"/>
          </p:cNvSpPr>
          <p:nvPr>
            <p:ph idx="1"/>
          </p:nvPr>
        </p:nvSpPr>
        <p:spPr/>
        <p:txBody>
          <a:bodyPr/>
          <a:lstStyle/>
          <a:p>
            <a:r>
              <a:rPr lang="en-US" dirty="0"/>
              <a:t>An array is a collection of elements of the same type stored contiguously in memory.</a:t>
            </a:r>
          </a:p>
          <a:p>
            <a:r>
              <a:rPr lang="en-US" dirty="0"/>
              <a:t>Declaration: type </a:t>
            </a:r>
            <a:r>
              <a:rPr lang="en-US" dirty="0" err="1"/>
              <a:t>arrayName</a:t>
            </a:r>
            <a:r>
              <a:rPr lang="en-US" dirty="0"/>
              <a:t> [ </a:t>
            </a:r>
            <a:r>
              <a:rPr lang="en-US" dirty="0" err="1"/>
              <a:t>arraySize</a:t>
            </a:r>
            <a:r>
              <a:rPr lang="en-US" dirty="0"/>
              <a:t> ]; </a:t>
            </a:r>
          </a:p>
          <a:p>
            <a:r>
              <a:rPr lang="en-US" dirty="0"/>
              <a:t>where type is the storage type, name is the variable name, and </a:t>
            </a:r>
            <a:r>
              <a:rPr lang="en-US" dirty="0" err="1"/>
              <a:t>arraySize</a:t>
            </a:r>
            <a:r>
              <a:rPr lang="en-US" dirty="0"/>
              <a:t> is the capacity – how many elements it can store.</a:t>
            </a:r>
          </a:p>
          <a:p>
            <a:endParaRPr lang="en-US" dirty="0"/>
          </a:p>
          <a:p>
            <a:endParaRPr lang="en-US" dirty="0"/>
          </a:p>
        </p:txBody>
      </p:sp>
    </p:spTree>
    <p:extLst>
      <p:ext uri="{BB962C8B-B14F-4D97-AF65-F5344CB8AC3E}">
        <p14:creationId xmlns:p14="http://schemas.microsoft.com/office/powerpoint/2010/main" val="926732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66BB4-845E-C742-80B5-3B13874EAF98}"/>
              </a:ext>
            </a:extLst>
          </p:cNvPr>
          <p:cNvSpPr>
            <a:spLocks noGrp="1"/>
          </p:cNvSpPr>
          <p:nvPr>
            <p:ph type="title"/>
          </p:nvPr>
        </p:nvSpPr>
        <p:spPr/>
        <p:txBody>
          <a:bodyPr/>
          <a:lstStyle/>
          <a:p>
            <a:r>
              <a:rPr lang="en-US" dirty="0"/>
              <a:t>Arrays - initialization</a:t>
            </a:r>
          </a:p>
        </p:txBody>
      </p:sp>
      <p:sp>
        <p:nvSpPr>
          <p:cNvPr id="3" name="Content Placeholder 2">
            <a:extLst>
              <a:ext uri="{FF2B5EF4-FFF2-40B4-BE49-F238E27FC236}">
                <a16:creationId xmlns:a16="http://schemas.microsoft.com/office/drawing/2014/main" id="{0628DEA4-FA99-9849-94F0-2796BBB25AB8}"/>
              </a:ext>
            </a:extLst>
          </p:cNvPr>
          <p:cNvSpPr>
            <a:spLocks noGrp="1"/>
          </p:cNvSpPr>
          <p:nvPr>
            <p:ph idx="1"/>
          </p:nvPr>
        </p:nvSpPr>
        <p:spPr/>
        <p:txBody>
          <a:bodyPr/>
          <a:lstStyle/>
          <a:p>
            <a:r>
              <a:rPr lang="en-US" dirty="0" err="1"/>
              <a:t>int</a:t>
            </a:r>
            <a:r>
              <a:rPr lang="en-US" dirty="0"/>
              <a:t> weekdays[7] = { 1, 2, 3, 4, 5, 6, 7 }</a:t>
            </a:r>
          </a:p>
          <a:p>
            <a:r>
              <a:rPr lang="en-US" dirty="0" err="1"/>
              <a:t>int</a:t>
            </a:r>
            <a:r>
              <a:rPr lang="en-US" dirty="0"/>
              <a:t> workdays[] = {1, 2 ,3, 4, 5} //(the capacity for workdays is 5)</a:t>
            </a:r>
          </a:p>
        </p:txBody>
      </p:sp>
    </p:spTree>
    <p:extLst>
      <p:ext uri="{BB962C8B-B14F-4D97-AF65-F5344CB8AC3E}">
        <p14:creationId xmlns:p14="http://schemas.microsoft.com/office/powerpoint/2010/main" val="3020536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AC936-FADC-684C-9990-1597E73B8D06}"/>
              </a:ext>
            </a:extLst>
          </p:cNvPr>
          <p:cNvSpPr>
            <a:spLocks noGrp="1"/>
          </p:cNvSpPr>
          <p:nvPr>
            <p:ph type="title"/>
          </p:nvPr>
        </p:nvSpPr>
        <p:spPr/>
        <p:txBody>
          <a:bodyPr/>
          <a:lstStyle/>
          <a:p>
            <a:r>
              <a:rPr lang="en-US" dirty="0"/>
              <a:t>Arrays - access</a:t>
            </a:r>
          </a:p>
        </p:txBody>
      </p:sp>
      <p:sp>
        <p:nvSpPr>
          <p:cNvPr id="3" name="Content Placeholder 2">
            <a:extLst>
              <a:ext uri="{FF2B5EF4-FFF2-40B4-BE49-F238E27FC236}">
                <a16:creationId xmlns:a16="http://schemas.microsoft.com/office/drawing/2014/main" id="{230294BE-0075-3849-8AF1-27DBDFD22195}"/>
              </a:ext>
            </a:extLst>
          </p:cNvPr>
          <p:cNvSpPr>
            <a:spLocks noGrp="1"/>
          </p:cNvSpPr>
          <p:nvPr>
            <p:ph idx="1"/>
          </p:nvPr>
        </p:nvSpPr>
        <p:spPr/>
        <p:txBody>
          <a:bodyPr/>
          <a:lstStyle/>
          <a:p>
            <a:r>
              <a:rPr lang="en-US" dirty="0"/>
              <a:t>Array elements are indexed starting from 0, and a single element can be accessed by referring to the correct index.</a:t>
            </a:r>
          </a:p>
          <a:p>
            <a:r>
              <a:rPr lang="en-US" dirty="0" err="1"/>
              <a:t>printf</a:t>
            </a:r>
            <a:r>
              <a:rPr lang="en-US" dirty="0"/>
              <a:t>(”The 1</a:t>
            </a:r>
            <a:r>
              <a:rPr lang="en-US" baseline="30000" dirty="0"/>
              <a:t>st</a:t>
            </a:r>
            <a:r>
              <a:rPr lang="en-US" dirty="0"/>
              <a:t> element is %d”, weekdays[0]);</a:t>
            </a:r>
          </a:p>
          <a:p>
            <a:r>
              <a:rPr lang="en-US" dirty="0" err="1"/>
              <a:t>printf</a:t>
            </a:r>
            <a:r>
              <a:rPr lang="en-US" dirty="0"/>
              <a:t>(“The 3</a:t>
            </a:r>
            <a:r>
              <a:rPr lang="en-US" baseline="30000" dirty="0"/>
              <a:t>rd</a:t>
            </a:r>
            <a:r>
              <a:rPr lang="en-US" dirty="0"/>
              <a:t> element is %d”, weekdays[2]);</a:t>
            </a:r>
          </a:p>
          <a:p>
            <a:r>
              <a:rPr lang="en-US" dirty="0"/>
              <a:t>weekdays[6] = 10; // set the last element to 10</a:t>
            </a:r>
          </a:p>
          <a:p>
            <a:pPr marL="6160" indent="0">
              <a:buNone/>
            </a:pPr>
            <a:r>
              <a:rPr lang="en-US" dirty="0"/>
              <a:t>	</a:t>
            </a:r>
          </a:p>
        </p:txBody>
      </p:sp>
    </p:spTree>
    <p:extLst>
      <p:ext uri="{BB962C8B-B14F-4D97-AF65-F5344CB8AC3E}">
        <p14:creationId xmlns:p14="http://schemas.microsoft.com/office/powerpoint/2010/main" val="4221539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7CF6-BEA2-4E44-AABE-D1E7EC2DAA85}"/>
              </a:ext>
            </a:extLst>
          </p:cNvPr>
          <p:cNvSpPr>
            <a:spLocks noGrp="1"/>
          </p:cNvSpPr>
          <p:nvPr>
            <p:ph type="title"/>
          </p:nvPr>
        </p:nvSpPr>
        <p:spPr/>
        <p:txBody>
          <a:bodyPr/>
          <a:lstStyle/>
          <a:p>
            <a:r>
              <a:rPr lang="en-US" dirty="0"/>
              <a:t>Structures</a:t>
            </a:r>
          </a:p>
        </p:txBody>
      </p:sp>
      <p:pic>
        <p:nvPicPr>
          <p:cNvPr id="5" name="Content Placeholder 4">
            <a:extLst>
              <a:ext uri="{FF2B5EF4-FFF2-40B4-BE49-F238E27FC236}">
                <a16:creationId xmlns:a16="http://schemas.microsoft.com/office/drawing/2014/main" id="{D9F1ECD2-ECE4-BB47-854D-7B94B2A1FD40}"/>
              </a:ext>
            </a:extLst>
          </p:cNvPr>
          <p:cNvPicPr>
            <a:picLocks noGrp="1" noChangeAspect="1"/>
          </p:cNvPicPr>
          <p:nvPr>
            <p:ph idx="1"/>
          </p:nvPr>
        </p:nvPicPr>
        <p:blipFill>
          <a:blip r:embed="rId2"/>
          <a:stretch>
            <a:fillRect/>
          </a:stretch>
        </p:blipFill>
        <p:spPr>
          <a:xfrm>
            <a:off x="2129350" y="2480235"/>
            <a:ext cx="2667651" cy="1625600"/>
          </a:xfrm>
        </p:spPr>
      </p:pic>
      <p:sp>
        <p:nvSpPr>
          <p:cNvPr id="6" name="TextBox 5">
            <a:extLst>
              <a:ext uri="{FF2B5EF4-FFF2-40B4-BE49-F238E27FC236}">
                <a16:creationId xmlns:a16="http://schemas.microsoft.com/office/drawing/2014/main" id="{76754B9F-8121-5E47-8FB1-5483D67A07AF}"/>
              </a:ext>
            </a:extLst>
          </p:cNvPr>
          <p:cNvSpPr txBox="1"/>
          <p:nvPr/>
        </p:nvSpPr>
        <p:spPr>
          <a:xfrm>
            <a:off x="2017059" y="4616822"/>
            <a:ext cx="5925670" cy="646331"/>
          </a:xfrm>
          <a:prstGeom prst="rect">
            <a:avLst/>
          </a:prstGeom>
          <a:noFill/>
        </p:spPr>
        <p:txBody>
          <a:bodyPr wrap="square" rtlCol="0">
            <a:spAutoFit/>
          </a:bodyPr>
          <a:lstStyle/>
          <a:p>
            <a:r>
              <a:rPr lang="en-US" dirty="0"/>
              <a:t>Structures allow for storage of different types of data grouped to create a logical entity in your software</a:t>
            </a:r>
          </a:p>
        </p:txBody>
      </p:sp>
    </p:spTree>
    <p:extLst>
      <p:ext uri="{BB962C8B-B14F-4D97-AF65-F5344CB8AC3E}">
        <p14:creationId xmlns:p14="http://schemas.microsoft.com/office/powerpoint/2010/main" val="933361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DA6AD-A531-1E49-8C06-804B44FE45EB}"/>
              </a:ext>
            </a:extLst>
          </p:cNvPr>
          <p:cNvSpPr>
            <a:spLocks noGrp="1"/>
          </p:cNvSpPr>
          <p:nvPr>
            <p:ph type="title"/>
          </p:nvPr>
        </p:nvSpPr>
        <p:spPr/>
        <p:txBody>
          <a:bodyPr/>
          <a:lstStyle/>
          <a:p>
            <a:r>
              <a:rPr lang="en-US" dirty="0"/>
              <a:t>Malloc – memory allocation</a:t>
            </a:r>
          </a:p>
        </p:txBody>
      </p:sp>
      <p:sp>
        <p:nvSpPr>
          <p:cNvPr id="3" name="Content Placeholder 2">
            <a:extLst>
              <a:ext uri="{FF2B5EF4-FFF2-40B4-BE49-F238E27FC236}">
                <a16:creationId xmlns:a16="http://schemas.microsoft.com/office/drawing/2014/main" id="{05705537-2E85-C34B-BD6E-E99E60FA49B2}"/>
              </a:ext>
            </a:extLst>
          </p:cNvPr>
          <p:cNvSpPr>
            <a:spLocks noGrp="1"/>
          </p:cNvSpPr>
          <p:nvPr>
            <p:ph idx="1"/>
          </p:nvPr>
        </p:nvSpPr>
        <p:spPr/>
        <p:txBody>
          <a:bodyPr/>
          <a:lstStyle/>
          <a:p>
            <a:r>
              <a:rPr lang="en-US" dirty="0"/>
              <a:t>Library: </a:t>
            </a:r>
            <a:r>
              <a:rPr lang="en-US" dirty="0" err="1"/>
              <a:t>stdlib.h</a:t>
            </a:r>
            <a:endParaRPr lang="en-US" dirty="0"/>
          </a:p>
          <a:p>
            <a:r>
              <a:rPr lang="en-US" dirty="0"/>
              <a:t>void * malloc(</a:t>
            </a:r>
            <a:r>
              <a:rPr lang="en-US" dirty="0" err="1"/>
              <a:t>size_t</a:t>
            </a:r>
            <a:r>
              <a:rPr lang="en-US" dirty="0"/>
              <a:t> size)</a:t>
            </a:r>
          </a:p>
          <a:p>
            <a:r>
              <a:rPr lang="en-US" dirty="0"/>
              <a:t>Allocates a block of memory specified by size and returns a pointer to it.</a:t>
            </a:r>
          </a:p>
          <a:p>
            <a:r>
              <a:rPr lang="en-US" dirty="0"/>
              <a:t>Used for dynamic allocation – variables, that are not defined at compile-time</a:t>
            </a:r>
          </a:p>
          <a:p>
            <a:endParaRPr lang="en-US" dirty="0"/>
          </a:p>
        </p:txBody>
      </p:sp>
    </p:spTree>
    <p:extLst>
      <p:ext uri="{BB962C8B-B14F-4D97-AF65-F5344CB8AC3E}">
        <p14:creationId xmlns:p14="http://schemas.microsoft.com/office/powerpoint/2010/main" val="222845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F303-BACF-1F4F-A98E-1A4603932AB3}"/>
              </a:ext>
            </a:extLst>
          </p:cNvPr>
          <p:cNvSpPr>
            <a:spLocks noGrp="1"/>
          </p:cNvSpPr>
          <p:nvPr>
            <p:ph type="title"/>
          </p:nvPr>
        </p:nvSpPr>
        <p:spPr/>
        <p:txBody>
          <a:bodyPr/>
          <a:lstStyle/>
          <a:p>
            <a:r>
              <a:rPr lang="en-US" dirty="0" err="1"/>
              <a:t>Sizeof</a:t>
            </a:r>
            <a:r>
              <a:rPr lang="en-US" dirty="0"/>
              <a:t>  - get memory size</a:t>
            </a:r>
          </a:p>
        </p:txBody>
      </p:sp>
      <p:sp>
        <p:nvSpPr>
          <p:cNvPr id="3" name="Content Placeholder 2">
            <a:extLst>
              <a:ext uri="{FF2B5EF4-FFF2-40B4-BE49-F238E27FC236}">
                <a16:creationId xmlns:a16="http://schemas.microsoft.com/office/drawing/2014/main" id="{5A7B5826-17F1-8647-BE2E-873CA229D16D}"/>
              </a:ext>
            </a:extLst>
          </p:cNvPr>
          <p:cNvSpPr>
            <a:spLocks noGrp="1"/>
          </p:cNvSpPr>
          <p:nvPr>
            <p:ph idx="1"/>
          </p:nvPr>
        </p:nvSpPr>
        <p:spPr/>
        <p:txBody>
          <a:bodyPr/>
          <a:lstStyle/>
          <a:p>
            <a:r>
              <a:rPr lang="en-US" dirty="0"/>
              <a:t>Library: </a:t>
            </a:r>
            <a:r>
              <a:rPr lang="en-US" dirty="0" err="1"/>
              <a:t>stdio.h</a:t>
            </a:r>
            <a:endParaRPr lang="en-US" dirty="0"/>
          </a:p>
          <a:p>
            <a:r>
              <a:rPr lang="en-US" dirty="0" err="1"/>
              <a:t>size_t</a:t>
            </a:r>
            <a:r>
              <a:rPr lang="en-US" dirty="0"/>
              <a:t> </a:t>
            </a:r>
            <a:r>
              <a:rPr lang="en-US" dirty="0" err="1"/>
              <a:t>sizeof</a:t>
            </a:r>
            <a:r>
              <a:rPr lang="en-US" dirty="0"/>
              <a:t>( </a:t>
            </a:r>
            <a:r>
              <a:rPr lang="en-US" dirty="0" err="1"/>
              <a:t>type_or_variable</a:t>
            </a:r>
            <a:r>
              <a:rPr lang="en-US" dirty="0"/>
              <a:t> );</a:t>
            </a:r>
          </a:p>
          <a:p>
            <a:r>
              <a:rPr lang="en-US" dirty="0"/>
              <a:t>If the argument for </a:t>
            </a:r>
            <a:r>
              <a:rPr lang="en-US" dirty="0" err="1"/>
              <a:t>sizeof</a:t>
            </a:r>
            <a:r>
              <a:rPr lang="en-US" dirty="0"/>
              <a:t> is a type, it returns the memory usage for that type</a:t>
            </a:r>
          </a:p>
          <a:p>
            <a:r>
              <a:rPr lang="en-US" dirty="0"/>
              <a:t>If the argument is a variable (or an expression) it returns the value of the expression.</a:t>
            </a:r>
          </a:p>
        </p:txBody>
      </p:sp>
    </p:spTree>
    <p:extLst>
      <p:ext uri="{BB962C8B-B14F-4D97-AF65-F5344CB8AC3E}">
        <p14:creationId xmlns:p14="http://schemas.microsoft.com/office/powerpoint/2010/main" val="249398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B5FA0-5624-1D45-84DE-39D6AF4699E8}"/>
              </a:ext>
            </a:extLst>
          </p:cNvPr>
          <p:cNvSpPr>
            <a:spLocks noGrp="1"/>
          </p:cNvSpPr>
          <p:nvPr>
            <p:ph type="title"/>
          </p:nvPr>
        </p:nvSpPr>
        <p:spPr/>
        <p:txBody>
          <a:bodyPr/>
          <a:lstStyle/>
          <a:p>
            <a:r>
              <a:rPr lang="en-US" dirty="0" err="1"/>
              <a:t>Strcpy</a:t>
            </a:r>
            <a:r>
              <a:rPr lang="en-US" dirty="0"/>
              <a:t> – copy one string to the other</a:t>
            </a:r>
          </a:p>
        </p:txBody>
      </p:sp>
      <p:sp>
        <p:nvSpPr>
          <p:cNvPr id="3" name="Content Placeholder 2">
            <a:extLst>
              <a:ext uri="{FF2B5EF4-FFF2-40B4-BE49-F238E27FC236}">
                <a16:creationId xmlns:a16="http://schemas.microsoft.com/office/drawing/2014/main" id="{46827D6D-A88D-B041-A91F-D8063477B296}"/>
              </a:ext>
            </a:extLst>
          </p:cNvPr>
          <p:cNvSpPr>
            <a:spLocks noGrp="1"/>
          </p:cNvSpPr>
          <p:nvPr>
            <p:ph idx="1"/>
          </p:nvPr>
        </p:nvSpPr>
        <p:spPr/>
        <p:txBody>
          <a:bodyPr/>
          <a:lstStyle/>
          <a:p>
            <a:r>
              <a:rPr lang="en-US" dirty="0"/>
              <a:t>Library: </a:t>
            </a:r>
            <a:r>
              <a:rPr lang="en-US" dirty="0" err="1"/>
              <a:t>string.h</a:t>
            </a:r>
            <a:endParaRPr lang="en-US" dirty="0"/>
          </a:p>
          <a:p>
            <a:r>
              <a:rPr lang="en-US" dirty="0" err="1"/>
              <a:t>strcpy</a:t>
            </a:r>
            <a:r>
              <a:rPr lang="en-US" dirty="0"/>
              <a:t>(char * string1, char * string2);</a:t>
            </a:r>
          </a:p>
          <a:p>
            <a:r>
              <a:rPr lang="en-US" dirty="0"/>
              <a:t>Copies the content of string2 into string1;</a:t>
            </a:r>
          </a:p>
        </p:txBody>
      </p:sp>
    </p:spTree>
    <p:extLst>
      <p:ext uri="{BB962C8B-B14F-4D97-AF65-F5344CB8AC3E}">
        <p14:creationId xmlns:p14="http://schemas.microsoft.com/office/powerpoint/2010/main" val="43071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{60A546FC-61BB-5E4D-84F7-D8DC5F509229}tf16401378</Template>
  <TotalTime>3524</TotalTime>
  <Words>459</Words>
  <Application>Microsoft Macintosh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MS Shell Dlg 2</vt:lpstr>
      <vt:lpstr>Arial</vt:lpstr>
      <vt:lpstr>Calibri</vt:lpstr>
      <vt:lpstr>Wingdings</vt:lpstr>
      <vt:lpstr>Wingdings 3</vt:lpstr>
      <vt:lpstr>Madison</vt:lpstr>
      <vt:lpstr>Introduction To Programming</vt:lpstr>
      <vt:lpstr>Pointers</vt:lpstr>
      <vt:lpstr>Arrays</vt:lpstr>
      <vt:lpstr>Arrays - initialization</vt:lpstr>
      <vt:lpstr>Arrays - access</vt:lpstr>
      <vt:lpstr>Structures</vt:lpstr>
      <vt:lpstr>Malloc – memory allocation</vt:lpstr>
      <vt:lpstr>Sizeof  - get memory size</vt:lpstr>
      <vt:lpstr>Strcpy – copy one string to the other</vt:lpstr>
      <vt:lpstr>Typedefs</vt:lpstr>
      <vt:lpstr>Yennefer’s library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Microsoft Office User</dc:creator>
  <cp:lastModifiedBy>Microsoft Office User</cp:lastModifiedBy>
  <cp:revision>30</cp:revision>
  <dcterms:created xsi:type="dcterms:W3CDTF">2019-10-06T10:13:22Z</dcterms:created>
  <dcterms:modified xsi:type="dcterms:W3CDTF">2022-03-21T11:08:24Z</dcterms:modified>
</cp:coreProperties>
</file>