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b391ceb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b391ceb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a632f7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a632f7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a632f7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a632f7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a632f70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a632f70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a632f70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a632f70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a632f70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a632f70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a632f70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a632f70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a632f70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a632f70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Oriented Programming using Unity/C#</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Erik Kesa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Fundamentals of OOP</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Encapsulation</a:t>
            </a:r>
            <a:endParaRPr/>
          </a:p>
          <a:p>
            <a:pPr indent="-311150" lvl="0" marL="457200" rtl="0" algn="l">
              <a:spcBef>
                <a:spcPts val="0"/>
              </a:spcBef>
              <a:spcAft>
                <a:spcPts val="0"/>
              </a:spcAft>
              <a:buSzPts val="1300"/>
              <a:buChar char="●"/>
            </a:pPr>
            <a:r>
              <a:rPr lang="en"/>
              <a:t>Abstraction</a:t>
            </a:r>
            <a:endParaRPr/>
          </a:p>
          <a:p>
            <a:pPr indent="-311150" lvl="0" marL="457200" rtl="0" algn="l">
              <a:spcBef>
                <a:spcPts val="0"/>
              </a:spcBef>
              <a:spcAft>
                <a:spcPts val="0"/>
              </a:spcAft>
              <a:buSzPts val="1300"/>
              <a:buChar char="●"/>
            </a:pPr>
            <a:r>
              <a:rPr lang="en"/>
              <a:t>Inheritance</a:t>
            </a:r>
            <a:endParaRPr/>
          </a:p>
          <a:p>
            <a:pPr indent="-311150" lvl="0" marL="457200" rtl="0" algn="l">
              <a:spcBef>
                <a:spcPts val="0"/>
              </a:spcBef>
              <a:spcAft>
                <a:spcPts val="0"/>
              </a:spcAft>
              <a:buSzPts val="1300"/>
              <a:buChar char="●"/>
            </a:pPr>
            <a:r>
              <a:rPr lang="en"/>
              <a:t>Polymorphism</a:t>
            </a:r>
            <a:endParaRPr/>
          </a:p>
          <a:p>
            <a:pPr indent="-311150" lvl="0" marL="457200" rtl="0" algn="l">
              <a:spcBef>
                <a:spcPts val="0"/>
              </a:spcBef>
              <a:spcAft>
                <a:spcPts val="0"/>
              </a:spcAft>
              <a:buSzPts val="1300"/>
              <a:buChar char="●"/>
            </a:pPr>
            <a:r>
              <a:rPr lang="en"/>
              <a:t>Composition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Encapsulation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a way to restrict access to data members or methods in a class or object.</a:t>
            </a:r>
            <a:endParaRPr/>
          </a:p>
          <a:p>
            <a:pPr indent="0" lvl="0" marL="0" rtl="0" algn="l">
              <a:spcBef>
                <a:spcPts val="1200"/>
              </a:spcBef>
              <a:spcAft>
                <a:spcPts val="0"/>
              </a:spcAft>
              <a:buNone/>
            </a:pPr>
            <a:r>
              <a:rPr lang="en"/>
              <a:t>Why: limit other code from using methods that they should not use and hide the internal logic behind a public using interface.</a:t>
            </a:r>
            <a:endParaRPr/>
          </a:p>
          <a:p>
            <a:pPr indent="0" lvl="0" marL="0" rtl="0" algn="l">
              <a:spcBef>
                <a:spcPts val="1200"/>
              </a:spcBef>
              <a:spcAft>
                <a:spcPts val="0"/>
              </a:spcAft>
              <a:buNone/>
            </a:pPr>
            <a:r>
              <a:rPr lang="en"/>
              <a:t>How: </a:t>
            </a:r>
            <a:endParaRPr/>
          </a:p>
          <a:p>
            <a:pPr indent="-311150" lvl="0" marL="457200" rtl="0" algn="l">
              <a:spcBef>
                <a:spcPts val="1200"/>
              </a:spcBef>
              <a:spcAft>
                <a:spcPts val="0"/>
              </a:spcAft>
              <a:buSzPts val="1300"/>
              <a:buChar char="●"/>
            </a:pPr>
            <a:r>
              <a:rPr lang="en"/>
              <a:t>Limit access by using </a:t>
            </a:r>
            <a:r>
              <a:rPr lang="en">
                <a:solidFill>
                  <a:srgbClr val="00FFFF"/>
                </a:solidFill>
              </a:rPr>
              <a:t>private </a:t>
            </a:r>
            <a:r>
              <a:rPr lang="en"/>
              <a:t>(accessible only to the class itself), </a:t>
            </a:r>
            <a:r>
              <a:rPr lang="en">
                <a:solidFill>
                  <a:srgbClr val="00FFFF"/>
                </a:solidFill>
              </a:rPr>
              <a:t>public </a:t>
            </a:r>
            <a:r>
              <a:rPr lang="en"/>
              <a:t>(accessible everywhere) </a:t>
            </a:r>
            <a:r>
              <a:rPr lang="en"/>
              <a:t> and </a:t>
            </a:r>
            <a:r>
              <a:rPr lang="en">
                <a:solidFill>
                  <a:srgbClr val="00FFFF"/>
                </a:solidFill>
              </a:rPr>
              <a:t>protected</a:t>
            </a:r>
            <a:r>
              <a:rPr lang="en"/>
              <a:t> (accessible to the class and any derived classes) </a:t>
            </a:r>
            <a:r>
              <a:rPr lang="en"/>
              <a:t>keywords in C#</a:t>
            </a:r>
            <a:endParaRPr/>
          </a:p>
          <a:p>
            <a:pPr indent="-311150" lvl="0" marL="457200" rtl="0" algn="l">
              <a:spcBef>
                <a:spcPts val="0"/>
              </a:spcBef>
              <a:spcAft>
                <a:spcPts val="0"/>
              </a:spcAft>
              <a:buSzPts val="1300"/>
              <a:buChar char="●"/>
            </a:pPr>
            <a:r>
              <a:rPr lang="en"/>
              <a:t>Design your classes in a way, where all internal logic is hidden behind a usable public interface</a:t>
            </a:r>
            <a:endParaRPr/>
          </a:p>
          <a:p>
            <a:pPr indent="-311150" lvl="0" marL="457200" rtl="0" algn="l">
              <a:spcBef>
                <a:spcPts val="0"/>
              </a:spcBef>
              <a:spcAft>
                <a:spcPts val="0"/>
              </a:spcAft>
              <a:buSzPts val="1300"/>
              <a:buChar char="●"/>
            </a:pPr>
            <a:r>
              <a:rPr lang="en"/>
              <a:t>Encapsulate similar logic into classes (Single Responsibility Principle of SOLID programming)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 the process of taking away or removing characteristics from something in order to reduce it to a set of essential characteristics. Usually in game design, a concrete implementation of an enemy  from a </a:t>
            </a:r>
            <a:r>
              <a:rPr lang="en"/>
              <a:t>prototype</a:t>
            </a:r>
            <a:r>
              <a:rPr lang="en"/>
              <a:t> would be broken up into an abstract base </a:t>
            </a:r>
            <a:r>
              <a:rPr lang="en"/>
              <a:t>class to allow easier creation of new enemies.</a:t>
            </a:r>
            <a:endParaRPr/>
          </a:p>
          <a:p>
            <a:pPr indent="0" lvl="0" marL="0" rtl="0" algn="l">
              <a:spcBef>
                <a:spcPts val="1200"/>
              </a:spcBef>
              <a:spcAft>
                <a:spcPts val="0"/>
              </a:spcAft>
              <a:buNone/>
            </a:pPr>
            <a:r>
              <a:rPr lang="en"/>
              <a:t>Why: in order to make reusable base classes and to decrease the amount of work needed for future functionality. </a:t>
            </a:r>
            <a:endParaRPr/>
          </a:p>
          <a:p>
            <a:pPr indent="0" lvl="0" marL="0" rtl="0" algn="l">
              <a:spcBef>
                <a:spcPts val="1200"/>
              </a:spcBef>
              <a:spcAft>
                <a:spcPts val="0"/>
              </a:spcAft>
              <a:buNone/>
            </a:pPr>
            <a:r>
              <a:rPr lang="en"/>
              <a:t>How: </a:t>
            </a:r>
            <a:endParaRPr/>
          </a:p>
          <a:p>
            <a:pPr indent="-304958" lvl="0" marL="457200" rtl="0" algn="l">
              <a:spcBef>
                <a:spcPts val="1200"/>
              </a:spcBef>
              <a:spcAft>
                <a:spcPts val="0"/>
              </a:spcAft>
              <a:buSzPct val="100000"/>
              <a:buChar char="●"/>
            </a:pPr>
            <a:r>
              <a:rPr lang="en">
                <a:solidFill>
                  <a:srgbClr val="00FFFF"/>
                </a:solidFill>
              </a:rPr>
              <a:t>abstract</a:t>
            </a:r>
            <a:r>
              <a:rPr lang="en"/>
              <a:t> keyword in front of a class definition in  C# allows a class to be labeled as Abstract, meaning that it will not be usable directly in code, but is aimed to serve as a </a:t>
            </a:r>
            <a:r>
              <a:rPr lang="en"/>
              <a:t>class to derive from.</a:t>
            </a:r>
            <a:endParaRPr/>
          </a:p>
          <a:p>
            <a:pPr indent="-304958" lvl="0" marL="457200" rtl="0" algn="l">
              <a:spcBef>
                <a:spcPts val="0"/>
              </a:spcBef>
              <a:spcAft>
                <a:spcPts val="0"/>
              </a:spcAft>
              <a:buSzPct val="100000"/>
              <a:buChar char="●"/>
            </a:pPr>
            <a:r>
              <a:rPr lang="en">
                <a:solidFill>
                  <a:srgbClr val="00FFFF"/>
                </a:solidFill>
              </a:rPr>
              <a:t>abstract</a:t>
            </a:r>
            <a:r>
              <a:rPr lang="en"/>
              <a:t> keyword in front of a method definition in  C# allows for a method to be only declared without any implementation provided - such a method will be required to implement in the derived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Inheritance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 the ability of a class to derive from an existing class ( become a sub-class of an existing superclass)  or to implement an interface (implement methods described in an interface contract)</a:t>
            </a:r>
            <a:endParaRPr/>
          </a:p>
          <a:p>
            <a:pPr indent="0" lvl="0" marL="0" rtl="0" algn="l">
              <a:spcBef>
                <a:spcPts val="1200"/>
              </a:spcBef>
              <a:spcAft>
                <a:spcPts val="0"/>
              </a:spcAft>
              <a:buNone/>
            </a:pPr>
            <a:r>
              <a:rPr lang="en"/>
              <a:t>Why: deriving from an existing base class inherits all of the public and protected methods already </a:t>
            </a:r>
            <a:r>
              <a:rPr lang="en"/>
              <a:t>implemented</a:t>
            </a:r>
            <a:r>
              <a:rPr lang="en"/>
              <a:t> in the base class. Implementing an interface makes </a:t>
            </a:r>
            <a:r>
              <a:rPr lang="en"/>
              <a:t>this class usable in other logic, that is implemented against that interface.</a:t>
            </a:r>
            <a:endParaRPr/>
          </a:p>
          <a:p>
            <a:pPr indent="0" lvl="0" marL="0" rtl="0" algn="l">
              <a:spcBef>
                <a:spcPts val="1200"/>
              </a:spcBef>
              <a:spcAft>
                <a:spcPts val="0"/>
              </a:spcAft>
              <a:buNone/>
            </a:pPr>
            <a:r>
              <a:rPr lang="en"/>
              <a:t>How:</a:t>
            </a:r>
            <a:endParaRPr/>
          </a:p>
          <a:p>
            <a:pPr indent="-304958" lvl="0" marL="457200" rtl="0" algn="l">
              <a:spcBef>
                <a:spcPts val="1200"/>
              </a:spcBef>
              <a:spcAft>
                <a:spcPts val="0"/>
              </a:spcAft>
              <a:buSzPct val="100000"/>
              <a:buChar char="●"/>
            </a:pPr>
            <a:r>
              <a:rPr lang="en"/>
              <a:t>Deriving from a base class (All unity scripts derive by default from the MonoBehavior class) - A class inherits all public or protected data and methods, but may only inherit from one base class.</a:t>
            </a:r>
            <a:endParaRPr/>
          </a:p>
          <a:p>
            <a:pPr indent="-304958" lvl="0" marL="457200" rtl="0" algn="l">
              <a:spcBef>
                <a:spcPts val="0"/>
              </a:spcBef>
              <a:spcAft>
                <a:spcPts val="0"/>
              </a:spcAft>
              <a:buSzPct val="100000"/>
              <a:buChar char="●"/>
            </a:pPr>
            <a:r>
              <a:rPr lang="en"/>
              <a:t>Implementing a pre-existing interface  or creating a new </a:t>
            </a:r>
            <a:r>
              <a:rPr lang="en">
                <a:solidFill>
                  <a:srgbClr val="00FFFF"/>
                </a:solidFill>
              </a:rPr>
              <a:t>interface</a:t>
            </a:r>
            <a:r>
              <a:rPr lang="en"/>
              <a:t> to separate logic from implementation. A class may implement multiple interfaces, but interfaces may only define methods, and not data.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Abstraction and encapsulation - Adding more enemy types</a:t>
            </a:r>
            <a:endParaRPr/>
          </a:p>
        </p:txBody>
      </p:sp>
      <p:pic>
        <p:nvPicPr>
          <p:cNvPr id="165" name="Google Shape;165;p18"/>
          <p:cNvPicPr preferRelativeResize="0"/>
          <p:nvPr/>
        </p:nvPicPr>
        <p:blipFill>
          <a:blip r:embed="rId3">
            <a:alphaModFix/>
          </a:blip>
          <a:stretch>
            <a:fillRect/>
          </a:stretch>
        </p:blipFill>
        <p:spPr>
          <a:xfrm>
            <a:off x="2203225" y="1307850"/>
            <a:ext cx="4962525" cy="345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Polymorphism</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 The ability for subclasses to implement methods with different implementations than the base class. </a:t>
            </a:r>
            <a:endParaRPr/>
          </a:p>
          <a:p>
            <a:pPr indent="0" lvl="0" marL="0" rtl="0" algn="l">
              <a:spcBef>
                <a:spcPts val="1200"/>
              </a:spcBef>
              <a:spcAft>
                <a:spcPts val="0"/>
              </a:spcAft>
              <a:buNone/>
            </a:pPr>
            <a:r>
              <a:rPr lang="en"/>
              <a:t>Why: Polymorphism allows for subclasses to define their own functionality, that may match the interface of the base class, but differ in how that functionality is achieved or the side effects necessary.</a:t>
            </a:r>
            <a:endParaRPr/>
          </a:p>
          <a:p>
            <a:pPr indent="0" lvl="0" marL="0" rtl="0" algn="l">
              <a:spcBef>
                <a:spcPts val="1200"/>
              </a:spcBef>
              <a:spcAft>
                <a:spcPts val="0"/>
              </a:spcAft>
              <a:buNone/>
            </a:pPr>
            <a:r>
              <a:rPr lang="en"/>
              <a:t>How:</a:t>
            </a:r>
            <a:endParaRPr/>
          </a:p>
          <a:p>
            <a:pPr indent="-304958" lvl="0" marL="457200" rtl="0" algn="l">
              <a:spcBef>
                <a:spcPts val="1200"/>
              </a:spcBef>
              <a:spcAft>
                <a:spcPts val="0"/>
              </a:spcAft>
              <a:buSzPct val="100000"/>
              <a:buChar char="●"/>
            </a:pPr>
            <a:r>
              <a:rPr lang="en"/>
              <a:t>Run-Time polymorphism can be achieved using the </a:t>
            </a:r>
            <a:r>
              <a:rPr lang="en"/>
              <a:t>C# keyword </a:t>
            </a:r>
            <a:r>
              <a:rPr lang="en">
                <a:solidFill>
                  <a:srgbClr val="00FFFF"/>
                </a:solidFill>
              </a:rPr>
              <a:t>override</a:t>
            </a:r>
            <a:r>
              <a:rPr lang="en">
                <a:solidFill>
                  <a:schemeClr val="dk1"/>
                </a:solidFill>
              </a:rPr>
              <a:t> </a:t>
            </a:r>
            <a:r>
              <a:rPr lang="en"/>
              <a:t>- a Subclass overrides either an </a:t>
            </a:r>
            <a:r>
              <a:rPr lang="en">
                <a:solidFill>
                  <a:srgbClr val="00FFFF"/>
                </a:solidFill>
              </a:rPr>
              <a:t>abstract</a:t>
            </a:r>
            <a:r>
              <a:rPr lang="en"/>
              <a:t> or a </a:t>
            </a:r>
            <a:r>
              <a:rPr lang="en">
                <a:solidFill>
                  <a:srgbClr val="00FFFF"/>
                </a:solidFill>
              </a:rPr>
              <a:t>virtual</a:t>
            </a:r>
            <a:r>
              <a:rPr lang="en"/>
              <a:t> method defined in a base class</a:t>
            </a:r>
            <a:endParaRPr/>
          </a:p>
          <a:p>
            <a:pPr indent="-304958" lvl="0" marL="457200" rtl="0" algn="l">
              <a:spcBef>
                <a:spcPts val="0"/>
              </a:spcBef>
              <a:spcAft>
                <a:spcPts val="0"/>
              </a:spcAft>
              <a:buSzPct val="100000"/>
              <a:buChar char="●"/>
            </a:pPr>
            <a:r>
              <a:rPr lang="en"/>
              <a:t>Run-Time polymorphism can be achieved by using the </a:t>
            </a:r>
            <a:r>
              <a:rPr lang="en">
                <a:solidFill>
                  <a:srgbClr val="00FFFF"/>
                </a:solidFill>
              </a:rPr>
              <a:t>new</a:t>
            </a:r>
            <a:r>
              <a:rPr lang="en"/>
              <a:t> keyword in the method signature.</a:t>
            </a:r>
            <a:endParaRPr/>
          </a:p>
          <a:p>
            <a:pPr indent="-304958" lvl="0" marL="457200" rtl="0" algn="l">
              <a:spcBef>
                <a:spcPts val="0"/>
              </a:spcBef>
              <a:spcAft>
                <a:spcPts val="0"/>
              </a:spcAft>
              <a:buSzPct val="100000"/>
              <a:buChar char="●"/>
            </a:pPr>
            <a:r>
              <a:rPr lang="en"/>
              <a:t>Compile-time polymorphism allows for </a:t>
            </a:r>
            <a:r>
              <a:rPr b="1" lang="en"/>
              <a:t>overloading </a:t>
            </a:r>
            <a:r>
              <a:rPr lang="en"/>
              <a:t> - providing multiple methods with the same name, but with different types of arguments or different return values</a:t>
            </a:r>
            <a:endParaRPr/>
          </a:p>
          <a:p>
            <a:pPr indent="0" lvl="0" marL="0" rtl="0" algn="l">
              <a:spcBef>
                <a:spcPts val="1200"/>
              </a:spcBef>
              <a:spcAft>
                <a:spcPts val="1200"/>
              </a:spcAft>
              <a:buNone/>
            </a:pPr>
            <a:r>
              <a:t/>
            </a:r>
            <a:endParaRPr>
              <a:solidFill>
                <a:srgbClr val="00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Composition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Build Classes/Behaviours by combining many small base classes, that each offer some bits of functionality necessary. </a:t>
            </a:r>
            <a:endParaRPr/>
          </a:p>
          <a:p>
            <a:pPr indent="0" lvl="0" marL="0" rtl="0" algn="l">
              <a:spcBef>
                <a:spcPts val="1200"/>
              </a:spcBef>
              <a:spcAft>
                <a:spcPts val="0"/>
              </a:spcAft>
              <a:buNone/>
            </a:pPr>
            <a:r>
              <a:rPr lang="en"/>
              <a:t>Why: Instead of having big classes, it is easier to make a lot of small scripts each handling some aspect of logic needed and to combine them as per requirements. Having many reusable components decreases time necessary to create new content.</a:t>
            </a:r>
            <a:endParaRPr/>
          </a:p>
          <a:p>
            <a:pPr indent="0" lvl="0" marL="0" rtl="0" algn="l">
              <a:spcBef>
                <a:spcPts val="1200"/>
              </a:spcBef>
              <a:spcAft>
                <a:spcPts val="0"/>
              </a:spcAft>
              <a:buNone/>
            </a:pPr>
            <a:r>
              <a:rPr lang="en"/>
              <a:t>How:</a:t>
            </a:r>
            <a:endParaRPr/>
          </a:p>
          <a:p>
            <a:pPr indent="-311150" lvl="0" marL="457200" rtl="0" algn="l">
              <a:spcBef>
                <a:spcPts val="1200"/>
              </a:spcBef>
              <a:spcAft>
                <a:spcPts val="0"/>
              </a:spcAft>
              <a:buSzPts val="1300"/>
              <a:buChar char="●"/>
            </a:pPr>
            <a:r>
              <a:rPr lang="en"/>
              <a:t>Unity - Component pattern</a:t>
            </a:r>
            <a:endParaRPr/>
          </a:p>
          <a:p>
            <a:pPr indent="-311150" lvl="0" marL="457200" rtl="0" algn="l">
              <a:spcBef>
                <a:spcPts val="0"/>
              </a:spcBef>
              <a:spcAft>
                <a:spcPts val="0"/>
              </a:spcAft>
              <a:buSzPts val="1300"/>
              <a:buChar char="●"/>
            </a:pPr>
            <a:r>
              <a:rPr lang="en"/>
              <a:t>If a class gets too big - consider splitting it into separate classes.</a:t>
            </a:r>
            <a:endParaRPr/>
          </a:p>
          <a:p>
            <a:pPr indent="-311150" lvl="0" marL="457200" rtl="0" algn="l">
              <a:spcBef>
                <a:spcPts val="0"/>
              </a:spcBef>
              <a:spcAft>
                <a:spcPts val="0"/>
              </a:spcAft>
              <a:buSzPts val="1300"/>
              <a:buChar char="●"/>
            </a:pPr>
            <a:r>
              <a:rPr lang="en"/>
              <a:t>If an object has too much state, consider breaking it up into smaller objects.</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Updating our game</a:t>
            </a:r>
            <a:endParaRPr/>
          </a:p>
        </p:txBody>
      </p:sp>
      <p:pic>
        <p:nvPicPr>
          <p:cNvPr id="183" name="Google Shape;183;p21"/>
          <p:cNvPicPr preferRelativeResize="0"/>
          <p:nvPr/>
        </p:nvPicPr>
        <p:blipFill>
          <a:blip r:embed="rId3">
            <a:alphaModFix/>
          </a:blip>
          <a:stretch>
            <a:fillRect/>
          </a:stretch>
        </p:blipFill>
        <p:spPr>
          <a:xfrm>
            <a:off x="2161688" y="1240875"/>
            <a:ext cx="4608628" cy="353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