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b391cebf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b391cebf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b391cebf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b391cebf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6b391cebf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6b391cebf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b391cebf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b391cebf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b391cebf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b391cebf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b391cebf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b391cebf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b391cebf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b391cebf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b391cebf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b391cebf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b391ceb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b391ceb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b391cebf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b391cebf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b391cebf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b391cebf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b391cebf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b391cebf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b391cebf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b391cebf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b391cebf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b391cebf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b391cebf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b391cebf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b391cebf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b391cebf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drive/folders/1Wp4JdjgH2BgqOzRe3UyC6PaI2Y8GksWG?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pp.diagrams.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Oriented Programming using Unity/C#</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Erik Kesa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diagrams and class diagrams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two main </a:t>
            </a:r>
            <a:r>
              <a:rPr lang="en"/>
              <a:t>types of diagrams we will be making are activity diagrams and class diagrams.</a:t>
            </a:r>
            <a:endParaRPr/>
          </a:p>
          <a:p>
            <a:pPr indent="0" lvl="0" marL="0" rtl="0" algn="l">
              <a:spcBef>
                <a:spcPts val="1200"/>
              </a:spcBef>
              <a:spcAft>
                <a:spcPts val="0"/>
              </a:spcAft>
              <a:buNone/>
            </a:pPr>
            <a:r>
              <a:rPr lang="en"/>
              <a:t>An activity diagram is used to describe a process from start to end - examples are diagrams of the core game loop. </a:t>
            </a:r>
            <a:endParaRPr/>
          </a:p>
          <a:p>
            <a:pPr indent="0" lvl="0" marL="0" rtl="0" algn="l">
              <a:spcBef>
                <a:spcPts val="1200"/>
              </a:spcBef>
              <a:spcAft>
                <a:spcPts val="1200"/>
              </a:spcAft>
              <a:buNone/>
            </a:pPr>
            <a:r>
              <a:rPr lang="en"/>
              <a:t>A class diagram serves to map out the most important classes and their relationships.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Space Attackers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space invaders like game where waves of monsters are spawned from the top at a set time interval .</a:t>
            </a:r>
            <a:endParaRPr/>
          </a:p>
          <a:p>
            <a:pPr indent="-311150" lvl="0" marL="457200" rtl="0" algn="l">
              <a:spcBef>
                <a:spcPts val="0"/>
              </a:spcBef>
              <a:spcAft>
                <a:spcPts val="0"/>
              </a:spcAft>
              <a:buSzPts val="1300"/>
              <a:buChar char="●"/>
            </a:pPr>
            <a:r>
              <a:rPr lang="en"/>
              <a:t>The player controls a space ship that can move left or right</a:t>
            </a:r>
            <a:endParaRPr/>
          </a:p>
          <a:p>
            <a:pPr indent="-311150" lvl="0" marL="457200" rtl="0" algn="l">
              <a:spcBef>
                <a:spcPts val="0"/>
              </a:spcBef>
              <a:spcAft>
                <a:spcPts val="0"/>
              </a:spcAft>
              <a:buSzPts val="1300"/>
              <a:buChar char="●"/>
            </a:pPr>
            <a:r>
              <a:rPr lang="en"/>
              <a:t>Clicking the space button fires a laser.</a:t>
            </a:r>
            <a:endParaRPr/>
          </a:p>
          <a:p>
            <a:pPr indent="-311150" lvl="0" marL="457200" rtl="0" algn="l">
              <a:spcBef>
                <a:spcPts val="0"/>
              </a:spcBef>
              <a:spcAft>
                <a:spcPts val="0"/>
              </a:spcAft>
              <a:buSzPts val="1300"/>
              <a:buChar char="●"/>
            </a:pPr>
            <a:r>
              <a:rPr lang="en"/>
              <a:t>Each monster that hits the player, damages them</a:t>
            </a:r>
            <a:endParaRPr/>
          </a:p>
          <a:p>
            <a:pPr indent="-311150" lvl="0" marL="457200" rtl="0" algn="l">
              <a:spcBef>
                <a:spcPts val="0"/>
              </a:spcBef>
              <a:spcAft>
                <a:spcPts val="0"/>
              </a:spcAft>
              <a:buSzPts val="1300"/>
              <a:buChar char="●"/>
            </a:pPr>
            <a:r>
              <a:rPr lang="en"/>
              <a:t>Each </a:t>
            </a:r>
            <a:r>
              <a:rPr lang="en"/>
              <a:t>monster</a:t>
            </a:r>
            <a:r>
              <a:rPr lang="en"/>
              <a:t> that reaches the ground, damages the player</a:t>
            </a:r>
            <a:endParaRPr/>
          </a:p>
          <a:p>
            <a:pPr indent="-311150" lvl="0" marL="457200" rtl="0" algn="l">
              <a:spcBef>
                <a:spcPts val="0"/>
              </a:spcBef>
              <a:spcAft>
                <a:spcPts val="0"/>
              </a:spcAft>
              <a:buSzPts val="1300"/>
              <a:buChar char="●"/>
            </a:pPr>
            <a:r>
              <a:rPr lang="en"/>
              <a:t>When the player is out of lives, the game ends</a:t>
            </a:r>
            <a:endParaRPr/>
          </a:p>
          <a:p>
            <a:pPr indent="-311150" lvl="0" marL="457200" rtl="0" algn="l">
              <a:spcBef>
                <a:spcPts val="0"/>
              </a:spcBef>
              <a:spcAft>
                <a:spcPts val="0"/>
              </a:spcAft>
              <a:buSzPts val="1300"/>
              <a:buChar char="●"/>
            </a:pPr>
            <a:r>
              <a:rPr lang="en" u="sng">
                <a:solidFill>
                  <a:schemeClr val="hlink"/>
                </a:solidFill>
                <a:hlinkClick r:id="rId3"/>
              </a:rPr>
              <a:t>https://drive.google.com/drive/folders/1Wp4JdjgH2BgqOzRe3UyC6PaI2Y8GksWG?usp=sharing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game loop activity diagrams</a:t>
            </a:r>
            <a:endParaRPr/>
          </a:p>
        </p:txBody>
      </p:sp>
      <p:pic>
        <p:nvPicPr>
          <p:cNvPr id="201" name="Google Shape;201;p24"/>
          <p:cNvPicPr preferRelativeResize="0"/>
          <p:nvPr/>
        </p:nvPicPr>
        <p:blipFill>
          <a:blip r:embed="rId3">
            <a:alphaModFix/>
          </a:blip>
          <a:stretch>
            <a:fillRect/>
          </a:stretch>
        </p:blipFill>
        <p:spPr>
          <a:xfrm>
            <a:off x="1424125" y="904800"/>
            <a:ext cx="5010950" cy="416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game loop activity diagrams</a:t>
            </a:r>
            <a:endParaRPr/>
          </a:p>
        </p:txBody>
      </p:sp>
      <p:pic>
        <p:nvPicPr>
          <p:cNvPr id="207" name="Google Shape;207;p25"/>
          <p:cNvPicPr preferRelativeResize="0"/>
          <p:nvPr/>
        </p:nvPicPr>
        <p:blipFill>
          <a:blip r:embed="rId3">
            <a:alphaModFix/>
          </a:blip>
          <a:stretch>
            <a:fillRect/>
          </a:stretch>
        </p:blipFill>
        <p:spPr>
          <a:xfrm>
            <a:off x="1361850" y="1497475"/>
            <a:ext cx="7581900"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structure and class diagrams</a:t>
            </a:r>
            <a:endParaRPr/>
          </a:p>
        </p:txBody>
      </p:sp>
      <p:sp>
        <p:nvSpPr>
          <p:cNvPr id="213" name="Google Shape;213;p26"/>
          <p:cNvSpPr txBox="1"/>
          <p:nvPr>
            <p:ph idx="1" type="body"/>
          </p:nvPr>
        </p:nvSpPr>
        <p:spPr>
          <a:xfrm>
            <a:off x="1571150" y="1567550"/>
            <a:ext cx="349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6"/>
          <p:cNvPicPr preferRelativeResize="0"/>
          <p:nvPr/>
        </p:nvPicPr>
        <p:blipFill>
          <a:blip r:embed="rId3">
            <a:alphaModFix/>
          </a:blip>
          <a:stretch>
            <a:fillRect/>
          </a:stretch>
        </p:blipFill>
        <p:spPr>
          <a:xfrm>
            <a:off x="1399901" y="906763"/>
            <a:ext cx="4326376" cy="4232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Implementing the player</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Implementing the wave spawner</a:t>
            </a:r>
            <a:endParaRPr/>
          </a:p>
        </p:txBody>
      </p:sp>
      <p:sp>
        <p:nvSpPr>
          <p:cNvPr id="226" name="Google Shape;22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Implementing the enemies</a:t>
            </a:r>
            <a:endParaRPr/>
          </a:p>
        </p:txBody>
      </p:sp>
      <p:sp>
        <p:nvSpPr>
          <p:cNvPr id="232" name="Google Shape;23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will we be </a:t>
            </a:r>
            <a:r>
              <a:rPr lang="en"/>
              <a:t>learning</a:t>
            </a:r>
            <a:r>
              <a:rPr lang="en"/>
              <a:t> this semester?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Unity and C# -  A  rapid prototyping tool/Game engine and a beautifully designed Object Oriented Programming language.</a:t>
            </a:r>
            <a:endParaRPr/>
          </a:p>
          <a:p>
            <a:pPr indent="-311150" lvl="0" marL="457200" rtl="0" algn="l">
              <a:spcBef>
                <a:spcPts val="0"/>
              </a:spcBef>
              <a:spcAft>
                <a:spcPts val="0"/>
              </a:spcAft>
              <a:buSzPts val="1300"/>
              <a:buChar char="●"/>
            </a:pPr>
            <a:r>
              <a:rPr lang="en"/>
              <a:t>Basics of software </a:t>
            </a:r>
            <a:r>
              <a:rPr lang="en"/>
              <a:t>architecture with focus on game design - why is it useful and what are the benefits?</a:t>
            </a:r>
            <a:endParaRPr/>
          </a:p>
          <a:p>
            <a:pPr indent="-311150" lvl="0" marL="457200" rtl="0" algn="l">
              <a:spcBef>
                <a:spcPts val="0"/>
              </a:spcBef>
              <a:spcAft>
                <a:spcPts val="0"/>
              </a:spcAft>
              <a:buSzPts val="1300"/>
              <a:buChar char="●"/>
            </a:pPr>
            <a:r>
              <a:rPr lang="en"/>
              <a:t>SOLID programming principles.</a:t>
            </a:r>
            <a:endParaRPr/>
          </a:p>
          <a:p>
            <a:pPr indent="-311150" lvl="0" marL="457200" rtl="0" algn="l">
              <a:spcBef>
                <a:spcPts val="0"/>
              </a:spcBef>
              <a:spcAft>
                <a:spcPts val="0"/>
              </a:spcAft>
              <a:buSzPts val="1300"/>
              <a:buChar char="●"/>
            </a:pPr>
            <a:r>
              <a:rPr lang="en"/>
              <a:t>Object Oriented Programming principles.</a:t>
            </a:r>
            <a:endParaRPr/>
          </a:p>
          <a:p>
            <a:pPr indent="-311150" lvl="0" marL="457200" rtl="0" algn="l">
              <a:spcBef>
                <a:spcPts val="0"/>
              </a:spcBef>
              <a:spcAft>
                <a:spcPts val="0"/>
              </a:spcAft>
              <a:buSzPts val="1300"/>
              <a:buChar char="●"/>
            </a:pPr>
            <a:r>
              <a:rPr lang="en"/>
              <a:t>Programming patterns useful in game development and game 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be working?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Good software architecture starts way before writing the first lines of code - we will be learning to express our game </a:t>
            </a:r>
            <a:r>
              <a:rPr lang="en"/>
              <a:t>design</a:t>
            </a:r>
            <a:r>
              <a:rPr lang="en"/>
              <a:t> through activity diagrams and structure our data through class diagrams using Draw.io -  </a:t>
            </a:r>
            <a:r>
              <a:rPr lang="en" u="sng">
                <a:solidFill>
                  <a:schemeClr val="hlink"/>
                </a:solidFill>
                <a:hlinkClick r:id="rId3"/>
              </a:rPr>
              <a:t>https://app.diagrams.net/</a:t>
            </a:r>
            <a:endParaRPr/>
          </a:p>
          <a:p>
            <a:pPr indent="-311150" lvl="0" marL="457200" rtl="0" algn="l">
              <a:spcBef>
                <a:spcPts val="0"/>
              </a:spcBef>
              <a:spcAft>
                <a:spcPts val="0"/>
              </a:spcAft>
              <a:buSzPts val="1300"/>
              <a:buChar char="●"/>
            </a:pPr>
            <a:r>
              <a:rPr lang="en"/>
              <a:t>We will be implementing our logic based on those diagrams, and </a:t>
            </a:r>
            <a:r>
              <a:rPr b="1" lang="en"/>
              <a:t>trying </a:t>
            </a:r>
            <a:r>
              <a:rPr lang="en"/>
              <a:t> to adher to the principles of SOLID programming. </a:t>
            </a:r>
            <a:r>
              <a:rPr lang="en"/>
              <a:t> </a:t>
            </a:r>
            <a:endParaRPr/>
          </a:p>
          <a:p>
            <a:pPr indent="-311150" lvl="0" marL="457200" rtl="0" algn="l">
              <a:spcBef>
                <a:spcPts val="0"/>
              </a:spcBef>
              <a:spcAft>
                <a:spcPts val="0"/>
              </a:spcAft>
              <a:buSzPts val="1300"/>
              <a:buChar char="●"/>
            </a:pPr>
            <a:r>
              <a:rPr lang="en"/>
              <a:t>w</a:t>
            </a:r>
            <a:r>
              <a:rPr lang="en"/>
              <a:t>e  will cover theory and pracice side-by-side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will we be making?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Space Invaders clone to revisit core unity concepts and the C# programming language. (Mostly from scratch) </a:t>
            </a:r>
            <a:endParaRPr/>
          </a:p>
          <a:p>
            <a:pPr indent="-311150" lvl="0" marL="457200" rtl="0" algn="l">
              <a:spcBef>
                <a:spcPts val="0"/>
              </a:spcBef>
              <a:spcAft>
                <a:spcPts val="0"/>
              </a:spcAft>
              <a:buSzPts val="1300"/>
              <a:buChar char="●"/>
            </a:pPr>
            <a:r>
              <a:rPr lang="en"/>
              <a:t>A Heroes of Might and Magic clone to explore concepts of Object Oriented Programming such as interfaces and polymorphism (we will only be focusing on hex-based battle scene).</a:t>
            </a:r>
            <a:endParaRPr/>
          </a:p>
          <a:p>
            <a:pPr indent="-311150" lvl="0" marL="457200" rtl="0" algn="l">
              <a:spcBef>
                <a:spcPts val="0"/>
              </a:spcBef>
              <a:spcAft>
                <a:spcPts val="0"/>
              </a:spcAft>
              <a:buSzPts val="1300"/>
              <a:buChar char="●"/>
            </a:pPr>
            <a:r>
              <a:rPr lang="en"/>
              <a:t>A Stealth Game to have a look at some interesting Game AI patterns (Command, Singleton) (If we get there)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assignment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will be tasked with extending the gameplay of our Heroes-like game prototype with:</a:t>
            </a:r>
            <a:br>
              <a:rPr lang="en"/>
            </a:br>
            <a:br>
              <a:rPr lang="en"/>
            </a:br>
            <a:r>
              <a:rPr lang="en"/>
              <a:t>a) new enemy types (3)</a:t>
            </a:r>
            <a:endParaRPr/>
          </a:p>
          <a:p>
            <a:pPr indent="0" lvl="0" marL="0" rtl="0" algn="l">
              <a:spcBef>
                <a:spcPts val="1200"/>
              </a:spcBef>
              <a:spcAft>
                <a:spcPts val="0"/>
              </a:spcAft>
              <a:buNone/>
            </a:pPr>
            <a:r>
              <a:rPr lang="en"/>
              <a:t>b) new attack types for enemies (3)</a:t>
            </a:r>
            <a:endParaRPr/>
          </a:p>
          <a:p>
            <a:pPr indent="0" lvl="0" marL="0" rtl="0" algn="l">
              <a:spcBef>
                <a:spcPts val="1200"/>
              </a:spcBef>
              <a:spcAft>
                <a:spcPts val="0"/>
              </a:spcAft>
              <a:buNone/>
            </a:pPr>
            <a:r>
              <a:rPr lang="en"/>
              <a:t>c) new actions besides guard, move, attack (1)</a:t>
            </a:r>
            <a:endParaRPr/>
          </a:p>
          <a:p>
            <a:pPr indent="0" lvl="0" marL="0" rtl="0" algn="l">
              <a:spcBef>
                <a:spcPts val="1200"/>
              </a:spcBef>
              <a:spcAft>
                <a:spcPts val="1200"/>
              </a:spcAft>
              <a:buNone/>
            </a:pPr>
            <a:r>
              <a:rPr lang="en"/>
              <a:t>d) One player special mechanic, that can be used once per 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Unity refresher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Open Sans"/>
              <a:buChar char="●"/>
            </a:pPr>
            <a:r>
              <a:rPr lang="en" sz="1800">
                <a:latin typeface="Open Sans"/>
                <a:ea typeface="Open Sans"/>
                <a:cs typeface="Open Sans"/>
                <a:sym typeface="Open Sans"/>
              </a:rPr>
              <a:t>Uses C# as the scripting language</a:t>
            </a:r>
            <a:endParaRPr sz="1800">
              <a:latin typeface="Open Sans"/>
              <a:ea typeface="Open Sans"/>
              <a:cs typeface="Open Sans"/>
              <a:sym typeface="Open Sans"/>
            </a:endParaRPr>
          </a:p>
          <a:p>
            <a:pPr indent="-342900" lvl="0" marL="457200" rtl="0" algn="l">
              <a:spcBef>
                <a:spcPts val="0"/>
              </a:spcBef>
              <a:spcAft>
                <a:spcPts val="0"/>
              </a:spcAft>
              <a:buClr>
                <a:schemeClr val="lt1"/>
              </a:buClr>
              <a:buSzPts val="1800"/>
              <a:buFont typeface="Open Sans"/>
              <a:buChar char="●"/>
            </a:pPr>
            <a:r>
              <a:rPr lang="en" sz="1800">
                <a:latin typeface="Open Sans"/>
                <a:ea typeface="Open Sans"/>
                <a:cs typeface="Open Sans"/>
                <a:sym typeface="Open Sans"/>
              </a:rPr>
              <a:t>Is a complete game engine and so much more.</a:t>
            </a:r>
            <a:endParaRPr sz="1800">
              <a:latin typeface="Open Sans"/>
              <a:ea typeface="Open Sans"/>
              <a:cs typeface="Open Sans"/>
              <a:sym typeface="Open Sans"/>
            </a:endParaRPr>
          </a:p>
          <a:p>
            <a:pPr indent="-342900" lvl="0" marL="457200" rtl="0" algn="l">
              <a:spcBef>
                <a:spcPts val="0"/>
              </a:spcBef>
              <a:spcAft>
                <a:spcPts val="0"/>
              </a:spcAft>
              <a:buClr>
                <a:schemeClr val="lt1"/>
              </a:buClr>
              <a:buSzPts val="1800"/>
              <a:buFont typeface="Open Sans"/>
              <a:buChar char="●"/>
            </a:pPr>
            <a:r>
              <a:rPr lang="en" sz="1800">
                <a:latin typeface="Open Sans"/>
                <a:ea typeface="Open Sans"/>
                <a:cs typeface="Open Sans"/>
                <a:sym typeface="Open Sans"/>
              </a:rPr>
              <a:t>Can be used for 2D and 3D</a:t>
            </a:r>
            <a:endParaRPr sz="1800">
              <a:latin typeface="Open Sans"/>
              <a:ea typeface="Open Sans"/>
              <a:cs typeface="Open Sans"/>
              <a:sym typeface="Open Sans"/>
            </a:endParaRPr>
          </a:p>
          <a:p>
            <a:pPr indent="-342900" lvl="0" marL="457200" rtl="0" algn="l">
              <a:spcBef>
                <a:spcPts val="0"/>
              </a:spcBef>
              <a:spcAft>
                <a:spcPts val="0"/>
              </a:spcAft>
              <a:buClr>
                <a:schemeClr val="lt1"/>
              </a:buClr>
              <a:buSzPts val="1800"/>
              <a:buFont typeface="Open Sans"/>
              <a:buChar char="●"/>
            </a:pPr>
            <a:r>
              <a:rPr lang="en" sz="1800">
                <a:latin typeface="Open Sans"/>
                <a:ea typeface="Open Sans"/>
                <a:cs typeface="Open Sans"/>
                <a:sym typeface="Open Sans"/>
              </a:rPr>
              <a:t>Can ship games to virtually anything - PC, Android, iOS, Washing machines</a:t>
            </a:r>
            <a:endParaRPr sz="1800">
              <a:latin typeface="Open Sans"/>
              <a:ea typeface="Open Sans"/>
              <a:cs typeface="Open Sans"/>
              <a:sym typeface="Open Sans"/>
            </a:endParaRPr>
          </a:p>
          <a:p>
            <a:pPr indent="-342900" lvl="0" marL="457200" rtl="0" algn="l">
              <a:spcBef>
                <a:spcPts val="0"/>
              </a:spcBef>
              <a:spcAft>
                <a:spcPts val="0"/>
              </a:spcAft>
              <a:buClr>
                <a:schemeClr val="lt1"/>
              </a:buClr>
              <a:buSzPts val="1800"/>
              <a:buFont typeface="Open Sans"/>
              <a:buChar char="●"/>
            </a:pPr>
            <a:r>
              <a:rPr lang="en" sz="1800">
                <a:latin typeface="Open Sans"/>
                <a:ea typeface="Open Sans"/>
                <a:cs typeface="Open Sans"/>
                <a:sym typeface="Open Sans"/>
              </a:rPr>
              <a:t>Uses the Game Loop, Component and GameObject patterns under the hood.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 refresher</a:t>
            </a:r>
            <a:endParaRPr/>
          </a:p>
        </p:txBody>
      </p:sp>
      <p:sp>
        <p:nvSpPr>
          <p:cNvPr id="171" name="Google Shape;171;p19"/>
          <p:cNvSpPr txBox="1"/>
          <p:nvPr>
            <p:ph idx="1" type="body"/>
          </p:nvPr>
        </p:nvSpPr>
        <p:spPr>
          <a:xfrm>
            <a:off x="1297500" y="158987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Compiled language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Managed Code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Strongly typed</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Function based</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Object oriented</a:t>
            </a:r>
            <a:endParaRPr sz="1800">
              <a:latin typeface="Open Sans"/>
              <a:ea typeface="Open Sans"/>
              <a:cs typeface="Open Sans"/>
              <a:sym typeface="Open Sans"/>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 refresher</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principles of object oriented design</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lnSpc>
                <a:spcPct val="120000"/>
              </a:lnSpc>
              <a:spcBef>
                <a:spcPts val="500"/>
              </a:spcBef>
              <a:spcAft>
                <a:spcPts val="0"/>
              </a:spcAft>
              <a:buNone/>
            </a:pPr>
            <a:r>
              <a:rPr lang="en" sz="2000">
                <a:solidFill>
                  <a:srgbClr val="FFFFFF"/>
                </a:solidFill>
                <a:latin typeface="Arial"/>
                <a:ea typeface="Arial"/>
                <a:cs typeface="Arial"/>
                <a:sym typeface="Arial"/>
              </a:rPr>
              <a:t>Object oriented programming is a way of thinking about programming. It is a very common methodology in games and other commercial applications. In OOP, you define classes and relationships between them and rules for interaction between objects. Think of Classes as blueprints for objects  - Eg if you would have a player class, its data members would be lives, and member functions would be anything a player can do. Classes are similar to C Structs, with the exception, that classes can also define behavior.  </a:t>
            </a:r>
            <a:endParaRPr sz="2000">
              <a:solidFill>
                <a:srgbClr val="FFFFFF"/>
              </a:solidFill>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