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73" r:id="rId9"/>
    <p:sldId id="274"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embeddedFontLst>
    <p:embeddedFont>
      <p:font typeface="Lato" panose="020F0502020204030203" pitchFamily="34" charset="77"/>
      <p:regular r:id="rId21"/>
      <p:bold r:id="rId22"/>
      <p:italic r:id="rId23"/>
      <p:boldItalic r:id="rId24"/>
    </p:embeddedFont>
    <p:embeddedFont>
      <p:font typeface="Montserrat" pitchFamily="2" charset="77"/>
      <p:regular r:id="rId25"/>
      <p:bold r:id="rId26"/>
      <p:italic r:id="rId27"/>
      <p:boldItalic r:id="rId28"/>
    </p:embeddedFont>
    <p:embeddedFont>
      <p:font typeface="Open Sans"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45"/>
  </p:normalViewPr>
  <p:slideViewPr>
    <p:cSldViewPr snapToGrid="0">
      <p:cViewPr varScale="1">
        <p:scale>
          <a:sx n="184" d="100"/>
          <a:sy n="184" d="100"/>
        </p:scale>
        <p:origin x="368"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6b391cebf7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6b391cebf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6b391cebf7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6b391cebf7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6b391cebf7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6b391cebf7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6b391cebf7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6b391cebf7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6b391cebf7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6b391cebf7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6b391cebf7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6b391cebf7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6b391cebf7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6b391cebf7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6b391cebf7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6b391cebf7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6b391cebf7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6b391cebf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6b391cebf7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6b391cebf7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6b391cebf7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6b391cebf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b391cebf7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b391cebf7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b391cebf7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b391cebf7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6b391cebf7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6b391cebf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6b391cebf7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6b391cebf7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1283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6b391cebf7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6b391cebf7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drive/folders/1Wp4JdjgH2BgqOzRe3UyC6PaI2Y8GksWG?usp=sharin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app.diagrams.ne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 Oriented Programming using Unity/C#</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Erik Kesa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Core principles of object oriented design</a:t>
            </a:r>
            <a:endParaRPr/>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20000"/>
          </a:bodyPr>
          <a:lstStyle/>
          <a:p>
            <a:pPr marL="0" lvl="0" indent="0" algn="l" rtl="0">
              <a:lnSpc>
                <a:spcPct val="120000"/>
              </a:lnSpc>
              <a:spcBef>
                <a:spcPts val="500"/>
              </a:spcBef>
              <a:spcAft>
                <a:spcPts val="0"/>
              </a:spcAft>
              <a:buNone/>
            </a:pPr>
            <a:r>
              <a:rPr lang="en" sz="2000">
                <a:solidFill>
                  <a:srgbClr val="FFFFFF"/>
                </a:solidFill>
                <a:latin typeface="Arial"/>
                <a:ea typeface="Arial"/>
                <a:cs typeface="Arial"/>
                <a:sym typeface="Arial"/>
              </a:rPr>
              <a:t>Object oriented programming is a way of thinking about programming. It is a very common methodology in games and other commercial applications. In OOP, you define classes and relationships between them and rules for interaction between objects. Think of Classes as blueprints for objects  - Eg if you would have a player class, its data members would be lives, and member functions would be anything a player can do. Classes are similar to C Structs, with the exception, that classes can also define behavior.  </a:t>
            </a:r>
            <a:endParaRPr sz="2000">
              <a:solidFill>
                <a:srgbClr val="FFFFFF"/>
              </a:solidFill>
              <a:latin typeface="Arial"/>
              <a:ea typeface="Arial"/>
              <a:cs typeface="Arial"/>
              <a:sym typeface="Arial"/>
            </a:endParaRPr>
          </a:p>
          <a:p>
            <a:pPr marL="0" lvl="0" indent="0" algn="l" rtl="0">
              <a:spcBef>
                <a:spcPts val="6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Activity diagrams and class diagrams</a:t>
            </a:r>
            <a:endParaRPr/>
          </a:p>
        </p:txBody>
      </p:sp>
      <p:sp>
        <p:nvSpPr>
          <p:cNvPr id="189" name="Google Shape;189;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two main types of diagrams we will be making are activity diagrams and class diagrams.</a:t>
            </a:r>
            <a:endParaRPr/>
          </a:p>
          <a:p>
            <a:pPr marL="0" lvl="0" indent="0" algn="l" rtl="0">
              <a:spcBef>
                <a:spcPts val="1200"/>
              </a:spcBef>
              <a:spcAft>
                <a:spcPts val="0"/>
              </a:spcAft>
              <a:buNone/>
            </a:pPr>
            <a:r>
              <a:rPr lang="en"/>
              <a:t>An activity diagram is used to describe a process from start to end - examples are diagrams of the core game loop. </a:t>
            </a:r>
            <a:endParaRPr/>
          </a:p>
          <a:p>
            <a:pPr marL="0" lvl="0" indent="0" algn="l" rtl="0">
              <a:spcBef>
                <a:spcPts val="1200"/>
              </a:spcBef>
              <a:spcAft>
                <a:spcPts val="1200"/>
              </a:spcAft>
              <a:buNone/>
            </a:pPr>
            <a:r>
              <a:rPr lang="en"/>
              <a:t>A class diagram serves to map out the most important classes and their relationships.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Space Attackers</a:t>
            </a:r>
            <a:endParaRPr/>
          </a:p>
        </p:txBody>
      </p:sp>
      <p:sp>
        <p:nvSpPr>
          <p:cNvPr id="195" name="Google Shape;195;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 space invaders like game where waves of monsters are spawned from the top at a set time interval .</a:t>
            </a:r>
            <a:endParaRPr/>
          </a:p>
          <a:p>
            <a:pPr marL="457200" lvl="0" indent="-311150" algn="l" rtl="0">
              <a:spcBef>
                <a:spcPts val="0"/>
              </a:spcBef>
              <a:spcAft>
                <a:spcPts val="0"/>
              </a:spcAft>
              <a:buSzPts val="1300"/>
              <a:buChar char="●"/>
            </a:pPr>
            <a:r>
              <a:rPr lang="en"/>
              <a:t>The player controls a space ship that can move left or right</a:t>
            </a:r>
            <a:endParaRPr/>
          </a:p>
          <a:p>
            <a:pPr marL="457200" lvl="0" indent="-311150" algn="l" rtl="0">
              <a:spcBef>
                <a:spcPts val="0"/>
              </a:spcBef>
              <a:spcAft>
                <a:spcPts val="0"/>
              </a:spcAft>
              <a:buSzPts val="1300"/>
              <a:buChar char="●"/>
            </a:pPr>
            <a:r>
              <a:rPr lang="en"/>
              <a:t>Clicking the space button fires a laser.</a:t>
            </a:r>
            <a:endParaRPr/>
          </a:p>
          <a:p>
            <a:pPr marL="457200" lvl="0" indent="-311150" algn="l" rtl="0">
              <a:spcBef>
                <a:spcPts val="0"/>
              </a:spcBef>
              <a:spcAft>
                <a:spcPts val="0"/>
              </a:spcAft>
              <a:buSzPts val="1300"/>
              <a:buChar char="●"/>
            </a:pPr>
            <a:r>
              <a:rPr lang="en"/>
              <a:t>Each monster that hits the player, damages them</a:t>
            </a:r>
            <a:endParaRPr/>
          </a:p>
          <a:p>
            <a:pPr marL="457200" lvl="0" indent="-311150" algn="l" rtl="0">
              <a:spcBef>
                <a:spcPts val="0"/>
              </a:spcBef>
              <a:spcAft>
                <a:spcPts val="0"/>
              </a:spcAft>
              <a:buSzPts val="1300"/>
              <a:buChar char="●"/>
            </a:pPr>
            <a:r>
              <a:rPr lang="en"/>
              <a:t>Each monster that reaches the ground, damages the player</a:t>
            </a:r>
            <a:endParaRPr/>
          </a:p>
          <a:p>
            <a:pPr marL="457200" lvl="0" indent="-311150" algn="l" rtl="0">
              <a:spcBef>
                <a:spcPts val="0"/>
              </a:spcBef>
              <a:spcAft>
                <a:spcPts val="0"/>
              </a:spcAft>
              <a:buSzPts val="1300"/>
              <a:buChar char="●"/>
            </a:pPr>
            <a:r>
              <a:rPr lang="en"/>
              <a:t>When the player is out of lives, the game ends</a:t>
            </a:r>
            <a:endParaRPr/>
          </a:p>
          <a:p>
            <a:pPr marL="457200" lvl="0" indent="-311150" algn="l" rtl="0">
              <a:spcBef>
                <a:spcPts val="0"/>
              </a:spcBef>
              <a:spcAft>
                <a:spcPts val="0"/>
              </a:spcAft>
              <a:buSzPts val="1300"/>
              <a:buChar char="●"/>
            </a:pPr>
            <a:r>
              <a:rPr lang="en" u="sng">
                <a:solidFill>
                  <a:schemeClr val="hlink"/>
                </a:solidFill>
                <a:hlinkClick r:id="rId3"/>
              </a:rPr>
              <a:t>https://drive.google.com/drive/folders/1Wp4JdjgH2BgqOzRe3UyC6PaI2Y8GksWG?usp=sharing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Core game loop activity diagrams</a:t>
            </a:r>
            <a:endParaRPr/>
          </a:p>
        </p:txBody>
      </p:sp>
      <p:pic>
        <p:nvPicPr>
          <p:cNvPr id="201" name="Google Shape;201;p24"/>
          <p:cNvPicPr preferRelativeResize="0"/>
          <p:nvPr/>
        </p:nvPicPr>
        <p:blipFill>
          <a:blip r:embed="rId3">
            <a:alphaModFix/>
          </a:blip>
          <a:stretch>
            <a:fillRect/>
          </a:stretch>
        </p:blipFill>
        <p:spPr>
          <a:xfrm>
            <a:off x="1424125" y="904800"/>
            <a:ext cx="5010950" cy="4160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Core game loop activity diagrams</a:t>
            </a:r>
            <a:endParaRPr/>
          </a:p>
        </p:txBody>
      </p:sp>
      <p:pic>
        <p:nvPicPr>
          <p:cNvPr id="207" name="Google Shape;207;p25"/>
          <p:cNvPicPr preferRelativeResize="0"/>
          <p:nvPr/>
        </p:nvPicPr>
        <p:blipFill>
          <a:blip r:embed="rId3">
            <a:alphaModFix/>
          </a:blip>
          <a:stretch>
            <a:fillRect/>
          </a:stretch>
        </p:blipFill>
        <p:spPr>
          <a:xfrm>
            <a:off x="1361850" y="1497475"/>
            <a:ext cx="7581900" cy="2305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structure and class diagrams</a:t>
            </a:r>
            <a:endParaRPr/>
          </a:p>
        </p:txBody>
      </p:sp>
      <p:sp>
        <p:nvSpPr>
          <p:cNvPr id="213" name="Google Shape;213;p26"/>
          <p:cNvSpPr txBox="1">
            <a:spLocks noGrp="1"/>
          </p:cNvSpPr>
          <p:nvPr>
            <p:ph type="body" idx="1"/>
          </p:nvPr>
        </p:nvSpPr>
        <p:spPr>
          <a:xfrm>
            <a:off x="1571150" y="1567550"/>
            <a:ext cx="34998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4" name="Google Shape;214;p26"/>
          <p:cNvPicPr preferRelativeResize="0"/>
          <p:nvPr/>
        </p:nvPicPr>
        <p:blipFill>
          <a:blip r:embed="rId3">
            <a:alphaModFix/>
          </a:blip>
          <a:stretch>
            <a:fillRect/>
          </a:stretch>
        </p:blipFill>
        <p:spPr>
          <a:xfrm>
            <a:off x="1399901" y="906763"/>
            <a:ext cx="4326376" cy="42327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Implementing the player</a:t>
            </a:r>
            <a:endParaRPr/>
          </a:p>
        </p:txBody>
      </p:sp>
      <p:sp>
        <p:nvSpPr>
          <p:cNvPr id="220" name="Google Shape;220;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Implementing the wave spawner</a:t>
            </a:r>
            <a:endParaRPr/>
          </a:p>
        </p:txBody>
      </p:sp>
      <p:sp>
        <p:nvSpPr>
          <p:cNvPr id="226" name="Google Shape;226;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Implementing the enemies</a:t>
            </a:r>
            <a:endParaRPr/>
          </a:p>
        </p:txBody>
      </p:sp>
      <p:sp>
        <p:nvSpPr>
          <p:cNvPr id="232" name="Google Shape;232;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will we be learning this semester?</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Unity and C# -  A  rapid prototyping tool/Game engine and a beautifully designed Object Oriented Programming language.</a:t>
            </a:r>
            <a:endParaRPr/>
          </a:p>
          <a:p>
            <a:pPr marL="457200" lvl="0" indent="-311150" algn="l" rtl="0">
              <a:spcBef>
                <a:spcPts val="0"/>
              </a:spcBef>
              <a:spcAft>
                <a:spcPts val="0"/>
              </a:spcAft>
              <a:buSzPts val="1300"/>
              <a:buChar char="●"/>
            </a:pPr>
            <a:r>
              <a:rPr lang="en"/>
              <a:t>Basics of software architecture with focus on game design - why is it useful and what are the benefits?</a:t>
            </a:r>
            <a:endParaRPr/>
          </a:p>
          <a:p>
            <a:pPr marL="457200" lvl="0" indent="-311150" algn="l" rtl="0">
              <a:spcBef>
                <a:spcPts val="0"/>
              </a:spcBef>
              <a:spcAft>
                <a:spcPts val="0"/>
              </a:spcAft>
              <a:buSzPts val="1300"/>
              <a:buChar char="●"/>
            </a:pPr>
            <a:r>
              <a:rPr lang="en"/>
              <a:t>SOLID programming principles.</a:t>
            </a:r>
            <a:endParaRPr/>
          </a:p>
          <a:p>
            <a:pPr marL="457200" lvl="0" indent="-311150" algn="l" rtl="0">
              <a:spcBef>
                <a:spcPts val="0"/>
              </a:spcBef>
              <a:spcAft>
                <a:spcPts val="0"/>
              </a:spcAft>
              <a:buSzPts val="1300"/>
              <a:buChar char="●"/>
            </a:pPr>
            <a:r>
              <a:rPr lang="en"/>
              <a:t>Object Oriented Programming principles.</a:t>
            </a:r>
            <a:endParaRPr/>
          </a:p>
          <a:p>
            <a:pPr marL="457200" lvl="0" indent="-311150" algn="l" rtl="0">
              <a:spcBef>
                <a:spcPts val="0"/>
              </a:spcBef>
              <a:spcAft>
                <a:spcPts val="0"/>
              </a:spcAft>
              <a:buSzPts val="1300"/>
              <a:buChar char="●"/>
            </a:pPr>
            <a:r>
              <a:rPr lang="en"/>
              <a:t>Programming patterns useful in game development and game AI.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will we be working?</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Good software architecture starts way before writing the first lines of code - we will be learning to express our game design through activity diagrams and structure our data through class diagrams using Draw.io -  </a:t>
            </a:r>
            <a:r>
              <a:rPr lang="en" u="sng">
                <a:solidFill>
                  <a:schemeClr val="hlink"/>
                </a:solidFill>
                <a:hlinkClick r:id="rId3"/>
              </a:rPr>
              <a:t>https://app.diagrams.net/</a:t>
            </a:r>
            <a:endParaRPr/>
          </a:p>
          <a:p>
            <a:pPr marL="457200" lvl="0" indent="-311150" algn="l" rtl="0">
              <a:spcBef>
                <a:spcPts val="0"/>
              </a:spcBef>
              <a:spcAft>
                <a:spcPts val="0"/>
              </a:spcAft>
              <a:buSzPts val="1300"/>
              <a:buChar char="●"/>
            </a:pPr>
            <a:r>
              <a:rPr lang="en"/>
              <a:t>We will be implementing our logic based on those diagrams, and </a:t>
            </a:r>
            <a:r>
              <a:rPr lang="en" b="1"/>
              <a:t>trying </a:t>
            </a:r>
            <a:r>
              <a:rPr lang="en"/>
              <a:t> to adher to the principles of SOLID programming.  </a:t>
            </a:r>
            <a:endParaRPr/>
          </a:p>
          <a:p>
            <a:pPr marL="457200" lvl="0" indent="-311150" algn="l" rtl="0">
              <a:spcBef>
                <a:spcPts val="0"/>
              </a:spcBef>
              <a:spcAft>
                <a:spcPts val="0"/>
              </a:spcAft>
              <a:buSzPts val="1300"/>
              <a:buChar char="●"/>
            </a:pPr>
            <a:r>
              <a:rPr lang="en"/>
              <a:t>we  will cover theory and pracice side-by-side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will we be making?</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 Space Invaders clone to revisit core unity concepts and the C# programming language. (Mostly from scratch) </a:t>
            </a:r>
            <a:endParaRPr/>
          </a:p>
          <a:p>
            <a:pPr marL="457200" lvl="0" indent="-311150" algn="l" rtl="0">
              <a:spcBef>
                <a:spcPts val="0"/>
              </a:spcBef>
              <a:spcAft>
                <a:spcPts val="0"/>
              </a:spcAft>
              <a:buSzPts val="1300"/>
              <a:buChar char="●"/>
            </a:pPr>
            <a:r>
              <a:rPr lang="en"/>
              <a:t>A Heroes of Might and Magic clone to explore concepts of Object Oriented Programming such as interfaces and polymorphism (we will only be focusing on hex-based battle scene).</a:t>
            </a:r>
            <a:endParaRPr/>
          </a:p>
          <a:p>
            <a:pPr marL="457200" lvl="0" indent="-311150" algn="l" rtl="0">
              <a:spcBef>
                <a:spcPts val="0"/>
              </a:spcBef>
              <a:spcAft>
                <a:spcPts val="0"/>
              </a:spcAft>
              <a:buSzPts val="1300"/>
              <a:buChar char="●"/>
            </a:pPr>
            <a:r>
              <a:rPr lang="en"/>
              <a:t>A Stealth Game to have a look at some interesting Game AI patterns (Command, Singleton) (If we get there) </a:t>
            </a:r>
            <a:endParaRPr/>
          </a:p>
          <a:p>
            <a:pPr marL="45720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Final assignment</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You will be tasked with extending the gameplay of our Heroes-like game prototype with:</a:t>
            </a:r>
            <a:br>
              <a:rPr lang="en"/>
            </a:br>
            <a:br>
              <a:rPr lang="en"/>
            </a:br>
            <a:r>
              <a:rPr lang="en"/>
              <a:t>a) new enemy types (3)</a:t>
            </a:r>
            <a:endParaRPr/>
          </a:p>
          <a:p>
            <a:pPr marL="0" lvl="0" indent="0" algn="l" rtl="0">
              <a:spcBef>
                <a:spcPts val="1200"/>
              </a:spcBef>
              <a:spcAft>
                <a:spcPts val="0"/>
              </a:spcAft>
              <a:buNone/>
            </a:pPr>
            <a:r>
              <a:rPr lang="en"/>
              <a:t>b) new attack types for enemies (3)</a:t>
            </a:r>
            <a:endParaRPr/>
          </a:p>
          <a:p>
            <a:pPr marL="0" lvl="0" indent="0" algn="l" rtl="0">
              <a:spcBef>
                <a:spcPts val="1200"/>
              </a:spcBef>
              <a:spcAft>
                <a:spcPts val="0"/>
              </a:spcAft>
              <a:buNone/>
            </a:pPr>
            <a:r>
              <a:rPr lang="en"/>
              <a:t>c) new actions besides guard, move, attack (1)</a:t>
            </a:r>
            <a:endParaRPr/>
          </a:p>
          <a:p>
            <a:pPr marL="0" lvl="0" indent="0" algn="l" rtl="0">
              <a:spcBef>
                <a:spcPts val="1200"/>
              </a:spcBef>
              <a:spcAft>
                <a:spcPts val="1200"/>
              </a:spcAft>
              <a:buNone/>
            </a:pPr>
            <a:r>
              <a:rPr lang="en"/>
              <a:t>d) One player special mechanic, that can be used once per round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Unity refresher</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lt1"/>
              </a:buClr>
              <a:buSzPts val="1800"/>
              <a:buFont typeface="Open Sans"/>
              <a:buChar char="●"/>
            </a:pPr>
            <a:r>
              <a:rPr lang="en" sz="1800">
                <a:latin typeface="Open Sans"/>
                <a:ea typeface="Open Sans"/>
                <a:cs typeface="Open Sans"/>
                <a:sym typeface="Open Sans"/>
              </a:rPr>
              <a:t>Uses C# as the scripting language</a:t>
            </a:r>
            <a:endParaRPr sz="1800">
              <a:latin typeface="Open Sans"/>
              <a:ea typeface="Open Sans"/>
              <a:cs typeface="Open Sans"/>
              <a:sym typeface="Open Sans"/>
            </a:endParaRPr>
          </a:p>
          <a:p>
            <a:pPr marL="457200" lvl="0" indent="-342900" algn="l" rtl="0">
              <a:spcBef>
                <a:spcPts val="0"/>
              </a:spcBef>
              <a:spcAft>
                <a:spcPts val="0"/>
              </a:spcAft>
              <a:buClr>
                <a:schemeClr val="lt1"/>
              </a:buClr>
              <a:buSzPts val="1800"/>
              <a:buFont typeface="Open Sans"/>
              <a:buChar char="●"/>
            </a:pPr>
            <a:r>
              <a:rPr lang="en" sz="1800">
                <a:latin typeface="Open Sans"/>
                <a:ea typeface="Open Sans"/>
                <a:cs typeface="Open Sans"/>
                <a:sym typeface="Open Sans"/>
              </a:rPr>
              <a:t>Is a complete game engine and so much more.</a:t>
            </a:r>
            <a:endParaRPr sz="1800">
              <a:latin typeface="Open Sans"/>
              <a:ea typeface="Open Sans"/>
              <a:cs typeface="Open Sans"/>
              <a:sym typeface="Open Sans"/>
            </a:endParaRPr>
          </a:p>
          <a:p>
            <a:pPr marL="457200" lvl="0" indent="-342900" algn="l" rtl="0">
              <a:spcBef>
                <a:spcPts val="0"/>
              </a:spcBef>
              <a:spcAft>
                <a:spcPts val="0"/>
              </a:spcAft>
              <a:buClr>
                <a:schemeClr val="lt1"/>
              </a:buClr>
              <a:buSzPts val="1800"/>
              <a:buFont typeface="Open Sans"/>
              <a:buChar char="●"/>
            </a:pPr>
            <a:r>
              <a:rPr lang="en" sz="1800">
                <a:latin typeface="Open Sans"/>
                <a:ea typeface="Open Sans"/>
                <a:cs typeface="Open Sans"/>
                <a:sym typeface="Open Sans"/>
              </a:rPr>
              <a:t>Can be used for 2D and 3D</a:t>
            </a:r>
            <a:endParaRPr sz="1800">
              <a:latin typeface="Open Sans"/>
              <a:ea typeface="Open Sans"/>
              <a:cs typeface="Open Sans"/>
              <a:sym typeface="Open Sans"/>
            </a:endParaRPr>
          </a:p>
          <a:p>
            <a:pPr marL="457200" lvl="0" indent="-342900" algn="l" rtl="0">
              <a:spcBef>
                <a:spcPts val="0"/>
              </a:spcBef>
              <a:spcAft>
                <a:spcPts val="0"/>
              </a:spcAft>
              <a:buClr>
                <a:schemeClr val="lt1"/>
              </a:buClr>
              <a:buSzPts val="1800"/>
              <a:buFont typeface="Open Sans"/>
              <a:buChar char="●"/>
            </a:pPr>
            <a:r>
              <a:rPr lang="en" sz="1800">
                <a:latin typeface="Open Sans"/>
                <a:ea typeface="Open Sans"/>
                <a:cs typeface="Open Sans"/>
                <a:sym typeface="Open Sans"/>
              </a:rPr>
              <a:t>Can ship games to virtually anything - PC, Android, iOS, Washing machines</a:t>
            </a:r>
            <a:endParaRPr sz="1800">
              <a:latin typeface="Open Sans"/>
              <a:ea typeface="Open Sans"/>
              <a:cs typeface="Open Sans"/>
              <a:sym typeface="Open Sans"/>
            </a:endParaRPr>
          </a:p>
          <a:p>
            <a:pPr marL="457200" lvl="0" indent="-342900" algn="l" rtl="0">
              <a:spcBef>
                <a:spcPts val="0"/>
              </a:spcBef>
              <a:spcAft>
                <a:spcPts val="0"/>
              </a:spcAft>
              <a:buClr>
                <a:schemeClr val="lt1"/>
              </a:buClr>
              <a:buSzPts val="1800"/>
              <a:buFont typeface="Open Sans"/>
              <a:buChar char="●"/>
            </a:pPr>
            <a:r>
              <a:rPr lang="en" sz="1800">
                <a:latin typeface="Open Sans"/>
                <a:ea typeface="Open Sans"/>
                <a:cs typeface="Open Sans"/>
                <a:sym typeface="Open Sans"/>
              </a:rPr>
              <a:t>Uses the Game Loop, Component and GameObject patterns under the hood.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 refresher</a:t>
            </a:r>
            <a:endParaRPr/>
          </a:p>
        </p:txBody>
      </p:sp>
      <p:sp>
        <p:nvSpPr>
          <p:cNvPr id="171" name="Google Shape;171;p19"/>
          <p:cNvSpPr txBox="1">
            <a:spLocks noGrp="1"/>
          </p:cNvSpPr>
          <p:nvPr>
            <p:ph type="body" idx="1"/>
          </p:nvPr>
        </p:nvSpPr>
        <p:spPr>
          <a:xfrm>
            <a:off x="1297500" y="1589875"/>
            <a:ext cx="7038900" cy="291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Open Sans"/>
              <a:buChar char="●"/>
            </a:pPr>
            <a:r>
              <a:rPr lang="en" sz="1800">
                <a:latin typeface="Open Sans"/>
                <a:ea typeface="Open Sans"/>
                <a:cs typeface="Open Sans"/>
                <a:sym typeface="Open Sans"/>
              </a:rPr>
              <a:t>Compiled language</a:t>
            </a:r>
            <a:endParaRPr sz="1800">
              <a:latin typeface="Open Sans"/>
              <a:ea typeface="Open Sans"/>
              <a:cs typeface="Open Sans"/>
              <a:sym typeface="Open Sans"/>
            </a:endParaRPr>
          </a:p>
          <a:p>
            <a:pPr marL="457200" lvl="0" indent="-342900" algn="l" rtl="0">
              <a:spcBef>
                <a:spcPts val="0"/>
              </a:spcBef>
              <a:spcAft>
                <a:spcPts val="0"/>
              </a:spcAft>
              <a:buSzPts val="1800"/>
              <a:buFont typeface="Open Sans"/>
              <a:buChar char="●"/>
            </a:pPr>
            <a:r>
              <a:rPr lang="en" sz="1800">
                <a:latin typeface="Open Sans"/>
                <a:ea typeface="Open Sans"/>
                <a:cs typeface="Open Sans"/>
                <a:sym typeface="Open Sans"/>
              </a:rPr>
              <a:t>Managed Code</a:t>
            </a:r>
            <a:endParaRPr sz="1800">
              <a:latin typeface="Open Sans"/>
              <a:ea typeface="Open Sans"/>
              <a:cs typeface="Open Sans"/>
              <a:sym typeface="Open Sans"/>
            </a:endParaRPr>
          </a:p>
          <a:p>
            <a:pPr marL="457200" lvl="0" indent="-342900" algn="l" rtl="0">
              <a:spcBef>
                <a:spcPts val="0"/>
              </a:spcBef>
              <a:spcAft>
                <a:spcPts val="0"/>
              </a:spcAft>
              <a:buSzPts val="1800"/>
              <a:buFont typeface="Open Sans"/>
              <a:buChar char="●"/>
            </a:pPr>
            <a:r>
              <a:rPr lang="en" sz="1800">
                <a:latin typeface="Open Sans"/>
                <a:ea typeface="Open Sans"/>
                <a:cs typeface="Open Sans"/>
                <a:sym typeface="Open Sans"/>
              </a:rPr>
              <a:t>Strongly typed</a:t>
            </a:r>
            <a:endParaRPr sz="1800">
              <a:latin typeface="Open Sans"/>
              <a:ea typeface="Open Sans"/>
              <a:cs typeface="Open Sans"/>
              <a:sym typeface="Open Sans"/>
            </a:endParaRPr>
          </a:p>
          <a:p>
            <a:pPr marL="457200" lvl="0" indent="-342900" algn="l" rtl="0">
              <a:spcBef>
                <a:spcPts val="0"/>
              </a:spcBef>
              <a:spcAft>
                <a:spcPts val="0"/>
              </a:spcAft>
              <a:buSzPts val="1800"/>
              <a:buFont typeface="Open Sans"/>
              <a:buChar char="●"/>
            </a:pPr>
            <a:r>
              <a:rPr lang="en" sz="1800">
                <a:latin typeface="Open Sans"/>
                <a:ea typeface="Open Sans"/>
                <a:cs typeface="Open Sans"/>
                <a:sym typeface="Open Sans"/>
              </a:rPr>
              <a:t>Function based</a:t>
            </a:r>
            <a:endParaRPr sz="1800">
              <a:latin typeface="Open Sans"/>
              <a:ea typeface="Open Sans"/>
              <a:cs typeface="Open Sans"/>
              <a:sym typeface="Open Sans"/>
            </a:endParaRPr>
          </a:p>
          <a:p>
            <a:pPr marL="457200" lvl="0" indent="-342900" algn="l" rtl="0">
              <a:spcBef>
                <a:spcPts val="0"/>
              </a:spcBef>
              <a:spcAft>
                <a:spcPts val="0"/>
              </a:spcAft>
              <a:buSzPts val="1800"/>
              <a:buFont typeface="Open Sans"/>
              <a:buChar char="●"/>
            </a:pPr>
            <a:r>
              <a:rPr lang="en" sz="1800">
                <a:latin typeface="Open Sans"/>
                <a:ea typeface="Open Sans"/>
                <a:cs typeface="Open Sans"/>
                <a:sym typeface="Open Sans"/>
              </a:rPr>
              <a:t>Object oriented</a:t>
            </a:r>
            <a:endParaRPr sz="1800">
              <a:latin typeface="Open Sans"/>
              <a:ea typeface="Open Sans"/>
              <a:cs typeface="Open Sans"/>
              <a:sym typeface="Open Sans"/>
            </a:endParaRPr>
          </a:p>
          <a:p>
            <a:pPr marL="45720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 refresher – Basic types</a:t>
            </a:r>
            <a:endParaRPr dirty="0"/>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285750" indent="-285750">
              <a:spcAft>
                <a:spcPts val="1200"/>
              </a:spcAft>
            </a:pPr>
            <a:r>
              <a:rPr lang="et-EE" dirty="0"/>
              <a:t>bool</a:t>
            </a:r>
          </a:p>
          <a:p>
            <a:pPr marL="285750" indent="-285750">
              <a:spcAft>
                <a:spcPts val="1200"/>
              </a:spcAft>
            </a:pPr>
            <a:r>
              <a:rPr lang="et-EE" dirty="0" err="1"/>
              <a:t>int</a:t>
            </a:r>
            <a:endParaRPr lang="et-EE" dirty="0"/>
          </a:p>
          <a:p>
            <a:pPr marL="285750" indent="-285750">
              <a:spcAft>
                <a:spcPts val="1200"/>
              </a:spcAft>
            </a:pPr>
            <a:r>
              <a:rPr lang="et-EE" dirty="0" err="1"/>
              <a:t>float</a:t>
            </a:r>
            <a:endParaRPr lang="et-EE" dirty="0"/>
          </a:p>
          <a:p>
            <a:pPr marL="285750" indent="-285750">
              <a:spcAft>
                <a:spcPts val="1200"/>
              </a:spcAft>
            </a:pPr>
            <a:r>
              <a:rPr lang="et-EE" dirty="0"/>
              <a:t>string</a:t>
            </a:r>
          </a:p>
          <a:p>
            <a:pPr marL="285750" indent="-285750">
              <a:spcAft>
                <a:spcPts val="1200"/>
              </a:spcAft>
            </a:pPr>
            <a:r>
              <a:rPr lang="et-EE" dirty="0" err="1"/>
              <a:t>char</a:t>
            </a:r>
            <a:endParaRPr lang="et-EE" dirty="0"/>
          </a:p>
          <a:p>
            <a:pPr marL="285750" indent="-285750">
              <a:spcAft>
                <a:spcPts val="1200"/>
              </a:spcAft>
            </a:pPr>
            <a:endParaRPr lang="et-EE" dirty="0"/>
          </a:p>
        </p:txBody>
      </p:sp>
    </p:spTree>
    <p:extLst>
      <p:ext uri="{BB962C8B-B14F-4D97-AF65-F5344CB8AC3E}">
        <p14:creationId xmlns:p14="http://schemas.microsoft.com/office/powerpoint/2010/main" val="2765455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6522-611D-0243-819D-20283AF65488}"/>
              </a:ext>
            </a:extLst>
          </p:cNvPr>
          <p:cNvSpPr>
            <a:spLocks noGrp="1"/>
          </p:cNvSpPr>
          <p:nvPr>
            <p:ph type="title"/>
          </p:nvPr>
        </p:nvSpPr>
        <p:spPr/>
        <p:txBody>
          <a:bodyPr/>
          <a:lstStyle/>
          <a:p>
            <a:r>
              <a:rPr lang="en-US" dirty="0"/>
              <a:t>C# refresher – Control statements</a:t>
            </a:r>
          </a:p>
        </p:txBody>
      </p:sp>
      <p:sp>
        <p:nvSpPr>
          <p:cNvPr id="3" name="Text Placeholder 2">
            <a:extLst>
              <a:ext uri="{FF2B5EF4-FFF2-40B4-BE49-F238E27FC236}">
                <a16:creationId xmlns:a16="http://schemas.microsoft.com/office/drawing/2014/main" id="{2369D457-F60D-4B44-A315-3AD0E8478516}"/>
              </a:ext>
            </a:extLst>
          </p:cNvPr>
          <p:cNvSpPr>
            <a:spLocks noGrp="1"/>
          </p:cNvSpPr>
          <p:nvPr>
            <p:ph type="body" idx="1"/>
          </p:nvPr>
        </p:nvSpPr>
        <p:spPr/>
        <p:txBody>
          <a:bodyPr/>
          <a:lstStyle/>
          <a:p>
            <a:r>
              <a:rPr lang="en-US" dirty="0"/>
              <a:t>If</a:t>
            </a:r>
          </a:p>
          <a:p>
            <a:r>
              <a:rPr lang="en-US" dirty="0"/>
              <a:t>While</a:t>
            </a:r>
          </a:p>
          <a:p>
            <a:r>
              <a:rPr lang="en-US" dirty="0"/>
              <a:t>For</a:t>
            </a:r>
          </a:p>
          <a:p>
            <a:r>
              <a:rPr lang="en-US" dirty="0"/>
              <a:t>Foreach</a:t>
            </a:r>
          </a:p>
          <a:p>
            <a:pPr marL="146050" indent="0">
              <a:buNone/>
            </a:pPr>
            <a:endParaRPr lang="en-US" dirty="0"/>
          </a:p>
        </p:txBody>
      </p:sp>
    </p:spTree>
    <p:extLst>
      <p:ext uri="{BB962C8B-B14F-4D97-AF65-F5344CB8AC3E}">
        <p14:creationId xmlns:p14="http://schemas.microsoft.com/office/powerpoint/2010/main" val="3347716073"/>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665</Words>
  <Application>Microsoft Macintosh PowerPoint</Application>
  <PresentationFormat>On-screen Show (16:9)</PresentationFormat>
  <Paragraphs>64</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Open Sans</vt:lpstr>
      <vt:lpstr>Arial</vt:lpstr>
      <vt:lpstr>Lato</vt:lpstr>
      <vt:lpstr>Montserrat</vt:lpstr>
      <vt:lpstr>Focus</vt:lpstr>
      <vt:lpstr>Object Oriented Programming using Unity/C#</vt:lpstr>
      <vt:lpstr>What will we be learning this semester?</vt:lpstr>
      <vt:lpstr>How will we be working?</vt:lpstr>
      <vt:lpstr>What will we be making?</vt:lpstr>
      <vt:lpstr>Final assignment</vt:lpstr>
      <vt:lpstr>Unity refresher</vt:lpstr>
      <vt:lpstr>C# refresher</vt:lpstr>
      <vt:lpstr>C# refresher – Basic types</vt:lpstr>
      <vt:lpstr>C# refresher – Control statements</vt:lpstr>
      <vt:lpstr>Core principles of object oriented design</vt:lpstr>
      <vt:lpstr>Activity diagrams and class diagrams</vt:lpstr>
      <vt:lpstr>Space Attackers</vt:lpstr>
      <vt:lpstr>Core game loop activity diagrams</vt:lpstr>
      <vt:lpstr>Core game loop activity diagrams</vt:lpstr>
      <vt:lpstr>Data structure and class diagrams</vt:lpstr>
      <vt:lpstr>Implementing the player</vt:lpstr>
      <vt:lpstr>Implementing the wave spawner</vt:lpstr>
      <vt:lpstr>Implementing the enemies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using Unity/C#</dc:title>
  <cp:lastModifiedBy>Microsoft Office User</cp:lastModifiedBy>
  <cp:revision>1</cp:revision>
  <dcterms:modified xsi:type="dcterms:W3CDTF">2022-10-17T08:56:31Z</dcterms:modified>
</cp:coreProperties>
</file>