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3"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00D4"/>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60"/>
  </p:normalViewPr>
  <p:slideViewPr>
    <p:cSldViewPr snapToGrid="0">
      <p:cViewPr varScale="1">
        <p:scale>
          <a:sx n="114" d="100"/>
          <a:sy n="114" d="100"/>
        </p:scale>
        <p:origin x="3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F69910-4198-464E-B21F-853F2DBF1D4F}"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7CBCB6B1-D8AD-450A-976A-68461546BED4}">
      <dgm:prSet phldrT="[Text]"/>
      <dgm:spPr/>
      <dgm:t>
        <a:bodyPr/>
        <a:lstStyle/>
        <a:p>
          <a:r>
            <a:rPr lang="en-US" dirty="0"/>
            <a:t>Crime</a:t>
          </a:r>
        </a:p>
      </dgm:t>
    </dgm:pt>
    <dgm:pt modelId="{66C2333D-EC26-4500-B475-1440D389E804}" type="parTrans" cxnId="{9022C192-7472-471B-ABED-98589E76225F}">
      <dgm:prSet/>
      <dgm:spPr/>
      <dgm:t>
        <a:bodyPr/>
        <a:lstStyle/>
        <a:p>
          <a:endParaRPr lang="en-US"/>
        </a:p>
      </dgm:t>
    </dgm:pt>
    <dgm:pt modelId="{BC1DACA4-61CC-4345-878C-8FB53F80AD77}" type="sibTrans" cxnId="{9022C192-7472-471B-ABED-98589E76225F}">
      <dgm:prSet/>
      <dgm:spPr/>
      <dgm:t>
        <a:bodyPr/>
        <a:lstStyle/>
        <a:p>
          <a:endParaRPr lang="en-US"/>
        </a:p>
      </dgm:t>
    </dgm:pt>
    <dgm:pt modelId="{8AF158E1-106B-4A3C-A431-0A78AA56D7B1}">
      <dgm:prSet phldrT="[Text]"/>
      <dgm:spPr/>
      <dgm:t>
        <a:bodyPr/>
        <a:lstStyle/>
        <a:p>
          <a:r>
            <a:rPr lang="en-US" dirty="0"/>
            <a:t>Growth Rate</a:t>
          </a:r>
        </a:p>
      </dgm:t>
    </dgm:pt>
    <dgm:pt modelId="{BEE84C02-DCDC-46AB-960D-270A43FDBA2F}" type="parTrans" cxnId="{902618E2-716B-47F3-8E93-DCA125715BBB}">
      <dgm:prSet/>
      <dgm:spPr/>
      <dgm:t>
        <a:bodyPr/>
        <a:lstStyle/>
        <a:p>
          <a:endParaRPr lang="en-US"/>
        </a:p>
      </dgm:t>
    </dgm:pt>
    <dgm:pt modelId="{E757D382-5268-4452-A531-69D830B508B7}" type="sibTrans" cxnId="{902618E2-716B-47F3-8E93-DCA125715BBB}">
      <dgm:prSet/>
      <dgm:spPr/>
      <dgm:t>
        <a:bodyPr/>
        <a:lstStyle/>
        <a:p>
          <a:endParaRPr lang="en-US"/>
        </a:p>
      </dgm:t>
    </dgm:pt>
    <dgm:pt modelId="{60985D88-CFFF-4377-977C-FD8C6A8AB1D1}">
      <dgm:prSet phldrT="[Text]"/>
      <dgm:spPr/>
      <dgm:t>
        <a:bodyPr/>
        <a:lstStyle/>
        <a:p>
          <a:r>
            <a:rPr lang="en-US" dirty="0"/>
            <a:t>Cost of Living</a:t>
          </a:r>
        </a:p>
      </dgm:t>
    </dgm:pt>
    <dgm:pt modelId="{59929B9C-23CE-40BE-8A4A-B1F1A6C0CF41}" type="parTrans" cxnId="{3534E231-E492-4EF5-A344-2B3E5196DCE5}">
      <dgm:prSet/>
      <dgm:spPr/>
      <dgm:t>
        <a:bodyPr/>
        <a:lstStyle/>
        <a:p>
          <a:endParaRPr lang="en-US"/>
        </a:p>
      </dgm:t>
    </dgm:pt>
    <dgm:pt modelId="{F447342F-8345-4D93-A344-7F8AEBD24F75}" type="sibTrans" cxnId="{3534E231-E492-4EF5-A344-2B3E5196DCE5}">
      <dgm:prSet/>
      <dgm:spPr/>
      <dgm:t>
        <a:bodyPr/>
        <a:lstStyle/>
        <a:p>
          <a:endParaRPr lang="en-US"/>
        </a:p>
      </dgm:t>
    </dgm:pt>
    <dgm:pt modelId="{04A65D16-3FB7-4C6C-A6E4-33B1055B476F}">
      <dgm:prSet phldrT="[Text]"/>
      <dgm:spPr/>
      <dgm:t>
        <a:bodyPr/>
        <a:lstStyle/>
        <a:p>
          <a:r>
            <a:rPr lang="en-US" dirty="0"/>
            <a:t>Local Venues</a:t>
          </a:r>
        </a:p>
      </dgm:t>
    </dgm:pt>
    <dgm:pt modelId="{9A98659C-981D-432C-AE7A-C446E08D33DA}" type="parTrans" cxnId="{8063BBF1-34C4-4123-B719-437D0B97A42C}">
      <dgm:prSet/>
      <dgm:spPr/>
      <dgm:t>
        <a:bodyPr/>
        <a:lstStyle/>
        <a:p>
          <a:endParaRPr lang="en-US"/>
        </a:p>
      </dgm:t>
    </dgm:pt>
    <dgm:pt modelId="{452084D4-5F25-4F29-8FE9-BB59278F9AA6}" type="sibTrans" cxnId="{8063BBF1-34C4-4123-B719-437D0B97A42C}">
      <dgm:prSet/>
      <dgm:spPr/>
      <dgm:t>
        <a:bodyPr/>
        <a:lstStyle/>
        <a:p>
          <a:endParaRPr lang="en-US"/>
        </a:p>
      </dgm:t>
    </dgm:pt>
    <dgm:pt modelId="{CD6D37FC-AA5F-40D0-8C36-A6ADFE1214FD}" type="pres">
      <dgm:prSet presAssocID="{03F69910-4198-464E-B21F-853F2DBF1D4F}" presName="matrix" presStyleCnt="0">
        <dgm:presLayoutVars>
          <dgm:chMax val="1"/>
          <dgm:dir/>
          <dgm:resizeHandles val="exact"/>
        </dgm:presLayoutVars>
      </dgm:prSet>
      <dgm:spPr/>
    </dgm:pt>
    <dgm:pt modelId="{873F92E3-2C52-4BC1-8981-C8ED73FCFE47}" type="pres">
      <dgm:prSet presAssocID="{03F69910-4198-464E-B21F-853F2DBF1D4F}" presName="diamond" presStyleLbl="bgShp" presStyleIdx="0" presStyleCnt="1"/>
      <dgm:spPr/>
    </dgm:pt>
    <dgm:pt modelId="{2A64B987-9E3F-4D17-8C2B-D3842828C13E}" type="pres">
      <dgm:prSet presAssocID="{03F69910-4198-464E-B21F-853F2DBF1D4F}" presName="quad1" presStyleLbl="node1" presStyleIdx="0" presStyleCnt="4">
        <dgm:presLayoutVars>
          <dgm:chMax val="0"/>
          <dgm:chPref val="0"/>
          <dgm:bulletEnabled val="1"/>
        </dgm:presLayoutVars>
      </dgm:prSet>
      <dgm:spPr/>
    </dgm:pt>
    <dgm:pt modelId="{F551E72D-A8F7-4DFC-AE32-97FBC5991BD9}" type="pres">
      <dgm:prSet presAssocID="{03F69910-4198-464E-B21F-853F2DBF1D4F}" presName="quad2" presStyleLbl="node1" presStyleIdx="1" presStyleCnt="4">
        <dgm:presLayoutVars>
          <dgm:chMax val="0"/>
          <dgm:chPref val="0"/>
          <dgm:bulletEnabled val="1"/>
        </dgm:presLayoutVars>
      </dgm:prSet>
      <dgm:spPr/>
    </dgm:pt>
    <dgm:pt modelId="{9900705B-4E37-4239-B216-2F417F60C050}" type="pres">
      <dgm:prSet presAssocID="{03F69910-4198-464E-B21F-853F2DBF1D4F}" presName="quad3" presStyleLbl="node1" presStyleIdx="2" presStyleCnt="4">
        <dgm:presLayoutVars>
          <dgm:chMax val="0"/>
          <dgm:chPref val="0"/>
          <dgm:bulletEnabled val="1"/>
        </dgm:presLayoutVars>
      </dgm:prSet>
      <dgm:spPr/>
    </dgm:pt>
    <dgm:pt modelId="{14E6F275-59F3-498D-84F6-502B31424F01}" type="pres">
      <dgm:prSet presAssocID="{03F69910-4198-464E-B21F-853F2DBF1D4F}" presName="quad4" presStyleLbl="node1" presStyleIdx="3" presStyleCnt="4">
        <dgm:presLayoutVars>
          <dgm:chMax val="0"/>
          <dgm:chPref val="0"/>
          <dgm:bulletEnabled val="1"/>
        </dgm:presLayoutVars>
      </dgm:prSet>
      <dgm:spPr/>
    </dgm:pt>
  </dgm:ptLst>
  <dgm:cxnLst>
    <dgm:cxn modelId="{CB37E005-841F-49D4-8C71-B781640087DE}" type="presOf" srcId="{8AF158E1-106B-4A3C-A431-0A78AA56D7B1}" destId="{F551E72D-A8F7-4DFC-AE32-97FBC5991BD9}" srcOrd="0" destOrd="0" presId="urn:microsoft.com/office/officeart/2005/8/layout/matrix3"/>
    <dgm:cxn modelId="{3534E231-E492-4EF5-A344-2B3E5196DCE5}" srcId="{03F69910-4198-464E-B21F-853F2DBF1D4F}" destId="{60985D88-CFFF-4377-977C-FD8C6A8AB1D1}" srcOrd="2" destOrd="0" parTransId="{59929B9C-23CE-40BE-8A4A-B1F1A6C0CF41}" sibTransId="{F447342F-8345-4D93-A344-7F8AEBD24F75}"/>
    <dgm:cxn modelId="{A9EF3949-8A51-42C0-A752-42B83CEC4145}" type="presOf" srcId="{7CBCB6B1-D8AD-450A-976A-68461546BED4}" destId="{2A64B987-9E3F-4D17-8C2B-D3842828C13E}" srcOrd="0" destOrd="0" presId="urn:microsoft.com/office/officeart/2005/8/layout/matrix3"/>
    <dgm:cxn modelId="{7332B249-7211-4CA3-8F34-93826A6B5285}" type="presOf" srcId="{60985D88-CFFF-4377-977C-FD8C6A8AB1D1}" destId="{9900705B-4E37-4239-B216-2F417F60C050}" srcOrd="0" destOrd="0" presId="urn:microsoft.com/office/officeart/2005/8/layout/matrix3"/>
    <dgm:cxn modelId="{36CA2676-0344-4B8E-8B9B-B6227D321D29}" type="presOf" srcId="{04A65D16-3FB7-4C6C-A6E4-33B1055B476F}" destId="{14E6F275-59F3-498D-84F6-502B31424F01}" srcOrd="0" destOrd="0" presId="urn:microsoft.com/office/officeart/2005/8/layout/matrix3"/>
    <dgm:cxn modelId="{9022C192-7472-471B-ABED-98589E76225F}" srcId="{03F69910-4198-464E-B21F-853F2DBF1D4F}" destId="{7CBCB6B1-D8AD-450A-976A-68461546BED4}" srcOrd="0" destOrd="0" parTransId="{66C2333D-EC26-4500-B475-1440D389E804}" sibTransId="{BC1DACA4-61CC-4345-878C-8FB53F80AD77}"/>
    <dgm:cxn modelId="{F2B2509B-0B84-4171-A65A-ABD1D3F23FBF}" type="presOf" srcId="{03F69910-4198-464E-B21F-853F2DBF1D4F}" destId="{CD6D37FC-AA5F-40D0-8C36-A6ADFE1214FD}" srcOrd="0" destOrd="0" presId="urn:microsoft.com/office/officeart/2005/8/layout/matrix3"/>
    <dgm:cxn modelId="{902618E2-716B-47F3-8E93-DCA125715BBB}" srcId="{03F69910-4198-464E-B21F-853F2DBF1D4F}" destId="{8AF158E1-106B-4A3C-A431-0A78AA56D7B1}" srcOrd="1" destOrd="0" parTransId="{BEE84C02-DCDC-46AB-960D-270A43FDBA2F}" sibTransId="{E757D382-5268-4452-A531-69D830B508B7}"/>
    <dgm:cxn modelId="{8063BBF1-34C4-4123-B719-437D0B97A42C}" srcId="{03F69910-4198-464E-B21F-853F2DBF1D4F}" destId="{04A65D16-3FB7-4C6C-A6E4-33B1055B476F}" srcOrd="3" destOrd="0" parTransId="{9A98659C-981D-432C-AE7A-C446E08D33DA}" sibTransId="{452084D4-5F25-4F29-8FE9-BB59278F9AA6}"/>
    <dgm:cxn modelId="{EFC2D6D2-2EAA-49F9-9C6F-08F6400034F2}" type="presParOf" srcId="{CD6D37FC-AA5F-40D0-8C36-A6ADFE1214FD}" destId="{873F92E3-2C52-4BC1-8981-C8ED73FCFE47}" srcOrd="0" destOrd="0" presId="urn:microsoft.com/office/officeart/2005/8/layout/matrix3"/>
    <dgm:cxn modelId="{0573287D-A8E2-40B5-9372-E7D40727E0B7}" type="presParOf" srcId="{CD6D37FC-AA5F-40D0-8C36-A6ADFE1214FD}" destId="{2A64B987-9E3F-4D17-8C2B-D3842828C13E}" srcOrd="1" destOrd="0" presId="urn:microsoft.com/office/officeart/2005/8/layout/matrix3"/>
    <dgm:cxn modelId="{4985CEFC-AE8B-4C34-B2D8-A93C6EEB7C56}" type="presParOf" srcId="{CD6D37FC-AA5F-40D0-8C36-A6ADFE1214FD}" destId="{F551E72D-A8F7-4DFC-AE32-97FBC5991BD9}" srcOrd="2" destOrd="0" presId="urn:microsoft.com/office/officeart/2005/8/layout/matrix3"/>
    <dgm:cxn modelId="{FB74C657-AD53-49E3-B0E5-C59AAAC02623}" type="presParOf" srcId="{CD6D37FC-AA5F-40D0-8C36-A6ADFE1214FD}" destId="{9900705B-4E37-4239-B216-2F417F60C050}" srcOrd="3" destOrd="0" presId="urn:microsoft.com/office/officeart/2005/8/layout/matrix3"/>
    <dgm:cxn modelId="{BC1C00F8-74C7-413C-BDC9-43095256BE7E}" type="presParOf" srcId="{CD6D37FC-AA5F-40D0-8C36-A6ADFE1214FD}" destId="{14E6F275-59F3-498D-84F6-502B31424F01}"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3F92E3-2C52-4BC1-8981-C8ED73FCFE47}">
      <dsp:nvSpPr>
        <dsp:cNvPr id="0" name=""/>
        <dsp:cNvSpPr/>
      </dsp:nvSpPr>
      <dsp:spPr>
        <a:xfrm>
          <a:off x="3148805" y="0"/>
          <a:ext cx="3760788" cy="3760788"/>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64B987-9E3F-4D17-8C2B-D3842828C13E}">
      <dsp:nvSpPr>
        <dsp:cNvPr id="0" name=""/>
        <dsp:cNvSpPr/>
      </dsp:nvSpPr>
      <dsp:spPr>
        <a:xfrm>
          <a:off x="3506080" y="357274"/>
          <a:ext cx="1466707" cy="1466707"/>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Crime</a:t>
          </a:r>
        </a:p>
      </dsp:txBody>
      <dsp:txXfrm>
        <a:off x="3577679" y="428873"/>
        <a:ext cx="1323509" cy="1323509"/>
      </dsp:txXfrm>
    </dsp:sp>
    <dsp:sp modelId="{F551E72D-A8F7-4DFC-AE32-97FBC5991BD9}">
      <dsp:nvSpPr>
        <dsp:cNvPr id="0" name=""/>
        <dsp:cNvSpPr/>
      </dsp:nvSpPr>
      <dsp:spPr>
        <a:xfrm>
          <a:off x="5085611" y="357274"/>
          <a:ext cx="1466707" cy="1466707"/>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Growth Rate</a:t>
          </a:r>
        </a:p>
      </dsp:txBody>
      <dsp:txXfrm>
        <a:off x="5157210" y="428873"/>
        <a:ext cx="1323509" cy="1323509"/>
      </dsp:txXfrm>
    </dsp:sp>
    <dsp:sp modelId="{9900705B-4E37-4239-B216-2F417F60C050}">
      <dsp:nvSpPr>
        <dsp:cNvPr id="0" name=""/>
        <dsp:cNvSpPr/>
      </dsp:nvSpPr>
      <dsp:spPr>
        <a:xfrm>
          <a:off x="3506080" y="1936805"/>
          <a:ext cx="1466707" cy="1466707"/>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Cost of Living</a:t>
          </a:r>
        </a:p>
      </dsp:txBody>
      <dsp:txXfrm>
        <a:off x="3577679" y="2008404"/>
        <a:ext cx="1323509" cy="1323509"/>
      </dsp:txXfrm>
    </dsp:sp>
    <dsp:sp modelId="{14E6F275-59F3-498D-84F6-502B31424F01}">
      <dsp:nvSpPr>
        <dsp:cNvPr id="0" name=""/>
        <dsp:cNvSpPr/>
      </dsp:nvSpPr>
      <dsp:spPr>
        <a:xfrm>
          <a:off x="5085611" y="1936805"/>
          <a:ext cx="1466707" cy="1466707"/>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Local Venues</a:t>
          </a:r>
        </a:p>
      </dsp:txBody>
      <dsp:txXfrm>
        <a:off x="5157210" y="2008404"/>
        <a:ext cx="1323509" cy="1323509"/>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8000"/>
              <a:t>Austin Texas</a:t>
            </a:r>
            <a:br>
              <a:rPr lang="en-US" sz="8000"/>
            </a:br>
            <a:r>
              <a:rPr lang="en-US" sz="8000"/>
              <a:t>Zip Code Analysis</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ERIN ALWON</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E885C7C-18BD-4191-912D-580F5AC8F6DA}"/>
              </a:ext>
            </a:extLst>
          </p:cNvPr>
          <p:cNvPicPr>
            <a:picLocks noChangeAspect="1"/>
          </p:cNvPicPr>
          <p:nvPr/>
        </p:nvPicPr>
        <p:blipFill>
          <a:blip r:embed="rId2"/>
          <a:stretch>
            <a:fillRect/>
          </a:stretch>
        </p:blipFill>
        <p:spPr>
          <a:xfrm>
            <a:off x="0" y="0"/>
            <a:ext cx="4572000" cy="685800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2400" i="1" dirty="0">
                <a:effectLst/>
                <a:latin typeface="Calibri" panose="020F0502020204030204" pitchFamily="34" charset="0"/>
                <a:ea typeface="Calibri" panose="020F0502020204030204" pitchFamily="34" charset="0"/>
                <a:cs typeface="Times New Roman" panose="02020603050405020304" pitchFamily="18" charset="0"/>
              </a:rPr>
              <a:t>“</a:t>
            </a:r>
            <a:r>
              <a:rPr lang="en-US" sz="2400" i="1" dirty="0">
                <a:solidFill>
                  <a:srgbClr val="4D5156"/>
                </a:solidFill>
                <a:effectLst/>
                <a:latin typeface="Arial" panose="020B0604020202020204" pitchFamily="34" charset="0"/>
                <a:ea typeface="Calibri" panose="020F0502020204030204" pitchFamily="34" charset="0"/>
              </a:rPr>
              <a:t>Austin is the state capital of Texas, an inland city bordering the Hill Country</a:t>
            </a:r>
            <a:br>
              <a:rPr lang="en-US" sz="1600" i="1" dirty="0">
                <a:solidFill>
                  <a:srgbClr val="4D5156"/>
                </a:solidFill>
                <a:effectLst/>
                <a:latin typeface="Arial" panose="020B0604020202020204" pitchFamily="34" charset="0"/>
                <a:ea typeface="Calibri" panose="020F0502020204030204" pitchFamily="34" charset="0"/>
              </a:rPr>
            </a:br>
            <a:r>
              <a:rPr lang="en-US" sz="2400" i="1" dirty="0">
                <a:solidFill>
                  <a:srgbClr val="4D5156"/>
                </a:solidFill>
                <a:effectLst/>
                <a:latin typeface="Arial" panose="020B0604020202020204" pitchFamily="34" charset="0"/>
                <a:ea typeface="Calibri" panose="020F0502020204030204" pitchFamily="34" charset="0"/>
              </a:rPr>
              <a:t>region. Home to the University of Texas flagship campus, Austin is known for </a:t>
            </a:r>
            <a:br>
              <a:rPr lang="en-US" sz="2400" i="1" dirty="0">
                <a:solidFill>
                  <a:srgbClr val="4D5156"/>
                </a:solidFill>
                <a:effectLst/>
                <a:latin typeface="Arial" panose="020B0604020202020204" pitchFamily="34" charset="0"/>
                <a:ea typeface="Calibri" panose="020F0502020204030204" pitchFamily="34" charset="0"/>
              </a:rPr>
            </a:br>
            <a:r>
              <a:rPr lang="en-US" sz="2400" i="1" dirty="0">
                <a:solidFill>
                  <a:srgbClr val="4D5156"/>
                </a:solidFill>
                <a:effectLst/>
                <a:latin typeface="Arial" panose="020B0604020202020204" pitchFamily="34" charset="0"/>
                <a:ea typeface="Calibri" panose="020F0502020204030204" pitchFamily="34" charset="0"/>
              </a:rPr>
              <a:t>its eclectic live-music scene centered around country, blues and rock. Its </a:t>
            </a:r>
            <a:br>
              <a:rPr lang="en-US" sz="2400" i="1" dirty="0">
                <a:solidFill>
                  <a:srgbClr val="4D5156"/>
                </a:solidFill>
                <a:effectLst/>
                <a:latin typeface="Arial" panose="020B0604020202020204" pitchFamily="34" charset="0"/>
                <a:ea typeface="Calibri" panose="020F0502020204030204" pitchFamily="34" charset="0"/>
              </a:rPr>
            </a:br>
            <a:r>
              <a:rPr lang="en-US" sz="2400" i="1" dirty="0">
                <a:solidFill>
                  <a:srgbClr val="4D5156"/>
                </a:solidFill>
                <a:effectLst/>
                <a:latin typeface="Arial" panose="020B0604020202020204" pitchFamily="34" charset="0"/>
                <a:ea typeface="Calibri" panose="020F0502020204030204" pitchFamily="34" charset="0"/>
              </a:rPr>
              <a:t>many parks and lakes are popular for hiking, biking, swimming and boating. </a:t>
            </a:r>
            <a:br>
              <a:rPr lang="en-US" sz="2400" i="1" dirty="0">
                <a:solidFill>
                  <a:srgbClr val="4D5156"/>
                </a:solidFill>
                <a:effectLst/>
                <a:latin typeface="Arial" panose="020B0604020202020204" pitchFamily="34" charset="0"/>
                <a:ea typeface="Calibri" panose="020F0502020204030204" pitchFamily="34" charset="0"/>
              </a:rPr>
            </a:br>
            <a:r>
              <a:rPr lang="en-US" sz="2400" i="1" dirty="0">
                <a:solidFill>
                  <a:srgbClr val="4D5156"/>
                </a:solidFill>
                <a:effectLst/>
                <a:latin typeface="Arial" panose="020B0604020202020204" pitchFamily="34" charset="0"/>
                <a:ea typeface="Calibri" panose="020F0502020204030204" pitchFamily="34" charset="0"/>
              </a:rPr>
              <a:t>South of the city, Formula One's Circuit of the Americas raceway has hosted </a:t>
            </a:r>
            <a:br>
              <a:rPr lang="en-US" sz="2400" i="1" dirty="0">
                <a:solidFill>
                  <a:srgbClr val="4D5156"/>
                </a:solidFill>
                <a:effectLst/>
                <a:latin typeface="Arial" panose="020B0604020202020204" pitchFamily="34" charset="0"/>
                <a:ea typeface="Calibri" panose="020F0502020204030204" pitchFamily="34" charset="0"/>
              </a:rPr>
            </a:br>
            <a:r>
              <a:rPr lang="en-US" sz="2400" i="1" dirty="0">
                <a:solidFill>
                  <a:srgbClr val="4D5156"/>
                </a:solidFill>
                <a:effectLst/>
                <a:latin typeface="Arial" panose="020B0604020202020204" pitchFamily="34" charset="0"/>
                <a:ea typeface="Calibri" panose="020F0502020204030204" pitchFamily="34" charset="0"/>
              </a:rPr>
              <a:t>the United States Grand Prix.”</a:t>
            </a:r>
            <a:r>
              <a:rPr lang="en-US" sz="2400" i="1" dirty="0">
                <a:solidFill>
                  <a:srgbClr val="70757A"/>
                </a:solidFill>
                <a:effectLst/>
                <a:latin typeface="Arial" panose="020B0604020202020204" pitchFamily="34" charset="0"/>
                <a:ea typeface="Calibri" panose="020F0502020204030204" pitchFamily="34" charset="0"/>
              </a:rPr>
              <a:t> </a:t>
            </a:r>
            <a:endParaRPr lang="en-US" sz="60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GOOGLE</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3296-4FEA-44C7-BC66-453CA9782962}"/>
              </a:ext>
            </a:extLst>
          </p:cNvPr>
          <p:cNvSpPr>
            <a:spLocks noGrp="1"/>
          </p:cNvSpPr>
          <p:nvPr>
            <p:ph type="title"/>
          </p:nvPr>
        </p:nvSpPr>
        <p:spPr/>
        <p:txBody>
          <a:bodyPr>
            <a:normAutofit fontScale="90000"/>
          </a:bodyPr>
          <a:lstStyle/>
          <a:p>
            <a:r>
              <a:rPr lang="en-US" dirty="0"/>
              <a:t>In such a beautiful city, how do you start determining where to live?</a:t>
            </a:r>
          </a:p>
        </p:txBody>
      </p:sp>
      <p:pic>
        <p:nvPicPr>
          <p:cNvPr id="4" name="Content Placeholder 3">
            <a:extLst>
              <a:ext uri="{FF2B5EF4-FFF2-40B4-BE49-F238E27FC236}">
                <a16:creationId xmlns:a16="http://schemas.microsoft.com/office/drawing/2014/main" id="{62CFB303-4DA0-4AB9-8EEF-3A3BBA15386F}"/>
              </a:ext>
            </a:extLst>
          </p:cNvPr>
          <p:cNvPicPr>
            <a:picLocks noGrp="1" noChangeAspect="1"/>
          </p:cNvPicPr>
          <p:nvPr>
            <p:ph idx="1"/>
          </p:nvPr>
        </p:nvPicPr>
        <p:blipFill>
          <a:blip r:embed="rId2"/>
          <a:stretch>
            <a:fillRect/>
          </a:stretch>
        </p:blipFill>
        <p:spPr>
          <a:xfrm>
            <a:off x="3107951" y="2108200"/>
            <a:ext cx="6036424" cy="3760788"/>
          </a:xfrm>
          <a:prstGeom prst="rect">
            <a:avLst/>
          </a:prstGeom>
        </p:spPr>
      </p:pic>
    </p:spTree>
    <p:extLst>
      <p:ext uri="{BB962C8B-B14F-4D97-AF65-F5344CB8AC3E}">
        <p14:creationId xmlns:p14="http://schemas.microsoft.com/office/powerpoint/2010/main" val="359486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B7A12-4CC7-4827-84A5-290632B78CA6}"/>
              </a:ext>
            </a:extLst>
          </p:cNvPr>
          <p:cNvSpPr>
            <a:spLocks noGrp="1"/>
          </p:cNvSpPr>
          <p:nvPr>
            <p:ph type="title"/>
          </p:nvPr>
        </p:nvSpPr>
        <p:spPr/>
        <p:txBody>
          <a:bodyPr/>
          <a:lstStyle/>
          <a:p>
            <a:r>
              <a:rPr lang="en-US" dirty="0"/>
              <a:t>Each person has a unique list of what is most important to them</a:t>
            </a:r>
          </a:p>
        </p:txBody>
      </p:sp>
      <p:graphicFrame>
        <p:nvGraphicFramePr>
          <p:cNvPr id="4" name="Content Placeholder 3">
            <a:extLst>
              <a:ext uri="{FF2B5EF4-FFF2-40B4-BE49-F238E27FC236}">
                <a16:creationId xmlns:a16="http://schemas.microsoft.com/office/drawing/2014/main" id="{E097C31E-BDA8-41C7-AA9A-915A3C795E5C}"/>
              </a:ext>
            </a:extLst>
          </p:cNvPr>
          <p:cNvGraphicFramePr>
            <a:graphicFrameLocks noGrp="1"/>
          </p:cNvGraphicFramePr>
          <p:nvPr>
            <p:ph idx="1"/>
            <p:extLst>
              <p:ext uri="{D42A27DB-BD31-4B8C-83A1-F6EECF244321}">
                <p14:modId xmlns:p14="http://schemas.microsoft.com/office/powerpoint/2010/main" val="570528910"/>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8524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0BE5D-5201-48E3-AB64-69E949D16818}"/>
              </a:ext>
            </a:extLst>
          </p:cNvPr>
          <p:cNvSpPr>
            <a:spLocks noGrp="1"/>
          </p:cNvSpPr>
          <p:nvPr>
            <p:ph type="title"/>
          </p:nvPr>
        </p:nvSpPr>
        <p:spPr>
          <a:xfrm>
            <a:off x="643466" y="786383"/>
            <a:ext cx="3517567" cy="2093975"/>
          </a:xfrm>
        </p:spPr>
        <p:txBody>
          <a:bodyPr anchor="b">
            <a:normAutofit/>
          </a:bodyPr>
          <a:lstStyle/>
          <a:p>
            <a:r>
              <a:rPr lang="en-US" dirty="0"/>
              <a:t>Crimes by Zip Code</a:t>
            </a:r>
          </a:p>
        </p:txBody>
      </p:sp>
      <p:pic>
        <p:nvPicPr>
          <p:cNvPr id="4" name="Content Placeholder 3">
            <a:extLst>
              <a:ext uri="{FF2B5EF4-FFF2-40B4-BE49-F238E27FC236}">
                <a16:creationId xmlns:a16="http://schemas.microsoft.com/office/drawing/2014/main" id="{FF7412A0-DE8D-4C4E-A03A-6E2F52336F2C}"/>
              </a:ext>
            </a:extLst>
          </p:cNvPr>
          <p:cNvPicPr>
            <a:picLocks noGrp="1" noChangeAspect="1"/>
          </p:cNvPicPr>
          <p:nvPr>
            <p:ph idx="1"/>
          </p:nvPr>
        </p:nvPicPr>
        <p:blipFill rotWithShape="1">
          <a:blip r:embed="rId2"/>
          <a:srcRect l="22414" r="10405" b="-2"/>
          <a:stretch/>
        </p:blipFill>
        <p:spPr>
          <a:xfrm>
            <a:off x="5458984" y="812799"/>
            <a:ext cx="5928344" cy="5294757"/>
          </a:xfrm>
          <a:prstGeom prst="rect">
            <a:avLst/>
          </a:prstGeom>
          <a:noFill/>
        </p:spPr>
      </p:pic>
      <p:sp>
        <p:nvSpPr>
          <p:cNvPr id="9" name="Text Placeholder 3">
            <a:extLst>
              <a:ext uri="{FF2B5EF4-FFF2-40B4-BE49-F238E27FC236}">
                <a16:creationId xmlns:a16="http://schemas.microsoft.com/office/drawing/2014/main" id="{E22B1E2B-E029-4861-93C2-F69A863B4D23}"/>
              </a:ext>
            </a:extLst>
          </p:cNvPr>
          <p:cNvSpPr>
            <a:spLocks noGrp="1"/>
          </p:cNvSpPr>
          <p:nvPr>
            <p:ph type="body" sz="half" idx="2"/>
          </p:nvPr>
        </p:nvSpPr>
        <p:spPr>
          <a:xfrm>
            <a:off x="643465" y="3043050"/>
            <a:ext cx="3517567" cy="3064505"/>
          </a:xfrm>
        </p:spPr>
        <p:txBody>
          <a:bodyPr/>
          <a:lstStyle/>
          <a:p>
            <a:r>
              <a:rPr lang="en-US" dirty="0"/>
              <a:t>Although the crime rates are relatively low across all areas we can see the areas with the highest number of crimes reported are just south of downtown and much further north, all along the freeway.</a:t>
            </a:r>
          </a:p>
        </p:txBody>
      </p:sp>
    </p:spTree>
    <p:extLst>
      <p:ext uri="{BB962C8B-B14F-4D97-AF65-F5344CB8AC3E}">
        <p14:creationId xmlns:p14="http://schemas.microsoft.com/office/powerpoint/2010/main" val="1966179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A5D91-EB37-4C09-BCA8-B760079BD844}"/>
              </a:ext>
            </a:extLst>
          </p:cNvPr>
          <p:cNvSpPr>
            <a:spLocks noGrp="1"/>
          </p:cNvSpPr>
          <p:nvPr>
            <p:ph type="title"/>
          </p:nvPr>
        </p:nvSpPr>
        <p:spPr>
          <a:xfrm>
            <a:off x="1097280" y="333256"/>
            <a:ext cx="10058400" cy="1450757"/>
          </a:xfrm>
        </p:spPr>
        <p:txBody>
          <a:bodyPr anchor="b">
            <a:normAutofit/>
          </a:bodyPr>
          <a:lstStyle/>
          <a:p>
            <a:r>
              <a:rPr lang="en-US" sz="2900" b="1" dirty="0"/>
              <a:t>Crime Rate vs Growth Rate:</a:t>
            </a:r>
            <a:br>
              <a:rPr lang="en-US" sz="2900" dirty="0"/>
            </a:br>
            <a:r>
              <a:rPr lang="en-US" sz="2900" dirty="0"/>
              <a:t>If a client is interested in a high growth, low crime area they should look at the longer blue lines of the chart</a:t>
            </a:r>
          </a:p>
        </p:txBody>
      </p:sp>
      <p:pic>
        <p:nvPicPr>
          <p:cNvPr id="5" name="Picture 4">
            <a:extLst>
              <a:ext uri="{FF2B5EF4-FFF2-40B4-BE49-F238E27FC236}">
                <a16:creationId xmlns:a16="http://schemas.microsoft.com/office/drawing/2014/main" id="{C1BD25C4-E1F5-4CA9-AE44-CB57A3515F55}"/>
              </a:ext>
            </a:extLst>
          </p:cNvPr>
          <p:cNvPicPr>
            <a:picLocks noChangeAspect="1"/>
          </p:cNvPicPr>
          <p:nvPr/>
        </p:nvPicPr>
        <p:blipFill>
          <a:blip r:embed="rId2"/>
          <a:stretch>
            <a:fillRect/>
          </a:stretch>
        </p:blipFill>
        <p:spPr>
          <a:xfrm>
            <a:off x="193009" y="2080727"/>
            <a:ext cx="11998991" cy="3209729"/>
          </a:xfrm>
          <a:prstGeom prst="rect">
            <a:avLst/>
          </a:prstGeom>
          <a:noFill/>
        </p:spPr>
      </p:pic>
    </p:spTree>
    <p:extLst>
      <p:ext uri="{BB962C8B-B14F-4D97-AF65-F5344CB8AC3E}">
        <p14:creationId xmlns:p14="http://schemas.microsoft.com/office/powerpoint/2010/main" val="1369937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6A04-AAE8-4B04-BFA0-4628468D7A58}"/>
              </a:ext>
            </a:extLst>
          </p:cNvPr>
          <p:cNvSpPr>
            <a:spLocks noGrp="1"/>
          </p:cNvSpPr>
          <p:nvPr>
            <p:ph type="title"/>
          </p:nvPr>
        </p:nvSpPr>
        <p:spPr>
          <a:xfrm>
            <a:off x="1066799" y="463885"/>
            <a:ext cx="10058400" cy="1450757"/>
          </a:xfrm>
        </p:spPr>
        <p:txBody>
          <a:bodyPr>
            <a:normAutofit fontScale="90000"/>
          </a:bodyPr>
          <a:lstStyle/>
          <a:p>
            <a:r>
              <a:rPr lang="en-US" dirty="0"/>
              <a:t>Venues vary greatly by zip code, this could be a key to finding the right location for a given person</a:t>
            </a:r>
          </a:p>
        </p:txBody>
      </p:sp>
      <p:pic>
        <p:nvPicPr>
          <p:cNvPr id="1026" name="Picture 2">
            <a:extLst>
              <a:ext uri="{FF2B5EF4-FFF2-40B4-BE49-F238E27FC236}">
                <a16:creationId xmlns:a16="http://schemas.microsoft.com/office/drawing/2014/main" id="{DFABEE4F-CC00-4DA0-AC74-5825B96EDF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6656" y="2080207"/>
            <a:ext cx="8158687" cy="4194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77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0BE5D-5201-48E3-AB64-69E949D16818}"/>
              </a:ext>
            </a:extLst>
          </p:cNvPr>
          <p:cNvSpPr>
            <a:spLocks noGrp="1"/>
          </p:cNvSpPr>
          <p:nvPr>
            <p:ph type="title"/>
          </p:nvPr>
        </p:nvSpPr>
        <p:spPr>
          <a:xfrm>
            <a:off x="643466" y="786383"/>
            <a:ext cx="3517567" cy="2093975"/>
          </a:xfrm>
        </p:spPr>
        <p:txBody>
          <a:bodyPr anchor="b">
            <a:normAutofit/>
          </a:bodyPr>
          <a:lstStyle/>
          <a:p>
            <a:r>
              <a:rPr lang="en-US" dirty="0"/>
              <a:t>Rent vs Crime Rates vs Number of Venues</a:t>
            </a:r>
          </a:p>
        </p:txBody>
      </p:sp>
      <p:sp>
        <p:nvSpPr>
          <p:cNvPr id="9" name="Text Placeholder 3">
            <a:extLst>
              <a:ext uri="{FF2B5EF4-FFF2-40B4-BE49-F238E27FC236}">
                <a16:creationId xmlns:a16="http://schemas.microsoft.com/office/drawing/2014/main" id="{E22B1E2B-E029-4861-93C2-F69A863B4D23}"/>
              </a:ext>
            </a:extLst>
          </p:cNvPr>
          <p:cNvSpPr>
            <a:spLocks noGrp="1"/>
          </p:cNvSpPr>
          <p:nvPr>
            <p:ph type="body" sz="half" idx="2"/>
          </p:nvPr>
        </p:nvSpPr>
        <p:spPr>
          <a:xfrm>
            <a:off x="643465" y="3043050"/>
            <a:ext cx="3517567" cy="3064505"/>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As might be expected the number of venues was higher in areas with higher average rent.  However, the crime rate did not seem to vary much based on rent nor number of venues.  In fact some of the lowest crime rates were associated with the lowest rents and fewest venues (as noted in the purple square). </a:t>
            </a:r>
            <a:endParaRPr lang="en-US" dirty="0"/>
          </a:p>
        </p:txBody>
      </p:sp>
      <p:pic>
        <p:nvPicPr>
          <p:cNvPr id="2050" name="Picture 2">
            <a:extLst>
              <a:ext uri="{FF2B5EF4-FFF2-40B4-BE49-F238E27FC236}">
                <a16:creationId xmlns:a16="http://schemas.microsoft.com/office/drawing/2014/main" id="{11C496CC-D10B-4EF2-BF74-4879BDC0D0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8907" y="922420"/>
            <a:ext cx="5868737" cy="36457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246A055E-6F67-475E-97C8-288E12F44EF3}"/>
              </a:ext>
            </a:extLst>
          </p:cNvPr>
          <p:cNvSpPr/>
          <p:nvPr/>
        </p:nvSpPr>
        <p:spPr>
          <a:xfrm>
            <a:off x="6375633" y="3043050"/>
            <a:ext cx="1090569" cy="906011"/>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369BB1A-35ED-41CC-BC02-B87DFFF8402B}"/>
              </a:ext>
            </a:extLst>
          </p:cNvPr>
          <p:cNvSpPr txBox="1"/>
          <p:nvPr/>
        </p:nvSpPr>
        <p:spPr>
          <a:xfrm>
            <a:off x="6096000" y="4714613"/>
            <a:ext cx="4622334" cy="1754326"/>
          </a:xfrm>
          <a:prstGeom prst="rect">
            <a:avLst/>
          </a:prstGeom>
          <a:noFill/>
        </p:spPr>
        <p:txBody>
          <a:bodyPr wrap="square" rtlCol="0">
            <a:spAutoFit/>
          </a:bodyPr>
          <a:lstStyle/>
          <a:p>
            <a:r>
              <a:rPr lang="en-US" dirty="0"/>
              <a:t>This chart could be very useful in narrowing down zip codes of interest.  For example if you want rent around $1000 but a large variety of venues you could look at the area in the blue square.  If you want more venues but low crime look at the area in the green square.</a:t>
            </a:r>
          </a:p>
        </p:txBody>
      </p:sp>
      <p:sp>
        <p:nvSpPr>
          <p:cNvPr id="8" name="Rectangle: Rounded Corners 7">
            <a:extLst>
              <a:ext uri="{FF2B5EF4-FFF2-40B4-BE49-F238E27FC236}">
                <a16:creationId xmlns:a16="http://schemas.microsoft.com/office/drawing/2014/main" id="{C12E3BA6-E99D-4E3B-A462-CC1E976A39A9}"/>
              </a:ext>
            </a:extLst>
          </p:cNvPr>
          <p:cNvSpPr/>
          <p:nvPr/>
        </p:nvSpPr>
        <p:spPr>
          <a:xfrm>
            <a:off x="8456103" y="2880358"/>
            <a:ext cx="553674" cy="444616"/>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C402A24-30C0-44CE-8AF5-137C6EBAE8D1}"/>
              </a:ext>
            </a:extLst>
          </p:cNvPr>
          <p:cNvSpPr/>
          <p:nvPr/>
        </p:nvSpPr>
        <p:spPr>
          <a:xfrm>
            <a:off x="7650760" y="2011869"/>
            <a:ext cx="486561" cy="868489"/>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0767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1085C-01B6-415C-9A00-579B707EE00F}"/>
              </a:ext>
            </a:extLst>
          </p:cNvPr>
          <p:cNvSpPr>
            <a:spLocks noGrp="1"/>
          </p:cNvSpPr>
          <p:nvPr>
            <p:ph type="title"/>
          </p:nvPr>
        </p:nvSpPr>
        <p:spPr>
          <a:xfrm>
            <a:off x="1097280" y="286603"/>
            <a:ext cx="10058400" cy="1450757"/>
          </a:xfrm>
        </p:spPr>
        <p:txBody>
          <a:bodyPr anchor="b">
            <a:normAutofit/>
          </a:bodyPr>
          <a:lstStyle/>
          <a:p>
            <a:r>
              <a:rPr lang="en-US" sz="2200" dirty="0"/>
              <a:t>Combining the above – using the above to have a client choose their favorite zip codes you can then re-run graphs or compare the raw data for these zip codes to help make a decision as to where to live based on what is most important to them and their unique needs and wants</a:t>
            </a:r>
          </a:p>
        </p:txBody>
      </p:sp>
      <p:pic>
        <p:nvPicPr>
          <p:cNvPr id="8" name="Picture 7">
            <a:extLst>
              <a:ext uri="{FF2B5EF4-FFF2-40B4-BE49-F238E27FC236}">
                <a16:creationId xmlns:a16="http://schemas.microsoft.com/office/drawing/2014/main" id="{D7E3D0D4-23B4-449C-9C8E-0D719F98FA6D}"/>
              </a:ext>
            </a:extLst>
          </p:cNvPr>
          <p:cNvPicPr>
            <a:picLocks noChangeAspect="1"/>
          </p:cNvPicPr>
          <p:nvPr/>
        </p:nvPicPr>
        <p:blipFill>
          <a:blip r:embed="rId2"/>
          <a:stretch>
            <a:fillRect/>
          </a:stretch>
        </p:blipFill>
        <p:spPr>
          <a:xfrm>
            <a:off x="400050" y="2638425"/>
            <a:ext cx="11391900" cy="1581150"/>
          </a:xfrm>
          <a:prstGeom prst="rect">
            <a:avLst/>
          </a:prstGeom>
        </p:spPr>
      </p:pic>
    </p:spTree>
    <p:extLst>
      <p:ext uri="{BB962C8B-B14F-4D97-AF65-F5344CB8AC3E}">
        <p14:creationId xmlns:p14="http://schemas.microsoft.com/office/powerpoint/2010/main" val="380712561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3</TotalTime>
  <Words>403</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Franklin Gothic Book</vt:lpstr>
      <vt:lpstr>1_RetrospectVTI</vt:lpstr>
      <vt:lpstr>Austin Texas Zip Code Analysis</vt:lpstr>
      <vt:lpstr>“Austin is the state capital of Texas, an inland city bordering the Hill Country region. Home to the University of Texas flagship campus, Austin is known for  its eclectic live-music scene centered around country, blues and rock. Its  many parks and lakes are popular for hiking, biking, swimming and boating.  South of the city, Formula One's Circuit of the Americas raceway has hosted  the United States Grand Prix.” </vt:lpstr>
      <vt:lpstr>In such a beautiful city, how do you start determining where to live?</vt:lpstr>
      <vt:lpstr>Each person has a unique list of what is most important to them</vt:lpstr>
      <vt:lpstr>Crimes by Zip Code</vt:lpstr>
      <vt:lpstr>Crime Rate vs Growth Rate: If a client is interested in a high growth, low crime area they should look at the longer blue lines of the chart</vt:lpstr>
      <vt:lpstr>Venues vary greatly by zip code, this could be a key to finding the right location for a given person</vt:lpstr>
      <vt:lpstr>Rent vs Crime Rates vs Number of Venues</vt:lpstr>
      <vt:lpstr>Combining the above – using the above to have a client choose their favorite zip codes you can then re-run graphs or compare the raw data for these zip codes to help make a decision as to where to live based on what is most important to them and their unique needs and wants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Texas Zip Code Analysis</dc:title>
  <dc:creator>Erin Alwon</dc:creator>
  <cp:lastModifiedBy>Erin Alwon</cp:lastModifiedBy>
  <cp:revision>1</cp:revision>
  <dcterms:created xsi:type="dcterms:W3CDTF">2020-10-25T19:31:38Z</dcterms:created>
  <dcterms:modified xsi:type="dcterms:W3CDTF">2020-10-25T19:34:58Z</dcterms:modified>
</cp:coreProperties>
</file>