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varScale="1">
        <p:scale>
          <a:sx n="39" d="100"/>
          <a:sy n="39" d="100"/>
        </p:scale>
        <p:origin x="1712" y="20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1/18/18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409539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1/18/18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4749661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racc.org/" TargetMode="External"/><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jpeg"/><Relationship Id="rId1" Type="http://schemas.openxmlformats.org/officeDocument/2006/relationships/slideLayout" Target="../slideLayouts/slideLayout1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Software Carpentry and  Niek Veldhuis, UC 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280162" y="20025361"/>
            <a:ext cx="2171325" cy="1588333"/>
          </a:xfrm>
          <a:prstGeom prst="rect">
            <a:avLst/>
          </a:prstGeom>
          <a:solidFill>
            <a:schemeClr val="accent1">
              <a:lumMod val="40000"/>
              <a:lumOff val="60000"/>
            </a:schemeClr>
          </a:solidFill>
        </p:spPr>
        <p:txBody>
          <a:bodyPr wrap="none" lIns="48971" tIns="24486" rIns="48971" bIns="24486" rtlCol="0">
            <a:spAutoFit/>
          </a:bodyPr>
          <a:lstStyle/>
          <a:p>
            <a:r>
              <a:rPr lang="en-US" sz="2000" dirty="0"/>
              <a:t>&lt;your name&gt;</a:t>
            </a:r>
          </a:p>
          <a:p>
            <a:r>
              <a:rPr lang="en-US" sz="2000" dirty="0"/>
              <a:t>&lt;your organization&gt;</a:t>
            </a:r>
          </a:p>
          <a:p>
            <a:r>
              <a:rPr lang="en-US" sz="2000" dirty="0"/>
              <a:t>Email:</a:t>
            </a:r>
          </a:p>
          <a:p>
            <a:r>
              <a:rPr lang="en-US" sz="2000" dirty="0"/>
              <a:t>Website:</a:t>
            </a:r>
          </a:p>
          <a:p>
            <a:r>
              <a:rPr lang="en-US" sz="2000" dirty="0"/>
              <a:t>Phone:</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8815541"/>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Where and When?</a:t>
            </a:r>
          </a:p>
          <a:p>
            <a:pPr lvl="1" eaLnBrk="1" hangingPunct="1"/>
            <a:r>
              <a:rPr lang="en-US" sz="2000" dirty="0" smtClean="0">
                <a:latin typeface="Calibri" pitchFamily="34" charset="0"/>
              </a:rPr>
              <a:t>- Ancient Mesopotamia (present-day Iraq); ca 1900-1200 BCE</a:t>
            </a:r>
          </a:p>
          <a:p>
            <a:pPr marL="57150" indent="-342900" eaLnBrk="1" hangingPunct="1">
              <a:buFontTx/>
              <a:buChar char="-"/>
            </a:pPr>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endParaRPr lang="en-US" sz="2000" dirty="0" smtClean="0">
              <a:latin typeface="Calibri" pitchFamily="34" charset="0"/>
            </a:endParaRPr>
          </a:p>
          <a:p>
            <a:pPr indent="285750" eaLnBrk="1" hangingPunct="1"/>
            <a:r>
              <a:rPr lang="en-US" sz="2000" dirty="0" smtClean="0">
                <a:latin typeface="Calibri" pitchFamily="34" charset="0"/>
              </a:rPr>
              <a:t>Scholars will asses 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entries; </a:t>
            </a:r>
            <a:r>
              <a:rPr lang="en-US" sz="2000" b="1" dirty="0" smtClean="0">
                <a:latin typeface="Calibri" pitchFamily="34" charset="0"/>
              </a:rPr>
              <a:t>order</a:t>
            </a:r>
            <a:r>
              <a:rPr lang="en-US" sz="2000" dirty="0" smtClean="0">
                <a:latin typeface="Calibri" pitchFamily="34" charset="0"/>
              </a:rPr>
              <a:t> of entries within a section and </a:t>
            </a:r>
            <a:r>
              <a:rPr lang="en-US" sz="2000" b="1" dirty="0" smtClean="0">
                <a:latin typeface="Calibri" pitchFamily="34" charset="0"/>
              </a:rPr>
              <a:t>order of sections</a:t>
            </a:r>
            <a:r>
              <a:rPr lang="en-US" sz="2000" dirty="0" smtClean="0">
                <a:latin typeface="Calibri" pitchFamily="34" charset="0"/>
              </a:rPr>
              <a:t> within the entire text.</a:t>
            </a:r>
          </a:p>
          <a:p>
            <a:pPr eaLnBrk="1" hangingPunct="1"/>
            <a:endParaRPr lang="en-US" sz="2000" dirty="0" smtClean="0"/>
          </a:p>
          <a:p>
            <a:pPr eaLnBrk="1" hangingPunct="1"/>
            <a:r>
              <a:rPr lang="en-US" sz="2000" dirty="0" smtClean="0">
                <a:latin typeface="+mn-lt"/>
              </a:rPr>
              <a:t>Lexical </a:t>
            </a:r>
            <a:r>
              <a:rPr lang="en-US" sz="2000" dirty="0">
                <a:latin typeface="+mn-lt"/>
              </a:rPr>
              <a:t>lists and other cuneiform texts are published in transliteration and translation with lemmatization on ORACC (Open Richly Annotated Cuneiform Corpus; </a:t>
            </a:r>
            <a:r>
              <a:rPr lang="en-US" sz="2000" dirty="0">
                <a:latin typeface="+mn-lt"/>
                <a:hlinkClick r:id="rId3"/>
              </a:rPr>
              <a:t>http://oracc.org</a:t>
            </a:r>
            <a:r>
              <a:rPr lang="en-US" sz="2000" dirty="0">
                <a:latin typeface="+mn-lt"/>
              </a:rPr>
              <a:t>). </a:t>
            </a:r>
            <a:endParaRPr lang="en-US" sz="2000" dirty="0" smtClean="0">
              <a:latin typeface="+mn-lt"/>
            </a:endParaRPr>
          </a:p>
          <a:p>
            <a:pPr eaLnBrk="1" hangingPunct="1"/>
            <a:endParaRPr lang="en-US" sz="2000" dirty="0">
              <a:latin typeface="+mn-lt"/>
            </a:endParaRPr>
          </a:p>
          <a:p>
            <a:pPr marL="800100" lvl="1" indent="-342900" eaLnBrk="1" hangingPunct="1">
              <a:buFontTx/>
              <a:buChar char="-"/>
            </a:pPr>
            <a:r>
              <a:rPr lang="en-US" sz="2000" dirty="0">
                <a:latin typeface="+mn-lt"/>
              </a:rPr>
              <a:t>Cuneiform:		</a:t>
            </a:r>
          </a:p>
          <a:p>
            <a:pPr marL="800100" lvl="1" indent="-342900" eaLnBrk="1" hangingPunct="1">
              <a:buFontTx/>
              <a:buChar char="-"/>
            </a:pPr>
            <a:r>
              <a:rPr lang="en-US" sz="2000" dirty="0">
                <a:latin typeface="+mn-lt"/>
              </a:rPr>
              <a:t>Transliteration	</a:t>
            </a:r>
            <a:r>
              <a:rPr lang="en-US" sz="2000" dirty="0" smtClean="0">
                <a:latin typeface="+mn-lt"/>
              </a:rPr>
              <a:t>	{</a:t>
            </a:r>
            <a:r>
              <a:rPr lang="en-US" sz="2000" dirty="0" err="1">
                <a:latin typeface="+mn-lt"/>
              </a:rPr>
              <a:t>ŋeš</a:t>
            </a:r>
            <a:r>
              <a:rPr lang="en-US" sz="2000" dirty="0">
                <a:latin typeface="+mn-lt"/>
              </a:rPr>
              <a:t>}</a:t>
            </a:r>
            <a:r>
              <a:rPr lang="en-US" sz="2000" dirty="0" err="1">
                <a:latin typeface="+mn-lt"/>
              </a:rPr>
              <a:t>taškarin</a:t>
            </a:r>
            <a:endParaRPr lang="en-US" sz="2000" dirty="0">
              <a:latin typeface="+mn-lt"/>
            </a:endParaRPr>
          </a:p>
          <a:p>
            <a:pPr marL="800100" lvl="1" indent="-342900" eaLnBrk="1" hangingPunct="1">
              <a:buFontTx/>
              <a:buChar char="-"/>
            </a:pPr>
            <a:r>
              <a:rPr lang="en-US" sz="2000" dirty="0">
                <a:latin typeface="+mn-lt"/>
              </a:rPr>
              <a:t>Translation		</a:t>
            </a:r>
            <a:r>
              <a:rPr lang="en-US" sz="2000" dirty="0" smtClean="0">
                <a:latin typeface="+mn-lt"/>
              </a:rPr>
              <a:t>boxwood</a:t>
            </a:r>
          </a:p>
          <a:p>
            <a:pPr marL="800100" lvl="1" indent="-342900" eaLnBrk="1" hangingPunct="1">
              <a:buFontTx/>
              <a:buChar char="-"/>
            </a:pPr>
            <a:r>
              <a:rPr lang="en-US" sz="2000" dirty="0">
                <a:latin typeface="+mn-lt"/>
              </a:rPr>
              <a:t> </a:t>
            </a:r>
            <a:endParaRPr lang="en-US" sz="2000" dirty="0" smtClean="0"/>
          </a:p>
          <a:p>
            <a:pPr indent="-285750" algn="ctr" eaLnBrk="1" hangingPunct="1"/>
            <a:r>
              <a:rPr lang="en-US" sz="1600" i="1" dirty="0" smtClean="0"/>
              <a:t>Four representations of a Sumerian word</a:t>
            </a:r>
            <a:r>
              <a:rPr lang="en-US" sz="2000" dirty="0" smtClean="0"/>
              <a:t> </a:t>
            </a:r>
            <a:endParaRPr lang="en-US" sz="2000" dirty="0"/>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15" name="Text Box 194"/>
          <p:cNvSpPr txBox="1">
            <a:spLocks noChangeArrowheads="1"/>
          </p:cNvSpPr>
          <p:nvPr/>
        </p:nvSpPr>
        <p:spPr bwMode="auto">
          <a:xfrm>
            <a:off x="21945600" y="364308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12" name="Text Box 191"/>
          <p:cNvSpPr txBox="1">
            <a:spLocks noChangeArrowheads="1"/>
          </p:cNvSpPr>
          <p:nvPr/>
        </p:nvSpPr>
        <p:spPr bwMode="auto">
          <a:xfrm>
            <a:off x="21945600" y="1252462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5" name="Rectangle 34"/>
          <p:cNvSpPr/>
          <p:nvPr/>
        </p:nvSpPr>
        <p:spPr>
          <a:xfrm>
            <a:off x="21945600" y="12067427"/>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i="1" dirty="0" smtClean="0">
                <a:solidFill>
                  <a:prstClr val="black"/>
                </a:solidFill>
                <a:latin typeface="+mn-lt"/>
              </a:rPr>
              <a:t>Lemmatized</a:t>
            </a:r>
            <a:r>
              <a:rPr lang="en-US" sz="2000" dirty="0" smtClean="0">
                <a:solidFill>
                  <a:prstClr val="black"/>
                </a:solidFill>
                <a:latin typeface="+mn-lt"/>
              </a:rPr>
              <a:t> data, made available by </a:t>
            </a:r>
            <a:r>
              <a:rPr lang="en-US" sz="2000" dirty="0" smtClean="0">
                <a:latin typeface="+mn-lt"/>
              </a:rPr>
              <a:t>ORACC in </a:t>
            </a:r>
            <a:r>
              <a:rPr lang="en-US" sz="2000" dirty="0">
                <a:latin typeface="+mn-lt"/>
              </a:rPr>
              <a:t>JSON </a:t>
            </a:r>
            <a:r>
              <a:rPr lang="en-US" sz="2000" dirty="0" smtClean="0">
                <a:latin typeface="+mn-lt"/>
              </a:rPr>
              <a:t>format, is used in the analysis. Data consist of c</a:t>
            </a:r>
            <a:r>
              <a:rPr lang="en-US" sz="2000" dirty="0" smtClean="0">
                <a:solidFill>
                  <a:prstClr val="black"/>
                </a:solidFill>
                <a:latin typeface="+mn-lt"/>
              </a:rPr>
              <a:t>a. 135 exemplars of the list of trees and wooden objects, ranging from 2 to 750 lines in length. The data is arranged in a DTM (Document-Term Matrix) for comparison of the documents on </a:t>
            </a:r>
            <a:r>
              <a:rPr lang="en-US" sz="2000" b="1" dirty="0" smtClean="0">
                <a:solidFill>
                  <a:prstClr val="black"/>
                </a:solidFill>
                <a:latin typeface="+mn-lt"/>
              </a:rPr>
              <a:t>presence/absence of entries</a:t>
            </a:r>
            <a:r>
              <a:rPr lang="en-US" sz="2000" dirty="0" smtClean="0">
                <a:solidFill>
                  <a:prstClr val="black"/>
                </a:solidFill>
                <a:latin typeface="+mn-lt"/>
              </a:rPr>
              <a:t>.</a:t>
            </a:r>
            <a:endParaRPr lang="en-US" sz="2000" i="1" dirty="0" smtClean="0">
              <a:solidFill>
                <a:prstClr val="black"/>
              </a:solidFill>
              <a:latin typeface="Calibri" panose="020F0502020204030204"/>
            </a:endParaRPr>
          </a:p>
        </p:txBody>
      </p:sp>
      <p:sp>
        <p:nvSpPr>
          <p:cNvPr id="45" name="Rectangle 44"/>
          <p:cNvSpPr/>
          <p:nvPr/>
        </p:nvSpPr>
        <p:spPr>
          <a:xfrm>
            <a:off x="21945600" y="3185886"/>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4">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1" name="Rectangle 265"/>
          <p:cNvSpPr>
            <a:spLocks noChangeAspect="1" noChangeArrowheads="1"/>
          </p:cNvSpPr>
          <p:nvPr/>
        </p:nvSpPr>
        <p:spPr bwMode="auto">
          <a:xfrm>
            <a:off x="29992320" y="731520"/>
            <a:ext cx="1827358" cy="1371600"/>
          </a:xfrm>
          <a:prstGeom prst="rect">
            <a:avLst/>
          </a:prstGeom>
          <a:blipFill dpi="0" rotWithShape="1">
            <a:blip r:embed="rId4">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1126" y="3810000"/>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24049" y="11353800"/>
            <a:ext cx="6628039" cy="400110"/>
          </a:xfrm>
          <a:prstGeom prst="rect">
            <a:avLst/>
          </a:prstGeom>
          <a:solidFill>
            <a:srgbClr val="FFFF00"/>
          </a:solidFill>
        </p:spPr>
        <p:txBody>
          <a:bodyPr wrap="square" rtlCol="0">
            <a:spAutoFit/>
          </a:bodyPr>
          <a:lstStyle/>
          <a:p>
            <a:pPr marL="0" lvl="1"/>
            <a:r>
              <a:rPr lang="en-US" sz="2000" dirty="0">
                <a:solidFill>
                  <a:prstClr val="black"/>
                </a:solidFill>
                <a:cs typeface="Arial" panose="020B0604020202020204" pitchFamily="34" charset="0"/>
              </a:rPr>
              <a:t>Lemmatization	</a:t>
            </a:r>
            <a:r>
              <a:rPr lang="en-US" sz="2000" dirty="0" smtClean="0">
                <a:solidFill>
                  <a:prstClr val="black"/>
                </a:solidFill>
                <a:cs typeface="Arial" panose="020B0604020202020204" pitchFamily="34" charset="0"/>
              </a:rPr>
              <a:t>                     </a:t>
            </a:r>
            <a:r>
              <a:rPr lang="en-US" sz="2000" dirty="0">
                <a:solidFill>
                  <a:prstClr val="black"/>
                </a:solidFill>
                <a:cs typeface="Arial" panose="020B0604020202020204" pitchFamily="34" charset="0"/>
              </a:rPr>
              <a:t> </a:t>
            </a:r>
            <a:r>
              <a:rPr lang="en-US" sz="2000" dirty="0" smtClean="0">
                <a:solidFill>
                  <a:prstClr val="black"/>
                </a:solidFill>
                <a:cs typeface="Arial" panose="020B0604020202020204" pitchFamily="34" charset="0"/>
              </a:rPr>
              <a:t>     </a:t>
            </a:r>
            <a:r>
              <a:rPr lang="en-US" sz="2000" dirty="0" err="1" smtClean="0">
                <a:solidFill>
                  <a:prstClr val="black"/>
                </a:solidFill>
                <a:cs typeface="Arial" panose="020B0604020202020204" pitchFamily="34" charset="0"/>
              </a:rPr>
              <a:t>taškarin</a:t>
            </a:r>
            <a:r>
              <a:rPr lang="en-US" sz="2000" dirty="0" smtClean="0">
                <a:solidFill>
                  <a:prstClr val="black"/>
                </a:solidFill>
                <a:cs typeface="Arial" panose="020B0604020202020204" pitchFamily="34" charset="0"/>
              </a:rPr>
              <a:t>[boxwood]N</a:t>
            </a:r>
            <a:endParaRPr lang="en-US" dirty="0">
              <a:cs typeface="Arial" panose="020B0604020202020204" pitchFamily="34" charset="0"/>
            </a:endParaRPr>
          </a:p>
        </p:txBody>
      </p: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81700" y="1032486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42920076"/>
              </p:ext>
            </p:extLst>
          </p:nvPr>
        </p:nvGraphicFramePr>
        <p:xfrm>
          <a:off x="1057819" y="14173200"/>
          <a:ext cx="9914981" cy="1690116"/>
        </p:xfrm>
        <a:graphic>
          <a:graphicData uri="http://schemas.openxmlformats.org/drawingml/2006/table">
            <a:tbl>
              <a:tblPr firstRow="1" bandRow="1">
                <a:tableStyleId>{5C22544A-7EE6-4342-B048-85BDC9FD1C3A}</a:tableStyleId>
              </a:tblPr>
              <a:tblGrid>
                <a:gridCol w="1456781"/>
                <a:gridCol w="1801451"/>
                <a:gridCol w="2465749"/>
                <a:gridCol w="1676400"/>
                <a:gridCol w="2514600"/>
              </a:tblGrid>
              <a:tr h="422529">
                <a:tc>
                  <a:txBody>
                    <a:bodyPr/>
                    <a:lstStyle/>
                    <a:p>
                      <a:r>
                        <a:rPr lang="en-US" sz="2000" dirty="0" smtClean="0"/>
                        <a:t>Doc/lemma</a:t>
                      </a:r>
                      <a:endParaRPr lang="en-US" sz="2000" dirty="0"/>
                    </a:p>
                  </a:txBody>
                  <a:tcPr/>
                </a:tc>
                <a:tc>
                  <a:txBody>
                    <a:bodyPr/>
                    <a:lstStyle/>
                    <a:p>
                      <a:r>
                        <a:rPr lang="en-US" sz="2000" dirty="0" err="1" smtClean="0"/>
                        <a:t>ŋeškin</a:t>
                      </a:r>
                      <a:r>
                        <a:rPr lang="en-US" sz="2000" dirty="0" smtClean="0"/>
                        <a:t>[birch]N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taškarin</a:t>
                      </a:r>
                      <a:r>
                        <a:rPr lang="en-US" sz="2000" dirty="0" smtClean="0"/>
                        <a:t>[boxwood]N</a:t>
                      </a:r>
                      <a:endParaRPr lang="en-US" sz="2000" dirty="0"/>
                    </a:p>
                  </a:txBody>
                  <a:tcPr/>
                </a:tc>
              </a:tr>
              <a:tr h="422529">
                <a:tc>
                  <a:txBody>
                    <a:bodyPr/>
                    <a:lstStyle/>
                    <a:p>
                      <a:r>
                        <a:rPr lang="en-US" sz="2000" dirty="0" smtClean="0"/>
                        <a:t>Exemplar 1</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2</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3</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r>
            </a:tbl>
          </a:graphicData>
        </a:graphic>
      </p:graphicFrame>
      <p:sp>
        <p:nvSpPr>
          <p:cNvPr id="6" name="TextBox 5"/>
          <p:cNvSpPr txBox="1"/>
          <p:nvPr/>
        </p:nvSpPr>
        <p:spPr>
          <a:xfrm>
            <a:off x="1086394" y="16002000"/>
            <a:ext cx="9886406" cy="3170099"/>
          </a:xfrm>
          <a:prstGeom prst="rect">
            <a:avLst/>
          </a:prstGeom>
          <a:noFill/>
        </p:spPr>
        <p:txBody>
          <a:bodyPr wrap="square" rtlCol="0">
            <a:spAutoFit/>
          </a:bodyPr>
          <a:lstStyle/>
          <a:p>
            <a:r>
              <a:rPr lang="en-US" sz="2000" dirty="0" smtClean="0"/>
              <a:t>For the analysis of </a:t>
            </a:r>
            <a:r>
              <a:rPr lang="en-US" sz="2000" b="1" dirty="0" smtClean="0"/>
              <a:t>section order</a:t>
            </a:r>
            <a:r>
              <a:rPr lang="en-US" sz="2000" dirty="0" smtClean="0"/>
              <a:t> each item in each text is assigned to a </a:t>
            </a:r>
            <a:r>
              <a:rPr lang="en-US" sz="2000" b="1" dirty="0" smtClean="0"/>
              <a:t>section. </a:t>
            </a:r>
            <a:r>
              <a:rPr lang="en-US" sz="2000" dirty="0" smtClean="0"/>
              <a:t>Sections are defined through the best preserved text: the Nippur version. Consecutive lemmas that share a sequence of least three characters (k-</a:t>
            </a:r>
            <a:r>
              <a:rPr lang="en-US" sz="2000" dirty="0" err="1" smtClean="0"/>
              <a:t>mer</a:t>
            </a:r>
            <a:r>
              <a:rPr lang="en-US" sz="2000" dirty="0" smtClean="0"/>
              <a:t> with k=3) belong to the same section</a:t>
            </a:r>
          </a:p>
          <a:p>
            <a:pPr lvl="1"/>
            <a:r>
              <a:rPr lang="en-US" sz="2000" dirty="0" err="1" smtClean="0">
                <a:solidFill>
                  <a:srgbClr val="FF0000"/>
                </a:solidFill>
              </a:rPr>
              <a:t>pana</a:t>
            </a:r>
            <a:r>
              <a:rPr lang="en-US" sz="2000" dirty="0" smtClean="0"/>
              <a:t>[bow]N</a:t>
            </a:r>
          </a:p>
          <a:p>
            <a:pPr lvl="1"/>
            <a:r>
              <a:rPr lang="en-US" sz="2000" dirty="0" err="1" smtClean="0"/>
              <a:t>e</a:t>
            </a:r>
            <a:r>
              <a:rPr lang="en-US" sz="2000" dirty="0" err="1" smtClean="0">
                <a:solidFill>
                  <a:srgbClr val="FF0000"/>
                </a:solidFill>
              </a:rPr>
              <a:t>pana</a:t>
            </a:r>
            <a:r>
              <a:rPr lang="en-US" sz="2000" dirty="0" smtClean="0"/>
              <a:t>[quiver]N</a:t>
            </a:r>
          </a:p>
          <a:p>
            <a:pPr lvl="1"/>
            <a:r>
              <a:rPr lang="en-US" sz="2000" dirty="0" err="1" smtClean="0"/>
              <a:t>gag</a:t>
            </a:r>
            <a:r>
              <a:rPr lang="en-US" sz="2000" dirty="0" err="1" smtClean="0">
                <a:solidFill>
                  <a:srgbClr val="FF0000"/>
                </a:solidFill>
              </a:rPr>
              <a:t>pana</a:t>
            </a:r>
            <a:r>
              <a:rPr lang="en-US" sz="2000" dirty="0" smtClean="0"/>
              <a:t>[</a:t>
            </a:r>
            <a:r>
              <a:rPr lang="en-US" sz="2000" dirty="0" smtClean="0">
                <a:solidFill>
                  <a:schemeClr val="accent6"/>
                </a:solidFill>
              </a:rPr>
              <a:t>arrow</a:t>
            </a:r>
            <a:r>
              <a:rPr lang="en-US" sz="2000" dirty="0" smtClean="0"/>
              <a:t>]N</a:t>
            </a:r>
          </a:p>
          <a:p>
            <a:pPr lvl="1"/>
            <a:r>
              <a:rPr lang="en-US" sz="2000" dirty="0" err="1" smtClean="0"/>
              <a:t>gagsisa</a:t>
            </a:r>
            <a:r>
              <a:rPr lang="en-US" sz="2000" dirty="0" smtClean="0"/>
              <a:t>[</a:t>
            </a:r>
            <a:r>
              <a:rPr lang="en-US" sz="2000" dirty="0" smtClean="0">
                <a:solidFill>
                  <a:schemeClr val="accent6"/>
                </a:solidFill>
              </a:rPr>
              <a:t>arrow</a:t>
            </a:r>
            <a:r>
              <a:rPr lang="en-US" sz="2000" dirty="0" smtClean="0"/>
              <a:t>]N</a:t>
            </a:r>
          </a:p>
          <a:p>
            <a:pPr lvl="1"/>
            <a:r>
              <a:rPr lang="en-US" sz="2000" dirty="0" err="1" smtClean="0"/>
              <a:t>gagsieš</a:t>
            </a:r>
            <a:r>
              <a:rPr lang="en-US" sz="2000" dirty="0" smtClean="0"/>
              <a:t>[</a:t>
            </a:r>
            <a:r>
              <a:rPr lang="en-US" sz="2000" dirty="0" smtClean="0">
                <a:solidFill>
                  <a:schemeClr val="accent6"/>
                </a:solidFill>
              </a:rPr>
              <a:t>arrow</a:t>
            </a:r>
            <a:r>
              <a:rPr lang="en-US" sz="2000" dirty="0" smtClean="0"/>
              <a:t>]N</a:t>
            </a:r>
          </a:p>
          <a:p>
            <a:pPr lvl="1"/>
            <a:r>
              <a:rPr lang="en-US" sz="2000" dirty="0" smtClean="0"/>
              <a:t>=============</a:t>
            </a:r>
          </a:p>
          <a:p>
            <a:pPr lvl="1"/>
            <a:r>
              <a:rPr lang="en-US" sz="2000" dirty="0" err="1"/>
              <a:t>e</a:t>
            </a:r>
            <a:r>
              <a:rPr lang="en-US" sz="2000" dirty="0" err="1" smtClean="0"/>
              <a:t>šad</a:t>
            </a:r>
            <a:r>
              <a:rPr lang="en-US" sz="2000" dirty="0" smtClean="0"/>
              <a:t>[trap]N</a:t>
            </a:r>
            <a:endParaRPr lang="en-US" sz="2000" dirty="0"/>
          </a:p>
        </p:txBody>
      </p:sp>
      <p:sp>
        <p:nvSpPr>
          <p:cNvPr id="7" name="TextBox 6"/>
          <p:cNvSpPr txBox="1"/>
          <p:nvPr/>
        </p:nvSpPr>
        <p:spPr>
          <a:xfrm>
            <a:off x="4876800" y="17145000"/>
            <a:ext cx="4343400" cy="1569660"/>
          </a:xfrm>
          <a:prstGeom prst="rect">
            <a:avLst/>
          </a:prstGeom>
          <a:noFill/>
        </p:spPr>
        <p:txBody>
          <a:bodyPr wrap="square" rtlCol="0">
            <a:spAutoFit/>
          </a:bodyPr>
          <a:lstStyle/>
          <a:p>
            <a:r>
              <a:rPr lang="en-US" sz="1600" dirty="0" smtClean="0"/>
              <a:t>The section “bow” is defined by a sequence of lemmas that share a sequence of at least 3 characters either in the Sumerian Citation Form or in the English Guide Word. Square brackets and Part of Speech are ignored. The word for “</a:t>
            </a:r>
            <a:r>
              <a:rPr lang="en-US" sz="1600" dirty="0" err="1" smtClean="0"/>
              <a:t>trap”is</a:t>
            </a:r>
            <a:r>
              <a:rPr lang="en-US" sz="1600" dirty="0" smtClean="0"/>
              <a:t> the beginning of a new section</a:t>
            </a:r>
            <a:endParaRPr lang="en-US" sz="1600"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96040" y="7445706"/>
            <a:ext cx="6267577" cy="8093891"/>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2973</TotalTime>
  <Words>473</Words>
  <Application>Microsoft Macintosh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Erin Becker</cp:lastModifiedBy>
  <cp:revision>122</cp:revision>
  <cp:lastPrinted>2013-02-12T02:21:55Z</cp:lastPrinted>
  <dcterms:created xsi:type="dcterms:W3CDTF">2013-02-10T21:14:48Z</dcterms:created>
  <dcterms:modified xsi:type="dcterms:W3CDTF">2018-01-18T15:37:20Z</dcterms:modified>
</cp:coreProperties>
</file>