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0368">
          <p15:clr>
            <a:srgbClr val="A4A3A4"/>
          </p15:clr>
        </p15:guide>
      </p15:sldGuideLst>
    </p:ext>
    <p:ext uri="{2D200454-40CA-4A62-9FC3-DE9A4176ACB9}">
      <p15:notesGuideLst xmlns=""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1704" y="430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1/9/2018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1/9/2018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racc.org/" TargetMode="External"/><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Software Carpentry;  Niek Veldhuis,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2171325" cy="1588333"/>
          </a:xfrm>
          <a:prstGeom prst="rect">
            <a:avLst/>
          </a:prstGeom>
          <a:solidFill>
            <a:schemeClr val="accent1">
              <a:lumMod val="40000"/>
              <a:lumOff val="60000"/>
            </a:schemeClr>
          </a:solidFill>
        </p:spPr>
        <p:txBody>
          <a:bodyPr wrap="none" lIns="48971" tIns="24486" rIns="48971" bIns="24486" rtlCol="0">
            <a:spAutoFit/>
          </a:bodyPr>
          <a:lstStyle/>
          <a:p>
            <a:r>
              <a:rPr lang="en-US" sz="2000" dirty="0"/>
              <a:t>&lt;your name&gt;</a:t>
            </a:r>
          </a:p>
          <a:p>
            <a:r>
              <a:rPr lang="en-US" sz="2000" dirty="0"/>
              <a:t>&lt;your organization&gt;</a:t>
            </a:r>
          </a:p>
          <a:p>
            <a:r>
              <a:rPr lang="en-US" sz="2000" dirty="0"/>
              <a:t>Email:</a:t>
            </a:r>
          </a:p>
          <a:p>
            <a:r>
              <a:rPr lang="en-US" sz="2000" dirty="0"/>
              <a:t>Website:</a:t>
            </a:r>
          </a:p>
          <a:p>
            <a:r>
              <a:rPr lang="en-US" sz="2000" dirty="0"/>
              <a:t>Phone:</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8199988"/>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Versions:</a:t>
            </a:r>
          </a:p>
          <a:p>
            <a:pPr marL="800100" lvl="1" indent="-342900" eaLnBrk="1" hangingPunct="1">
              <a:buFontTx/>
              <a:buChar char="-"/>
            </a:pPr>
            <a:r>
              <a:rPr lang="en-US" sz="2000" dirty="0" smtClean="0">
                <a:latin typeface="Calibri" pitchFamily="34" charset="0"/>
              </a:rPr>
              <a:t>Lists continuously change: insertions, deletions, reorganization</a:t>
            </a:r>
          </a:p>
          <a:p>
            <a:pPr eaLnBrk="1" hangingPunct="1"/>
            <a:endParaRPr lang="en-US" sz="2000" dirty="0">
              <a:latin typeface="Calibri" pitchFamily="34" charset="0"/>
            </a:endParaRPr>
          </a:p>
          <a:p>
            <a:pPr eaLnBrk="1" hangingPunct="1"/>
            <a:r>
              <a:rPr lang="en-US" sz="2000" dirty="0" smtClean="0">
                <a:latin typeface="Calibri" pitchFamily="34" charset="0"/>
              </a:rPr>
              <a:t>Chronology:</a:t>
            </a:r>
          </a:p>
          <a:p>
            <a:pPr marL="800100" lvl="1" indent="-342900" eaLnBrk="1" hangingPunct="1">
              <a:buFontTx/>
              <a:buChar char="-"/>
            </a:pPr>
            <a:r>
              <a:rPr lang="en-US" sz="2000" dirty="0" smtClean="0">
                <a:latin typeface="Calibri" pitchFamily="34" charset="0"/>
              </a:rPr>
              <a:t>Old Babylonian (1900-1600BCE) </a:t>
            </a:r>
          </a:p>
          <a:p>
            <a:pPr marL="800100" lvl="1" indent="-342900" eaLnBrk="1" hangingPunct="1">
              <a:buFontTx/>
              <a:buChar char="-"/>
            </a:pPr>
            <a:r>
              <a:rPr lang="en-US" sz="2000" dirty="0" smtClean="0">
                <a:latin typeface="Calibri" pitchFamily="34" charset="0"/>
              </a:rPr>
              <a:t>Middle Babylonian (1500-1200BCE)</a:t>
            </a:r>
          </a:p>
          <a:p>
            <a:pPr eaLnBrk="1" hangingPunct="1"/>
            <a:endParaRPr lang="en-US" sz="2000" dirty="0">
              <a:latin typeface="Calibri" pitchFamily="34" charset="0"/>
            </a:endParaRPr>
          </a:p>
          <a:p>
            <a:pPr eaLnBrk="1" hangingPunct="1"/>
            <a:r>
              <a:rPr lang="en-US" sz="2000" dirty="0" smtClean="0">
                <a:latin typeface="Calibri" pitchFamily="34" charset="0"/>
              </a:rPr>
              <a:t>Geography:</a:t>
            </a:r>
          </a:p>
          <a:p>
            <a:pPr marL="800100" lvl="1" indent="-342900" eaLnBrk="1" hangingPunct="1">
              <a:buFontTx/>
              <a:buChar char="-"/>
            </a:pPr>
            <a:r>
              <a:rPr lang="en-US" sz="2000" dirty="0" smtClean="0">
                <a:latin typeface="Calibri" pitchFamily="34" charset="0"/>
              </a:rPr>
              <a:t>Old Babylonian: Babylonia (Southern Iraq)</a:t>
            </a:r>
          </a:p>
          <a:p>
            <a:pPr marL="800100" lvl="1" indent="-342900" eaLnBrk="1" hangingPunct="1">
              <a:buFontTx/>
              <a:buChar char="-"/>
            </a:pPr>
            <a:r>
              <a:rPr lang="en-US" sz="2000" dirty="0" smtClean="0">
                <a:latin typeface="Calibri" pitchFamily="34" charset="0"/>
              </a:rPr>
              <a:t>Middle Babylonian: Babylonia; Syria; and Anatolia</a:t>
            </a:r>
          </a:p>
          <a:p>
            <a:pPr indent="-285750" eaLnBrk="1" hangingPunct="1"/>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r>
              <a:rPr lang="en-US" sz="2000" dirty="0" smtClean="0">
                <a:latin typeface="Calibri" pitchFamily="34" charset="0"/>
              </a:rPr>
              <a:t>Scholars will asses the relationship between two versions of a lexical text by looking at presence/absence of entries; order of entries within a section and order of sections within the entire text.</a:t>
            </a:r>
          </a:p>
          <a:p>
            <a:pPr marL="800100" lvl="1" indent="-342900" eaLnBrk="1" hangingPunct="1">
              <a:buFontTx/>
              <a:buChar char="-"/>
            </a:pPr>
            <a:endParaRPr lang="en-US" sz="2000" dirty="0">
              <a:latin typeface="Calibri" pitchFamily="34" charset="0"/>
            </a:endParaRPr>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945600" y="364308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45600" y="1252462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5" name="Rectangle 34"/>
          <p:cNvSpPr/>
          <p:nvPr/>
        </p:nvSpPr>
        <p:spPr>
          <a:xfrm>
            <a:off x="21945600" y="12067427"/>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736680"/>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mn-lt"/>
              </a:rPr>
              <a:t>Lexical lists and other cuneiform texts are published in transliteration on ORACC (Open Richly Annotated Cuneiform Corpus; </a:t>
            </a:r>
            <a:r>
              <a:rPr lang="en-US" sz="2000" dirty="0" smtClean="0">
                <a:latin typeface="+mn-lt"/>
                <a:hlinkClick r:id="rId3"/>
              </a:rPr>
              <a:t>http://oracc.org</a:t>
            </a:r>
            <a:r>
              <a:rPr lang="en-US" sz="2000" dirty="0" smtClean="0">
                <a:latin typeface="+mn-lt"/>
              </a:rPr>
              <a:t>). ORACC data are made available in JSON format.</a:t>
            </a:r>
          </a:p>
          <a:p>
            <a:pPr eaLnBrk="1" hangingPunct="1"/>
            <a:endParaRPr lang="en-US" sz="2000" dirty="0">
              <a:latin typeface="+mn-lt"/>
            </a:endParaRPr>
          </a:p>
          <a:p>
            <a:pPr lvl="1" eaLnBrk="1" hangingPunct="1"/>
            <a:r>
              <a:rPr lang="en-US" sz="2000" dirty="0" smtClean="0">
                <a:latin typeface="+mn-lt"/>
              </a:rPr>
              <a:t>- DTM (Document-Term Matrix</a:t>
            </a:r>
            <a:endParaRPr lang="en-US" sz="2000" dirty="0">
              <a:latin typeface="+mn-lt"/>
            </a:endParaRPr>
          </a:p>
        </p:txBody>
      </p:sp>
      <p:sp>
        <p:nvSpPr>
          <p:cNvPr id="45" name="Rectangle 44"/>
          <p:cNvSpPr/>
          <p:nvPr/>
        </p:nvSpPr>
        <p:spPr>
          <a:xfrm>
            <a:off x="21945600" y="3185886"/>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3039" y="40386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2832</TotalTime>
  <Words>311</Words>
  <Application>Microsoft Office PowerPoint</Application>
  <PresentationFormat>Custom</PresentationFormat>
  <Paragraphs>50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Niek</cp:lastModifiedBy>
  <cp:revision>104</cp:revision>
  <cp:lastPrinted>2013-02-12T02:21:55Z</cp:lastPrinted>
  <dcterms:created xsi:type="dcterms:W3CDTF">2013-02-10T21:14:48Z</dcterms:created>
  <dcterms:modified xsi:type="dcterms:W3CDTF">2018-01-10T02:46:43Z</dcterms:modified>
</cp:coreProperties>
</file>