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50" d="100"/>
          <a:sy n="50" d="100"/>
        </p:scale>
        <p:origin x="704" y="224"/>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1/22/18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409539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1/22/18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749661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jpeg"/><Relationship Id="rId13" Type="http://schemas.openxmlformats.org/officeDocument/2006/relationships/image" Target="../media/image9.emf"/><Relationship Id="rId14" Type="http://schemas.openxmlformats.org/officeDocument/2006/relationships/image" Target="../media/image10.tiff"/><Relationship Id="rId15"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hyperlink" Target="mailto:ebecker@carpentries.org" TargetMode="External"/><Relationship Id="rId4" Type="http://schemas.openxmlformats.org/officeDocument/2006/relationships/hyperlink" Target="https://github.com/ErinBecker/digital-humanities-phylogenetics" TargetMode="External"/><Relationship Id="rId5" Type="http://schemas.openxmlformats.org/officeDocument/2006/relationships/hyperlink" Target="mailto:veldhuis@berkeley.edu" TargetMode="External"/><Relationship Id="rId6" Type="http://schemas.openxmlformats.org/officeDocument/2006/relationships/hyperlink" Target="http://oracc.org/dcclt" TargetMode="External"/><Relationship Id="rId7" Type="http://schemas.openxmlformats.org/officeDocument/2006/relationships/hyperlink" Target="http://oracc.org/" TargetMode="External"/><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Associate Director, The </a:t>
            </a:r>
            <a:r>
              <a:rPr lang="en-US" sz="2800" dirty="0" smtClean="0">
                <a:solidFill>
                  <a:schemeClr val="accent3">
                    <a:lumMod val="20000"/>
                    <a:lumOff val="80000"/>
                  </a:schemeClr>
                </a:solidFill>
                <a:latin typeface="+mn-lt"/>
              </a:rPr>
              <a:t>Carpentries &amp; </a:t>
            </a:r>
            <a:r>
              <a:rPr lang="en-US" sz="2800" dirty="0" smtClean="0">
                <a:solidFill>
                  <a:schemeClr val="accent3">
                    <a:lumMod val="20000"/>
                    <a:lumOff val="80000"/>
                  </a:schemeClr>
                </a:solidFill>
                <a:latin typeface="+mn-lt"/>
              </a:rPr>
              <a:t>Niek Veldhuis, Professor of Assyriology,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7770550"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smtClean="0"/>
              <a:t>Erin Becker</a:t>
            </a:r>
            <a:endParaRPr lang="en-US" sz="2000" dirty="0"/>
          </a:p>
          <a:p>
            <a:r>
              <a:rPr lang="en-US" sz="2000" dirty="0" smtClean="0"/>
              <a:t>Associate Director, The Carpentries</a:t>
            </a:r>
            <a:endParaRPr lang="en-US" sz="2000" dirty="0"/>
          </a:p>
          <a:p>
            <a:r>
              <a:rPr lang="en-US" sz="2000" dirty="0"/>
              <a:t>Email</a:t>
            </a:r>
            <a:r>
              <a:rPr lang="en-US" sz="2000" dirty="0" smtClean="0"/>
              <a:t>: </a:t>
            </a:r>
            <a:r>
              <a:rPr lang="en-US" sz="2000" dirty="0" smtClean="0">
                <a:hlinkClick r:id="rId3"/>
              </a:rPr>
              <a:t>ebecker@carpentries.org</a:t>
            </a:r>
            <a:r>
              <a:rPr lang="en-US" sz="2000" dirty="0" smtClean="0"/>
              <a:t> </a:t>
            </a:r>
            <a:endParaRPr lang="en-US" sz="2000" dirty="0"/>
          </a:p>
          <a:p>
            <a:r>
              <a:rPr lang="en-US" sz="2000" dirty="0"/>
              <a:t>Website</a:t>
            </a:r>
            <a:r>
              <a:rPr lang="en-US" sz="2000" dirty="0" smtClean="0"/>
              <a:t>:</a:t>
            </a:r>
            <a:r>
              <a:rPr lang="en-US" sz="2000" dirty="0"/>
              <a:t> </a:t>
            </a:r>
            <a:r>
              <a:rPr lang="en-US" sz="2000" dirty="0" smtClean="0">
                <a:hlinkClick r:id="rId4"/>
              </a:rPr>
              <a:t>https</a:t>
            </a:r>
            <a:r>
              <a:rPr lang="en-US" sz="2000" smtClean="0">
                <a:hlinkClick r:id="rId4"/>
              </a:rPr>
              <a:t>://github.com/ErinBecker/digital-humanities-phylogenetics</a:t>
            </a:r>
            <a:r>
              <a:rPr lang="en-US" sz="2000" smtClean="0"/>
              <a:t> </a:t>
            </a:r>
            <a:endParaRPr lang="en-US" sz="2000" dirty="0"/>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r>
              <a:rPr lang="en-US" sz="2000" dirty="0" smtClean="0"/>
              <a:t>Niek Veldhuis</a:t>
            </a:r>
          </a:p>
          <a:p>
            <a:r>
              <a:rPr lang="en-US" sz="2000" dirty="0" smtClean="0"/>
              <a:t>Professor of Assyriology, Dept. of Near Eastern Studies, UC Berkeley</a:t>
            </a:r>
          </a:p>
          <a:p>
            <a:r>
              <a:rPr lang="en-US" sz="2000" dirty="0" smtClean="0"/>
              <a:t>Email: </a:t>
            </a:r>
            <a:r>
              <a:rPr lang="en-US" sz="2000" dirty="0" smtClean="0">
                <a:hlinkClick r:id="rId5"/>
              </a:rPr>
              <a:t>veldhuis@berkeley.edu</a:t>
            </a:r>
            <a:endParaRPr lang="en-US" sz="2000" dirty="0" smtClean="0"/>
          </a:p>
          <a:p>
            <a:r>
              <a:rPr lang="en-US" sz="2000" dirty="0" smtClean="0"/>
              <a:t>Website: </a:t>
            </a:r>
            <a:r>
              <a:rPr lang="en-US" sz="2000" dirty="0" smtClean="0">
                <a:hlinkClick r:id="rId6"/>
              </a:rPr>
              <a:t>http://oracc.org/dcclt</a:t>
            </a:r>
            <a:r>
              <a:rPr lang="en-US" sz="2000" dirty="0" smtClean="0"/>
              <a:t> </a:t>
            </a:r>
          </a:p>
          <a:p>
            <a:endParaRPr lang="en-US" sz="900" dirty="0"/>
          </a:p>
        </p:txBody>
      </p:sp>
      <p:sp>
        <p:nvSpPr>
          <p:cNvPr id="10" name="Text Box 189"/>
          <p:cNvSpPr txBox="1">
            <a:spLocks noChangeArrowheads="1"/>
          </p:cNvSpPr>
          <p:nvPr/>
        </p:nvSpPr>
        <p:spPr bwMode="auto">
          <a:xfrm>
            <a:off x="1097280" y="3657600"/>
            <a:ext cx="9875520" cy="8815541"/>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7"/>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21945600" y="364308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Phylogenetics is a field of evolutionary biology which uses patterns of similarity and difference among organisms to make hypotheses about relatedness. Hypothesized relationships are displayed as trees where more closely related organisms are separated by fewer branching points and/or shorter total branch length. </a:t>
            </a:r>
          </a:p>
          <a:p>
            <a:pPr eaLnBrk="1" hangingPunct="1"/>
            <a:r>
              <a:rPr lang="en-US" sz="2000" dirty="0" smtClean="0">
                <a:latin typeface="Calibri" pitchFamily="34" charset="0"/>
              </a:rPr>
              <a:t>                               </a:t>
            </a:r>
          </a:p>
          <a:p>
            <a:pPr eaLnBrk="1" hangingPunct="1"/>
            <a:r>
              <a:rPr lang="en-US" sz="2000" dirty="0">
                <a:latin typeface="Calibri" pitchFamily="34" charset="0"/>
              </a:rPr>
              <a:t>	</a:t>
            </a:r>
            <a:r>
              <a:rPr lang="en-US" sz="2000" dirty="0" smtClean="0">
                <a:latin typeface="Calibri" pitchFamily="34" charset="0"/>
              </a:rPr>
              <a:t>Species X is most closely related to Species Y. Both are next most   	closely related to Species W and most distantly related to Species Z. </a:t>
            </a:r>
          </a:p>
          <a:p>
            <a:pPr eaLnBrk="1" hangingPunct="1"/>
            <a:endParaRPr lang="en-US" sz="2000" dirty="0" smtClean="0">
              <a:latin typeface="Calibri" pitchFamily="34" charset="0"/>
            </a:endParaRPr>
          </a:p>
          <a:p>
            <a:pPr eaLnBrk="1" hangingPunct="1"/>
            <a:endParaRPr lang="en-US" sz="2000" dirty="0" smtClean="0">
              <a:latin typeface="Calibri" pitchFamily="34" charset="0"/>
            </a:endParaRPr>
          </a:p>
          <a:p>
            <a:pPr eaLnBrk="1" hangingPunct="1"/>
            <a:r>
              <a:rPr lang="en-US" sz="2000" dirty="0" smtClean="0">
                <a:latin typeface="Calibri" pitchFamily="34" charset="0"/>
              </a:rPr>
              <a:t>Patterns in DNA sequences, protein sequences, gene order, morphological characters, or others can be used to make phylogenetic hypotheses.</a:t>
            </a:r>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35" name="Rectangle 34"/>
          <p:cNvSpPr/>
          <p:nvPr/>
        </p:nvSpPr>
        <p:spPr>
          <a:xfrm>
            <a:off x="21945600" y="10038612"/>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the analysis.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945600" y="3185886"/>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1126" y="38100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Word. Square brackets and Part of Speech are ignored. The word for “trap” is the beginning of a new section</a:t>
            </a:r>
            <a:endParaRPr lang="en-US" sz="1600"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35130" y="9355909"/>
            <a:ext cx="6267577" cy="8093891"/>
          </a:xfrm>
          <a:prstGeom prst="rect">
            <a:avLst/>
          </a:prstGeom>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76625" y="271463"/>
            <a:ext cx="22923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072183" y="9371635"/>
            <a:ext cx="3340017" cy="5943600"/>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688822" y="10895507"/>
            <a:ext cx="5524500" cy="4572000"/>
          </a:xfrm>
          <a:prstGeom prst="rect">
            <a:avLst/>
          </a:prstGeom>
        </p:spPr>
      </p:pic>
      <p:sp>
        <p:nvSpPr>
          <p:cNvPr id="16" name="TextBox 15"/>
          <p:cNvSpPr txBox="1"/>
          <p:nvPr/>
        </p:nvSpPr>
        <p:spPr>
          <a:xfrm>
            <a:off x="21564600" y="15621000"/>
            <a:ext cx="6324600" cy="646331"/>
          </a:xfrm>
          <a:prstGeom prst="rect">
            <a:avLst/>
          </a:prstGeom>
          <a:noFill/>
        </p:spPr>
        <p:txBody>
          <a:bodyPr wrap="square" rtlCol="0">
            <a:spAutoFit/>
          </a:bodyPr>
          <a:lstStyle/>
          <a:p>
            <a:r>
              <a:rPr lang="en-US" sz="1800" dirty="0" smtClean="0"/>
              <a:t>Caption . . . . This is the mcc tree for the </a:t>
            </a:r>
            <a:r>
              <a:rPr lang="en-US" sz="1800" dirty="0" err="1" smtClean="0"/>
              <a:t>synteny</a:t>
            </a:r>
            <a:r>
              <a:rPr lang="en-US" sz="1800" dirty="0" smtClean="0"/>
              <a:t> analysis of section order.</a:t>
            </a:r>
            <a:endParaRPr lang="en-US" sz="1800" dirty="0"/>
          </a:p>
        </p:txBody>
      </p:sp>
      <p:pic>
        <p:nvPicPr>
          <p:cNvPr id="12" name="Picture 11"/>
          <p:cNvPicPr>
            <a:picLocks noChangeAspect="1"/>
          </p:cNvPicPr>
          <p:nvPr/>
        </p:nvPicPr>
        <p:blipFill>
          <a:blip r:embed="rId14"/>
          <a:stretch>
            <a:fillRect/>
          </a:stretch>
        </p:blipFill>
        <p:spPr>
          <a:xfrm>
            <a:off x="230868" y="642368"/>
            <a:ext cx="5750832" cy="118872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420600" y="5212404"/>
            <a:ext cx="1238865" cy="1097280"/>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3046</TotalTime>
  <Words>541</Words>
  <Application>Microsoft Macintosh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Genigraphics LLC</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Erin Becker</cp:lastModifiedBy>
  <cp:revision>144</cp:revision>
  <cp:lastPrinted>2013-02-12T02:21:55Z</cp:lastPrinted>
  <dcterms:created xsi:type="dcterms:W3CDTF">2013-02-10T21:14:48Z</dcterms:created>
  <dcterms:modified xsi:type="dcterms:W3CDTF">2018-01-22T19:55:29Z</dcterms:modified>
</cp:coreProperties>
</file>