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 uri="{2D200454-40CA-4A62-9FC3-DE9A4176ACB9}">
      <p15:notesGuideLst xmlns:p15="http://schemas.microsoft.com/office/powerpoint/2012/main" xmlns="">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3516" y="690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1/11/2018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1/11/2018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racc.org/"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Software </a:t>
            </a:r>
            <a:r>
              <a:rPr lang="en-US" sz="2800" dirty="0" smtClean="0">
                <a:solidFill>
                  <a:schemeClr val="accent3">
                    <a:lumMod val="20000"/>
                    <a:lumOff val="80000"/>
                  </a:schemeClr>
                </a:solidFill>
                <a:latin typeface="+mn-lt"/>
              </a:rPr>
              <a:t>Carpentry and  </a:t>
            </a:r>
            <a:r>
              <a:rPr lang="en-US" sz="2800" dirty="0" smtClean="0">
                <a:solidFill>
                  <a:schemeClr val="accent3">
                    <a:lumMod val="20000"/>
                    <a:lumOff val="80000"/>
                  </a:schemeClr>
                </a:solidFill>
                <a:latin typeface="+mn-lt"/>
              </a:rPr>
              <a:t>Niek Veldhuis,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8199988"/>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Versions:</a:t>
            </a:r>
          </a:p>
          <a:p>
            <a:pPr marL="800100" lvl="1" indent="-342900" eaLnBrk="1" hangingPunct="1">
              <a:buFontTx/>
              <a:buChar char="-"/>
            </a:pPr>
            <a:r>
              <a:rPr lang="en-US" sz="2000" dirty="0" smtClean="0">
                <a:latin typeface="Calibri" pitchFamily="34" charset="0"/>
              </a:rPr>
              <a:t>Lists continuously change: insertions, deletions, reorganization</a:t>
            </a:r>
          </a:p>
          <a:p>
            <a:pPr eaLnBrk="1" hangingPunct="1"/>
            <a:endParaRPr lang="en-US" sz="2000" dirty="0">
              <a:latin typeface="Calibri" pitchFamily="34" charset="0"/>
            </a:endParaRPr>
          </a:p>
          <a:p>
            <a:pPr eaLnBrk="1" hangingPunct="1"/>
            <a:r>
              <a:rPr lang="en-US" sz="2000" dirty="0" smtClean="0">
                <a:latin typeface="Calibri" pitchFamily="34" charset="0"/>
              </a:rPr>
              <a:t>Chronology</a:t>
            </a:r>
            <a:r>
              <a:rPr lang="en-US" sz="2000" dirty="0" smtClean="0">
                <a:latin typeface="Calibri" pitchFamily="34" charset="0"/>
              </a:rPr>
              <a:t>:</a:t>
            </a:r>
            <a:endParaRPr lang="en-US" sz="2000" dirty="0" smtClean="0">
              <a:latin typeface="DejaVu Sans" panose="020B0603030804020204" pitchFamily="34" charset="2"/>
              <a:ea typeface="DejaVu Sans" panose="020B0603030804020204" pitchFamily="34" charset="2"/>
              <a:cs typeface="DejaVu Sans" panose="020B0603030804020204" pitchFamily="34" charset="2"/>
            </a:endParaRPr>
          </a:p>
          <a:p>
            <a:pPr marL="800100" lvl="1" indent="-342900" eaLnBrk="1" hangingPunct="1">
              <a:buFontTx/>
              <a:buChar char="-"/>
            </a:pPr>
            <a:r>
              <a:rPr lang="en-US" sz="2000" dirty="0" smtClean="0">
                <a:latin typeface="Calibri" pitchFamily="34" charset="0"/>
              </a:rPr>
              <a:t>Old Babylonian (1900-1600BCE) </a:t>
            </a:r>
          </a:p>
          <a:p>
            <a:pPr marL="800100" lvl="1" indent="-342900" eaLnBrk="1" hangingPunct="1">
              <a:buFontTx/>
              <a:buChar char="-"/>
            </a:pPr>
            <a:r>
              <a:rPr lang="en-US" sz="2000" dirty="0" smtClean="0">
                <a:latin typeface="Calibri" pitchFamily="34" charset="0"/>
              </a:rPr>
              <a:t>Middle Babylonian (1500-1200BCE)</a:t>
            </a:r>
          </a:p>
          <a:p>
            <a:pPr eaLnBrk="1" hangingPunct="1"/>
            <a:endParaRPr lang="en-US" sz="2000" dirty="0">
              <a:latin typeface="Calibri" pitchFamily="34" charset="0"/>
            </a:endParaRPr>
          </a:p>
          <a:p>
            <a:pPr eaLnBrk="1" hangingPunct="1"/>
            <a:r>
              <a:rPr lang="en-US" sz="2000" dirty="0" smtClean="0">
                <a:latin typeface="Calibri" pitchFamily="34" charset="0"/>
              </a:rPr>
              <a:t>Geography:</a:t>
            </a:r>
            <a:endParaRPr lang="en-US" sz="2000" dirty="0" smtClean="0">
              <a:latin typeface="Calibri" pitchFamily="34" charset="0"/>
            </a:endParaRPr>
          </a:p>
          <a:p>
            <a:pPr marL="800100" lvl="1" indent="-342900" eaLnBrk="1" hangingPunct="1">
              <a:buFontTx/>
              <a:buChar char="-"/>
            </a:pPr>
            <a:r>
              <a:rPr lang="en-US" sz="2000" dirty="0" smtClean="0">
                <a:latin typeface="Calibri" pitchFamily="34" charset="0"/>
              </a:rPr>
              <a:t>Old Babylonian: Babylonia (Southern Iraq)</a:t>
            </a:r>
          </a:p>
          <a:p>
            <a:pPr marL="800100" lvl="1" indent="-342900" eaLnBrk="1" hangingPunct="1">
              <a:buFontTx/>
              <a:buChar char="-"/>
            </a:pPr>
            <a:r>
              <a:rPr lang="en-US" sz="2000" dirty="0" smtClean="0">
                <a:latin typeface="Calibri" pitchFamily="34" charset="0"/>
              </a:rPr>
              <a:t>Middle Babylonian: Babylonia; Syria; and Anatolia</a:t>
            </a:r>
          </a:p>
          <a:p>
            <a:pPr indent="-285750" eaLnBrk="1" hangingPunct="1"/>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marL="800100" lvl="1" indent="-342900" eaLnBrk="1" hangingPunct="1">
              <a:buFontTx/>
              <a:buChar char="-"/>
            </a:pPr>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1252462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21945600" y="1206742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mn-lt"/>
              </a:rPr>
              <a:t>Lexical lists and other cuneiform texts are published in transliteration on ORACC (Open Richly Annotated Cuneiform Corpus; </a:t>
            </a:r>
            <a:r>
              <a:rPr lang="en-US" sz="2000" dirty="0" smtClean="0">
                <a:latin typeface="+mn-lt"/>
                <a:hlinkClick r:id="rId3"/>
              </a:rPr>
              <a:t>http://oracc.org</a:t>
            </a:r>
            <a:r>
              <a:rPr lang="en-US" sz="2000" dirty="0" smtClean="0">
                <a:latin typeface="+mn-lt"/>
              </a:rPr>
              <a:t>). </a:t>
            </a:r>
          </a:p>
          <a:p>
            <a:pPr marL="800100" lvl="1" indent="-342900" eaLnBrk="1" hangingPunct="1">
              <a:buFontTx/>
              <a:buChar char="-"/>
            </a:pPr>
            <a:r>
              <a:rPr lang="en-US" sz="2000" dirty="0" smtClean="0">
                <a:latin typeface="+mn-lt"/>
              </a:rPr>
              <a:t>Cuneiform:		</a:t>
            </a:r>
          </a:p>
          <a:p>
            <a:pPr marL="800100" lvl="1" indent="-342900" eaLnBrk="1" hangingPunct="1">
              <a:buFontTx/>
              <a:buChar char="-"/>
            </a:pPr>
            <a:r>
              <a:rPr lang="en-US" sz="2000" dirty="0" smtClean="0">
                <a:latin typeface="+mn-lt"/>
              </a:rPr>
              <a:t>Transliteration		{</a:t>
            </a:r>
            <a:r>
              <a:rPr lang="en-US" sz="2000" dirty="0" err="1" smtClean="0">
                <a:latin typeface="+mn-lt"/>
              </a:rPr>
              <a:t>ŋeš</a:t>
            </a:r>
            <a:r>
              <a:rPr lang="en-US" sz="2000" dirty="0" smtClean="0">
                <a:latin typeface="+mn-lt"/>
              </a:rPr>
              <a:t>}</a:t>
            </a:r>
            <a:r>
              <a:rPr lang="en-US" sz="2000" dirty="0" err="1" smtClean="0">
                <a:latin typeface="+mn-lt"/>
              </a:rPr>
              <a:t>taškarin</a:t>
            </a:r>
            <a:endParaRPr lang="en-US" sz="2000" dirty="0" smtClean="0">
              <a:latin typeface="+mn-lt"/>
            </a:endParaRPr>
          </a:p>
          <a:p>
            <a:pPr marL="800100" lvl="1" indent="-342900" eaLnBrk="1" hangingPunct="1">
              <a:buFontTx/>
              <a:buChar char="-"/>
            </a:pPr>
            <a:r>
              <a:rPr lang="en-US" sz="2000" dirty="0" smtClean="0">
                <a:latin typeface="+mn-lt"/>
              </a:rPr>
              <a:t>Translation		boxwood</a:t>
            </a:r>
          </a:p>
          <a:p>
            <a:pPr marL="800100" lvl="1" indent="-342900" eaLnBrk="1" hangingPunct="1">
              <a:buFontTx/>
              <a:buChar char="-"/>
            </a:pPr>
            <a:r>
              <a:rPr lang="en-US" sz="2000" dirty="0">
                <a:latin typeface="+mn-lt"/>
              </a:rPr>
              <a:t> </a:t>
            </a:r>
            <a:endParaRPr lang="en-US" sz="2000" dirty="0" smtClean="0">
              <a:latin typeface="+mn-lt"/>
            </a:endParaRPr>
          </a:p>
          <a:p>
            <a:pPr marL="800100" lvl="1" indent="-342900" eaLnBrk="1" hangingPunct="1">
              <a:buFontTx/>
              <a:buChar char="-"/>
            </a:pPr>
            <a:endParaRPr lang="en-US" sz="2000" dirty="0" smtClean="0">
              <a:latin typeface="+mn-lt"/>
            </a:endParaRPr>
          </a:p>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a:latin typeface="+mn-lt"/>
              </a:rPr>
              <a:t>ORACC </a:t>
            </a:r>
            <a:r>
              <a:rPr lang="en-US" sz="2000" dirty="0" smtClean="0">
                <a:latin typeface="+mn-lt"/>
              </a:rPr>
              <a:t>in </a:t>
            </a:r>
            <a:r>
              <a:rPr lang="en-US" sz="2000" dirty="0">
                <a:latin typeface="+mn-lt"/>
              </a:rPr>
              <a:t>JSON </a:t>
            </a:r>
            <a:r>
              <a:rPr lang="en-US" sz="2000" dirty="0" smtClean="0">
                <a:latin typeface="+mn-lt"/>
              </a:rPr>
              <a:t>format is used in the analysis. Data </a:t>
            </a:r>
            <a:r>
              <a:rPr lang="en-US" sz="2000" smtClean="0">
                <a:latin typeface="+mn-lt"/>
              </a:rPr>
              <a:t>consist of c</a:t>
            </a:r>
            <a:r>
              <a:rPr lang="en-US" sz="2000" smtClean="0">
                <a:solidFill>
                  <a:prstClr val="black"/>
                </a:solidFill>
                <a:latin typeface="+mn-lt"/>
              </a:rPr>
              <a:t>a</a:t>
            </a:r>
            <a:r>
              <a:rPr lang="en-US" sz="2000" dirty="0" smtClean="0">
                <a:solidFill>
                  <a:prstClr val="black"/>
                </a:solidFill>
                <a:latin typeface="+mn-lt"/>
              </a:rPr>
              <a:t>. 135 exemplars of the list of trees and wooden objects, ranging from 2 to 750 lines in length. The data is arranged in a DTM (Document-Term Matrix) for comparison of the documents.</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3039" y="40386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09762" y="14320837"/>
            <a:ext cx="6628039" cy="400110"/>
          </a:xfrm>
          <a:prstGeom prst="rect">
            <a:avLst/>
          </a:prstGeom>
          <a:solidFill>
            <a:srgbClr val="FFFF00"/>
          </a:solidFill>
        </p:spPr>
        <p:txBody>
          <a:bodyPr wrap="square" rtlCol="0">
            <a:spAutoFit/>
          </a:bodyPr>
          <a:lstStyle/>
          <a:p>
            <a:pPr marL="0" lvl="1"/>
            <a:r>
              <a:rPr lang="en-US" sz="2000" dirty="0">
                <a:solidFill>
                  <a:prstClr val="black"/>
                </a:solidFill>
              </a:rPr>
              <a:t>Lemmatization	</a:t>
            </a:r>
            <a:r>
              <a:rPr lang="en-US" sz="2000" dirty="0" smtClean="0">
                <a:solidFill>
                  <a:prstClr val="black"/>
                </a:solidFill>
              </a:rPr>
              <a:t>                           </a:t>
            </a:r>
            <a:r>
              <a:rPr lang="en-US" sz="2000" dirty="0" err="1" smtClean="0">
                <a:solidFill>
                  <a:prstClr val="black"/>
                </a:solidFill>
              </a:rPr>
              <a:t>taškarin</a:t>
            </a:r>
            <a:r>
              <a:rPr lang="en-US" sz="2000" dirty="0" smtClean="0">
                <a:solidFill>
                  <a:prstClr val="black"/>
                </a:solidFill>
              </a:rPr>
              <a:t>[boxwood]N</a:t>
            </a:r>
            <a:endParaRPr lang="en-US" dirty="0"/>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1333500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162848265"/>
              </p:ext>
            </p:extLst>
          </p:nvPr>
        </p:nvGraphicFramePr>
        <p:xfrm>
          <a:off x="1115513" y="16383000"/>
          <a:ext cx="8069942" cy="1968627"/>
        </p:xfrm>
        <a:graphic>
          <a:graphicData uri="http://schemas.openxmlformats.org/drawingml/2006/table">
            <a:tbl>
              <a:tblPr firstRow="1" bandRow="1">
                <a:tableStyleId>{5C22544A-7EE6-4342-B048-85BDC9FD1C3A}</a:tableStyleId>
              </a:tblPr>
              <a:tblGrid>
                <a:gridCol w="1648698"/>
                <a:gridCol w="1388377"/>
                <a:gridCol w="1388377"/>
                <a:gridCol w="1822245"/>
                <a:gridCol w="1822245"/>
              </a:tblGrid>
              <a:tr h="422529">
                <a:tc>
                  <a:txBody>
                    <a:bodyPr/>
                    <a:lstStyle/>
                    <a:p>
                      <a:r>
                        <a:rPr lang="en-US" sz="2000" dirty="0" smtClean="0"/>
                        <a:t>Doc/lemma</a:t>
                      </a:r>
                      <a:endParaRPr lang="en-US" sz="2000" dirty="0"/>
                    </a:p>
                  </a:txBody>
                  <a:tcPr/>
                </a:tc>
                <a:tc>
                  <a:txBody>
                    <a:bodyPr/>
                    <a:lstStyle/>
                    <a:p>
                      <a:r>
                        <a:rPr lang="en-US" sz="2000" dirty="0" err="1" smtClean="0"/>
                        <a:t>taškarin</a:t>
                      </a:r>
                      <a:r>
                        <a:rPr lang="en-US" sz="2000" dirty="0" smtClean="0"/>
                        <a:t>[boxwood]N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ŋeškin</a:t>
                      </a:r>
                      <a:r>
                        <a:rPr lang="en-US" sz="2000" dirty="0" smtClean="0"/>
                        <a:t>[birch]N</a:t>
                      </a:r>
                      <a:endParaRPr lang="en-US" sz="2000" dirty="0"/>
                    </a:p>
                  </a:txBody>
                  <a:tcPr/>
                </a:tc>
              </a:tr>
              <a:tr h="422529">
                <a:tc>
                  <a:txBody>
                    <a:bodyPr/>
                    <a:lstStyle/>
                    <a:p>
                      <a:r>
                        <a:rPr lang="en-US" sz="2000" dirty="0" err="1" smtClean="0"/>
                        <a:t>Exempl</a:t>
                      </a:r>
                      <a:r>
                        <a:rPr lang="en-US" sz="2000" dirty="0" smtClean="0"/>
                        <a:t>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err="1" smtClean="0"/>
                        <a:t>Exempl</a:t>
                      </a:r>
                      <a:r>
                        <a:rPr lang="en-US" sz="2000" dirty="0" smtClean="0"/>
                        <a:t>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err="1" smtClean="0"/>
                        <a:t>Exempl</a:t>
                      </a:r>
                      <a:r>
                        <a:rPr lang="en-US" sz="2000" dirty="0" smtClean="0"/>
                        <a:t> 3</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bl>
          </a:graphicData>
        </a:graphic>
      </p:graphicFrame>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2906</TotalTime>
  <Words>323</Words>
  <Application>Microsoft Office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cp:lastModifiedBy>
  <cp:revision>115</cp:revision>
  <cp:lastPrinted>2013-02-12T02:21:55Z</cp:lastPrinted>
  <dcterms:created xsi:type="dcterms:W3CDTF">2013-02-10T21:14:48Z</dcterms:created>
  <dcterms:modified xsi:type="dcterms:W3CDTF">2018-01-12T02:32:26Z</dcterms:modified>
</cp:coreProperties>
</file>