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100" d="100"/>
          <a:sy n="100" d="100"/>
        </p:scale>
        <p:origin x="-6336" y="128"/>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1/23/18</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3591562"/>
            <a:ext cx="24688800" cy="7640320"/>
          </a:xfrm>
        </p:spPr>
        <p:txBody>
          <a:bodyPr anchor="b"/>
          <a:lstStyle>
            <a:lvl1pPr algn="ctr">
              <a:defRPr sz="16200"/>
            </a:lvl1pPr>
          </a:lstStyle>
          <a:p>
            <a:r>
              <a:rPr lang="en-US" smtClean="0"/>
              <a:t>Click to edit Master title style</a:t>
            </a:r>
            <a:endParaRPr lang="en-US"/>
          </a:p>
        </p:txBody>
      </p:sp>
      <p:sp>
        <p:nvSpPr>
          <p:cNvPr id="3" name="Subtitle 2"/>
          <p:cNvSpPr>
            <a:spLocks noGrp="1"/>
          </p:cNvSpPr>
          <p:nvPr>
            <p:ph type="subTitle" idx="1"/>
          </p:nvPr>
        </p:nvSpPr>
        <p:spPr>
          <a:xfrm>
            <a:off x="4114800" y="11526522"/>
            <a:ext cx="24688800" cy="5298438"/>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1168400"/>
            <a:ext cx="7098030" cy="1859788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3140" y="1168400"/>
            <a:ext cx="20882610" cy="185978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735800"/>
            <a:ext cx="32918400" cy="2209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Placeholders</a:t>
            </a:r>
            <a:r>
              <a:rPr sz="4700" dirty="0" smtClean="0">
                <a:solidFill>
                  <a:srgbClr val="7F7F7F"/>
                </a:solidFill>
                <a:latin typeface="Calibri" pitchFamily="34" charset="0"/>
                <a:cs typeface="Calibri" panose="020F0502020204030204" pitchFamily="34" charset="0"/>
              </a:rPr>
              <a:t>:</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smtClean="0">
                <a:solidFill>
                  <a:srgbClr val="7F7F7F"/>
                </a:solidFill>
                <a:latin typeface="Calibri" pitchFamily="34" charset="0"/>
                <a:cs typeface="Calibri" panose="020F0502020204030204" pitchFamily="34" charset="0"/>
              </a:rPr>
              <a:t>various elements included</a:t>
            </a:r>
            <a:r>
              <a:rPr sz="3300" dirty="0" smtClean="0">
                <a:solidFill>
                  <a:srgbClr val="7F7F7F"/>
                </a:solidFill>
                <a:latin typeface="Calibri" pitchFamily="34" charset="0"/>
                <a:cs typeface="Calibri" panose="020F0502020204030204" pitchFamily="34" charset="0"/>
              </a:rPr>
              <a:t> </a:t>
            </a:r>
            <a:r>
              <a:rPr sz="3300" dirty="0">
                <a:solidFill>
                  <a:srgbClr val="7F7F7F"/>
                </a:solidFill>
                <a:latin typeface="Calibri" pitchFamily="34" charset="0"/>
                <a:cs typeface="Calibri" panose="020F0502020204030204" pitchFamily="34" charset="0"/>
              </a:rPr>
              <a:t>in this </a:t>
            </a:r>
            <a:r>
              <a:rPr lang="en-US" sz="3300" dirty="0" smtClean="0">
                <a:solidFill>
                  <a:srgbClr val="7F7F7F"/>
                </a:solidFill>
                <a:latin typeface="Calibri" pitchFamily="34" charset="0"/>
                <a:cs typeface="Calibri" panose="020F0502020204030204" pitchFamily="34" charset="0"/>
              </a:rPr>
              <a:t>poster are ones</a:t>
            </a:r>
            <a:r>
              <a:rPr lang="en-US" sz="3300" baseline="0" dirty="0" smtClean="0">
                <a:solidFill>
                  <a:srgbClr val="7F7F7F"/>
                </a:solidFill>
                <a:latin typeface="Calibri" pitchFamily="34" charset="0"/>
                <a:cs typeface="Calibri" panose="020F0502020204030204" pitchFamily="34" charset="0"/>
              </a:rPr>
              <a:t> we often see in medical, research, and scientific posters.</a:t>
            </a:r>
            <a:r>
              <a:rPr sz="3300" dirty="0" smtClean="0">
                <a:solidFill>
                  <a:srgbClr val="7F7F7F"/>
                </a:solidFill>
                <a:latin typeface="Calibri" pitchFamily="34" charset="0"/>
                <a:cs typeface="Calibri" panose="020F0502020204030204" pitchFamily="34" charset="0"/>
              </a:rPr>
              <a:t> </a:t>
            </a:r>
            <a:r>
              <a:rPr lang="en-US" sz="3300" dirty="0" smtClean="0">
                <a:solidFill>
                  <a:srgbClr val="7F7F7F"/>
                </a:solidFill>
                <a:latin typeface="Calibri" pitchFamily="34" charset="0"/>
                <a:cs typeface="Calibri" panose="020F0502020204030204" pitchFamily="34" charset="0"/>
              </a:rPr>
              <a:t>Feel</a:t>
            </a:r>
            <a:r>
              <a:rPr lang="en-US" sz="33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Image</a:t>
            </a:r>
            <a:r>
              <a:rPr lang="en-US" sz="4700" baseline="0" dirty="0" smtClean="0">
                <a:solidFill>
                  <a:srgbClr val="7F7F7F"/>
                </a:solidFill>
                <a:latin typeface="Calibri" pitchFamily="34" charset="0"/>
                <a:cs typeface="Calibri" panose="020F0502020204030204" pitchFamily="34" charset="0"/>
              </a:rPr>
              <a:t> Quality</a:t>
            </a:r>
            <a:r>
              <a:rPr lang="en-US" sz="47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smtClean="0">
                <a:solidFill>
                  <a:srgbClr val="7F7F7F"/>
                </a:solidFill>
                <a:latin typeface="Calibri" pitchFamily="34" charset="0"/>
                <a:cs typeface="Calibri" panose="020F0502020204030204" pitchFamily="34" charset="0"/>
              </a:rPr>
              <a:t>Insert, Picture</a:t>
            </a:r>
            <a:r>
              <a:rPr lang="en-US" sz="33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smtClean="0">
                <a:solidFill>
                  <a:srgbClr val="7F7F7F"/>
                </a:solidFill>
                <a:latin typeface="Calibri" pitchFamily="34" charset="0"/>
                <a:cs typeface="Calibri" panose="020F0502020204030204" pitchFamily="34" charset="0"/>
              </a:rPr>
              <a:t>150-200 pixels per inch in their final printed size</a:t>
            </a:r>
            <a:r>
              <a:rPr lang="en-US" sz="3300" dirty="0" smtClean="0">
                <a:solidFill>
                  <a:srgbClr val="7F7F7F"/>
                </a:solidFill>
                <a:latin typeface="Calibri" pitchFamily="34" charset="0"/>
                <a:cs typeface="Calibri" panose="020F0502020204030204" pitchFamily="34" charset="0"/>
              </a:rPr>
              <a:t>. For instance, a 1600 x 1200 pixel</a:t>
            </a:r>
            <a:r>
              <a:rPr lang="en-US" sz="3300" baseline="0" dirty="0" smtClean="0">
                <a:solidFill>
                  <a:srgbClr val="7F7F7F"/>
                </a:solidFill>
                <a:latin typeface="Calibri" pitchFamily="34" charset="0"/>
                <a:cs typeface="Calibri" panose="020F0502020204030204" pitchFamily="34" charset="0"/>
              </a:rPr>
              <a:t> photo will usually look fine up to </a:t>
            </a:r>
            <a:r>
              <a:rPr lang="en-US" sz="33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Change</a:t>
              </a:r>
              <a:r>
                <a:rPr lang="en-US" sz="4700" baseline="0" dirty="0" smtClean="0">
                  <a:solidFill>
                    <a:schemeClr val="bg1">
                      <a:lumMod val="50000"/>
                    </a:schemeClr>
                  </a:solidFill>
                  <a:latin typeface="Calibri" pitchFamily="34" charset="0"/>
                  <a:cs typeface="Calibri" panose="020F0502020204030204" pitchFamily="34" charset="0"/>
                </a:rPr>
                <a:t> Color Theme</a:t>
              </a:r>
              <a:r>
                <a:rPr lang="en-US" sz="4700" dirty="0" smtClean="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smtClean="0">
                  <a:solidFill>
                    <a:schemeClr val="bg1">
                      <a:lumMod val="50000"/>
                    </a:schemeClr>
                  </a:solidFill>
                  <a:latin typeface="Calibri" pitchFamily="34" charset="0"/>
                  <a:cs typeface="Calibri" panose="020F0502020204030204" pitchFamily="34" charset="0"/>
                </a:rPr>
                <a:t>Design</a:t>
              </a:r>
              <a:r>
                <a:rPr lang="en-US" sz="3300" baseline="0" dirty="0" smtClean="0">
                  <a:solidFill>
                    <a:schemeClr val="bg1">
                      <a:lumMod val="50000"/>
                    </a:schemeClr>
                  </a:solidFill>
                  <a:latin typeface="Calibri" pitchFamily="34" charset="0"/>
                  <a:cs typeface="Calibri" panose="020F0502020204030204" pitchFamily="34" charset="0"/>
                </a:rPr>
                <a:t> tab, then select the </a:t>
              </a:r>
              <a:r>
                <a:rPr lang="en-US" sz="3300" b="1" baseline="0" dirty="0" smtClean="0">
                  <a:solidFill>
                    <a:schemeClr val="bg1">
                      <a:lumMod val="50000"/>
                    </a:schemeClr>
                  </a:solidFill>
                  <a:latin typeface="Calibri" pitchFamily="34" charset="0"/>
                  <a:cs typeface="Calibri" panose="020F0502020204030204" pitchFamily="34" charset="0"/>
                </a:rPr>
                <a:t>Colors</a:t>
              </a:r>
              <a:r>
                <a:rPr lang="en-US" sz="33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Once your poster file is ready, visit</a:t>
              </a:r>
              <a:r>
                <a:rPr lang="en-US" sz="3300" baseline="0" dirty="0" smtClean="0">
                  <a:solidFill>
                    <a:schemeClr val="bg1">
                      <a:lumMod val="50000"/>
                    </a:schemeClr>
                  </a:solidFill>
                  <a:latin typeface="Calibri" pitchFamily="34" charset="0"/>
                  <a:cs typeface="Calibri" panose="020F0502020204030204" pitchFamily="34" charset="0"/>
                </a:rPr>
                <a:t> </a:t>
              </a:r>
              <a:r>
                <a:rPr lang="en-US" sz="3300" b="1" baseline="0" dirty="0" smtClean="0">
                  <a:solidFill>
                    <a:schemeClr val="bg1">
                      <a:lumMod val="50000"/>
                    </a:schemeClr>
                  </a:solidFill>
                  <a:latin typeface="Calibri" pitchFamily="34" charset="0"/>
                  <a:cs typeface="Calibri" panose="020F0502020204030204" pitchFamily="34" charset="0"/>
                </a:rPr>
                <a:t>www.genigraphics.com</a:t>
              </a:r>
              <a:r>
                <a:rPr lang="en-US" sz="33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smtClean="0">
                  <a:solidFill>
                    <a:schemeClr val="bg1">
                      <a:lumMod val="50000"/>
                    </a:schemeClr>
                  </a:solidFill>
                  <a:latin typeface="Calibri" pitchFamily="34" charset="0"/>
                  <a:cs typeface="Calibri" panose="020F0502020204030204" pitchFamily="34" charset="0"/>
                </a:rPr>
                <a:t>US and Canada:  1-800-790-4001</a:t>
              </a:r>
              <a:br>
                <a:rPr lang="en-US" sz="3300" baseline="0" dirty="0" smtClean="0">
                  <a:solidFill>
                    <a:schemeClr val="bg1">
                      <a:lumMod val="50000"/>
                    </a:schemeClr>
                  </a:solidFill>
                  <a:latin typeface="Calibri" pitchFamily="34" charset="0"/>
                  <a:cs typeface="Calibri" panose="020F0502020204030204" pitchFamily="34" charset="0"/>
                </a:rPr>
              </a:br>
              <a:r>
                <a:rPr lang="en-US" sz="33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21167468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5471163"/>
            <a:ext cx="28392120" cy="9128758"/>
          </a:xfrm>
        </p:spPr>
        <p:txBody>
          <a:bodyPr anchor="b"/>
          <a:lstStyle>
            <a:lvl1pPr>
              <a:defRPr sz="16200"/>
            </a:lvl1pPr>
          </a:lstStyle>
          <a:p>
            <a:r>
              <a:rPr lang="en-US" smtClean="0"/>
              <a:t>Click to edit Master title style</a:t>
            </a:r>
            <a:endParaRPr lang="en-US"/>
          </a:p>
        </p:txBody>
      </p:sp>
      <p:sp>
        <p:nvSpPr>
          <p:cNvPr id="3" name="Text Placeholder 2"/>
          <p:cNvSpPr>
            <a:spLocks noGrp="1"/>
          </p:cNvSpPr>
          <p:nvPr>
            <p:ph type="body" idx="1"/>
          </p:nvPr>
        </p:nvSpPr>
        <p:spPr>
          <a:xfrm>
            <a:off x="2245995" y="14686283"/>
            <a:ext cx="28392120" cy="4800598"/>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31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6649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5D6BDF-9D0E-4E2B-85B8-D8F4790360C9}" type="datetimeFigureOut">
              <a:rPr lang="en-US" smtClean="0"/>
              <a:t>1/23/18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1"/>
            <a:ext cx="28392120" cy="424180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267429" y="5379722"/>
            <a:ext cx="13926025"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4" name="Content Placeholder 3"/>
          <p:cNvSpPr>
            <a:spLocks noGrp="1"/>
          </p:cNvSpPr>
          <p:nvPr>
            <p:ph sz="half" idx="2"/>
          </p:nvPr>
        </p:nvSpPr>
        <p:spPr>
          <a:xfrm>
            <a:off x="2267429" y="8016240"/>
            <a:ext cx="13926025"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664940" y="5379722"/>
            <a:ext cx="13994608"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6" name="Content Placeholder 5"/>
          <p:cNvSpPr>
            <a:spLocks noGrp="1"/>
          </p:cNvSpPr>
          <p:nvPr>
            <p:ph sz="quarter" idx="4"/>
          </p:nvPr>
        </p:nvSpPr>
        <p:spPr>
          <a:xfrm>
            <a:off x="16664940" y="8016240"/>
            <a:ext cx="13994608"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5D6BDF-9D0E-4E2B-85B8-D8F4790360C9}" type="datetimeFigureOut">
              <a:rPr lang="en-US" smtClean="0"/>
              <a:t>1/23/18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5D6BDF-9D0E-4E2B-85B8-D8F4790360C9}" type="datetimeFigureOut">
              <a:rPr lang="en-US" smtClean="0"/>
              <a:t>1/23/18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1/23/18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Content Placeholder 2"/>
          <p:cNvSpPr>
            <a:spLocks noGrp="1"/>
          </p:cNvSpPr>
          <p:nvPr>
            <p:ph idx="1"/>
          </p:nvPr>
        </p:nvSpPr>
        <p:spPr>
          <a:xfrm>
            <a:off x="13994608" y="3159762"/>
            <a:ext cx="16664940" cy="155956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Picture Placeholder 2"/>
          <p:cNvSpPr>
            <a:spLocks noGrp="1"/>
          </p:cNvSpPr>
          <p:nvPr>
            <p:ph type="pic" idx="1"/>
          </p:nvPr>
        </p:nvSpPr>
        <p:spPr>
          <a:xfrm>
            <a:off x="13994608" y="3159762"/>
            <a:ext cx="16664940" cy="155956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1"/>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3240">
                <a:solidFill>
                  <a:schemeClr val="tx1">
                    <a:tint val="75000"/>
                  </a:schemeClr>
                </a:solidFill>
              </a:defRPr>
            </a:lvl1pPr>
          </a:lstStyle>
          <a:p>
            <a:fld id="{985D6BDF-9D0E-4E2B-85B8-D8F4790360C9}" type="datetimeFigureOut">
              <a:rPr lang="en-US" smtClean="0"/>
              <a:t>1/23/18</a:t>
            </a:fld>
            <a:endParaRPr lang="en-US" dirty="0"/>
          </a:p>
        </p:txBody>
      </p:sp>
      <p:sp>
        <p:nvSpPr>
          <p:cNvPr id="5" name="Footer Placeholder 4"/>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20340322"/>
            <a:ext cx="7406640" cy="1168400"/>
          </a:xfrm>
          <a:prstGeom prst="rect">
            <a:avLst/>
          </a:prstGeom>
        </p:spPr>
        <p:txBody>
          <a:bodyPr vert="horz" lIns="91440" tIns="45720" rIns="91440" bIns="45720" rtlCol="0" anchor="ctr"/>
          <a:lstStyle>
            <a:lvl1pPr algn="r">
              <a:defRPr sz="324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86868076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jpeg"/><Relationship Id="rId12" Type="http://schemas.openxmlformats.org/officeDocument/2006/relationships/image" Target="../media/image8.emf"/><Relationship Id="rId13" Type="http://schemas.openxmlformats.org/officeDocument/2006/relationships/image" Target="../media/image9.tiff"/><Relationship Id="rId14" Type="http://schemas.openxmlformats.org/officeDocument/2006/relationships/image" Target="../media/image10.png"/><Relationship Id="rId15" Type="http://schemas.openxmlformats.org/officeDocument/2006/relationships/image" Target="../media/image11.emf"/><Relationship Id="rId16" Type="http://schemas.openxmlformats.org/officeDocument/2006/relationships/image" Target="../media/image12.png"/><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hyperlink" Target="mailto:ebecker@carpentries.org" TargetMode="External"/><Relationship Id="rId4" Type="http://schemas.openxmlformats.org/officeDocument/2006/relationships/hyperlink" Target="https://github.com/ErinBecker/digital-humanities-phylogenetics" TargetMode="External"/><Relationship Id="rId5" Type="http://schemas.openxmlformats.org/officeDocument/2006/relationships/hyperlink" Target="mailto:veldhuis@berkeley.edu" TargetMode="External"/><Relationship Id="rId6" Type="http://schemas.openxmlformats.org/officeDocument/2006/relationships/hyperlink" Target="http://oracc.org/dcclt" TargetMode="External"/><Relationship Id="rId7" Type="http://schemas.openxmlformats.org/officeDocument/2006/relationships/hyperlink" Target="http://oracc.org/" TargetMode="External"/><Relationship Id="rId8" Type="http://schemas.openxmlformats.org/officeDocument/2006/relationships/image" Target="../media/image4.png"/><Relationship Id="rId9" Type="http://schemas.openxmlformats.org/officeDocument/2006/relationships/image" Target="../media/image5.jpeg"/><Relationship Id="rId10"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39134"/>
            <a:ext cx="9820922" cy="5766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122"/>
          <p:cNvSpPr txBox="1">
            <a:spLocks noChangeArrowheads="1"/>
          </p:cNvSpPr>
          <p:nvPr/>
        </p:nvSpPr>
        <p:spPr bwMode="auto">
          <a:xfrm>
            <a:off x="4114800" y="369332"/>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smtClean="0">
                <a:solidFill>
                  <a:schemeClr val="accent3">
                    <a:lumMod val="20000"/>
                    <a:lumOff val="80000"/>
                  </a:schemeClr>
                </a:solidFill>
                <a:latin typeface="+mn-lt"/>
              </a:rPr>
              <a:t>Phylogenetic Analysis of Ancient Lexical Lists</a:t>
            </a:r>
            <a:endParaRPr lang="en-US" sz="48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smtClean="0">
                <a:solidFill>
                  <a:schemeClr val="accent3">
                    <a:lumMod val="20000"/>
                    <a:lumOff val="80000"/>
                  </a:schemeClr>
                </a:solidFill>
                <a:latin typeface="+mn-lt"/>
              </a:rPr>
              <a:t>Erin Becker, Associate Director, The Carpentries &amp; Niek Veldhuis, Professor of Assyriology, UC Berkeley, Department of Near Eastern Studies</a:t>
            </a:r>
            <a:endParaRPr lang="en-US" sz="2800" baseline="30000" dirty="0">
              <a:solidFill>
                <a:schemeClr val="accent3">
                  <a:lumMod val="20000"/>
                  <a:lumOff val="80000"/>
                </a:schemeClr>
              </a:solidFill>
              <a:latin typeface="+mn-lt"/>
            </a:endParaRPr>
          </a:p>
        </p:txBody>
      </p:sp>
      <p:sp>
        <p:nvSpPr>
          <p:cNvPr id="24" name="TextBox 23"/>
          <p:cNvSpPr txBox="1"/>
          <p:nvPr/>
        </p:nvSpPr>
        <p:spPr>
          <a:xfrm>
            <a:off x="1352793" y="20025359"/>
            <a:ext cx="7770550" cy="1280556"/>
          </a:xfrm>
          <a:prstGeom prst="rect">
            <a:avLst/>
          </a:prstGeom>
          <a:solidFill>
            <a:schemeClr val="accent1">
              <a:lumMod val="40000"/>
              <a:lumOff val="60000"/>
            </a:schemeClr>
          </a:solidFill>
        </p:spPr>
        <p:txBody>
          <a:bodyPr wrap="none" lIns="48971" tIns="24486" rIns="48971" bIns="24486" rtlCol="0">
            <a:spAutoFit/>
          </a:bodyPr>
          <a:lstStyle/>
          <a:p>
            <a:r>
              <a:rPr lang="en-US" sz="2000" dirty="0" smtClean="0"/>
              <a:t>Erin Becker</a:t>
            </a:r>
            <a:endParaRPr lang="en-US" sz="2000" dirty="0"/>
          </a:p>
          <a:p>
            <a:r>
              <a:rPr lang="en-US" sz="2000" dirty="0" smtClean="0"/>
              <a:t>Associate Director, The Carpentries</a:t>
            </a:r>
            <a:endParaRPr lang="en-US" sz="2000" dirty="0"/>
          </a:p>
          <a:p>
            <a:r>
              <a:rPr lang="en-US" sz="2000" dirty="0"/>
              <a:t>Email</a:t>
            </a:r>
            <a:r>
              <a:rPr lang="en-US" sz="2000" dirty="0" smtClean="0"/>
              <a:t>: </a:t>
            </a:r>
            <a:r>
              <a:rPr lang="en-US" sz="2000" dirty="0" smtClean="0">
                <a:hlinkClick r:id="rId3"/>
              </a:rPr>
              <a:t>ebecker@carpentries.org</a:t>
            </a:r>
            <a:r>
              <a:rPr lang="en-US" sz="2000" dirty="0" smtClean="0"/>
              <a:t> </a:t>
            </a:r>
            <a:endParaRPr lang="en-US" sz="2000" dirty="0"/>
          </a:p>
          <a:p>
            <a:r>
              <a:rPr lang="en-US" sz="2000" dirty="0"/>
              <a:t>Website</a:t>
            </a:r>
            <a:r>
              <a:rPr lang="en-US" sz="2000" dirty="0" smtClean="0"/>
              <a:t>:</a:t>
            </a:r>
            <a:r>
              <a:rPr lang="en-US" sz="2000" dirty="0"/>
              <a:t> </a:t>
            </a:r>
            <a:r>
              <a:rPr lang="en-US" sz="2000" dirty="0" smtClean="0">
                <a:hlinkClick r:id="rId4"/>
              </a:rPr>
              <a:t>https://github.com/ErinBecker/digital-humanities-phylogenetics</a:t>
            </a:r>
            <a:r>
              <a:rPr lang="en-US" sz="2000" dirty="0" smtClean="0"/>
              <a:t> </a:t>
            </a:r>
            <a:endParaRPr lang="en-US" sz="2000" dirty="0"/>
          </a:p>
        </p:txBody>
      </p:sp>
      <p:sp>
        <p:nvSpPr>
          <p:cNvPr id="25" name="TextBox 24"/>
          <p:cNvSpPr txBox="1"/>
          <p:nvPr/>
        </p:nvSpPr>
        <p:spPr>
          <a:xfrm>
            <a:off x="1280161" y="19615925"/>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r>
              <a:rPr lang="en-US" sz="2000" dirty="0" smtClean="0"/>
              <a:t>Niek Veldhuis</a:t>
            </a:r>
          </a:p>
          <a:p>
            <a:r>
              <a:rPr lang="en-US" sz="2000" dirty="0" smtClean="0"/>
              <a:t>Professor of Assyriology, Dept. of Near Eastern Studies, UC Berkeley</a:t>
            </a:r>
          </a:p>
          <a:p>
            <a:r>
              <a:rPr lang="en-US" sz="2000" dirty="0" smtClean="0"/>
              <a:t>Email: </a:t>
            </a:r>
            <a:r>
              <a:rPr lang="en-US" sz="2000" dirty="0" smtClean="0">
                <a:hlinkClick r:id="rId5"/>
              </a:rPr>
              <a:t>veldhuis@berkeley.edu</a:t>
            </a:r>
            <a:endParaRPr lang="en-US" sz="2000" dirty="0" smtClean="0"/>
          </a:p>
          <a:p>
            <a:r>
              <a:rPr lang="en-US" sz="2000" dirty="0" smtClean="0"/>
              <a:t>Website: </a:t>
            </a:r>
            <a:r>
              <a:rPr lang="en-US" sz="2000" dirty="0" smtClean="0">
                <a:hlinkClick r:id="rId6"/>
              </a:rPr>
              <a:t>http://oracc.org/dcclt</a:t>
            </a:r>
            <a:r>
              <a:rPr lang="en-US" sz="2000" dirty="0" smtClean="0"/>
              <a:t> </a:t>
            </a:r>
          </a:p>
          <a:p>
            <a:endParaRPr lang="en-US" sz="900" dirty="0"/>
          </a:p>
        </p:txBody>
      </p:sp>
      <p:sp>
        <p:nvSpPr>
          <p:cNvPr id="10" name="Text Box 189"/>
          <p:cNvSpPr txBox="1">
            <a:spLocks noChangeArrowheads="1"/>
          </p:cNvSpPr>
          <p:nvPr/>
        </p:nvSpPr>
        <p:spPr bwMode="auto">
          <a:xfrm>
            <a:off x="1097280" y="3657600"/>
            <a:ext cx="9845584" cy="8455225"/>
          </a:xfrm>
          <a:prstGeom prst="rect">
            <a:avLst/>
          </a:prstGeom>
          <a:no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smtClean="0">
                <a:latin typeface="Calibri" pitchFamily="34" charset="0"/>
              </a:rPr>
              <a:t>Lexical lists:</a:t>
            </a:r>
          </a:p>
          <a:p>
            <a:pPr marL="800100" lvl="1" indent="-342900" eaLnBrk="1" hangingPunct="1">
              <a:buFontTx/>
              <a:buChar char="-"/>
            </a:pPr>
            <a:r>
              <a:rPr lang="en-US" sz="2000" dirty="0">
                <a:latin typeface="Calibri" pitchFamily="34" charset="0"/>
              </a:rPr>
              <a:t>L</a:t>
            </a:r>
            <a:r>
              <a:rPr lang="en-US" sz="2000" dirty="0" smtClean="0">
                <a:latin typeface="Calibri" pitchFamily="34" charset="0"/>
              </a:rPr>
              <a:t>ists of Sumerian words, documenting a dead language</a:t>
            </a:r>
          </a:p>
          <a:p>
            <a:pPr marL="800100" lvl="1" indent="-342900" eaLnBrk="1" hangingPunct="1">
              <a:buFontTx/>
              <a:buChar char="-"/>
            </a:pPr>
            <a:r>
              <a:rPr lang="en-US" sz="2000" dirty="0" smtClean="0">
                <a:latin typeface="Calibri" pitchFamily="34" charset="0"/>
              </a:rPr>
              <a:t>Written in cuneiform on clay tablets</a:t>
            </a:r>
          </a:p>
          <a:p>
            <a:pPr marL="800100" lvl="1" indent="-342900" eaLnBrk="1" hangingPunct="1">
              <a:buFontTx/>
              <a:buChar char="-"/>
            </a:pPr>
            <a:r>
              <a:rPr lang="en-US" sz="2000" dirty="0" smtClean="0">
                <a:latin typeface="Calibri" pitchFamily="34" charset="0"/>
              </a:rPr>
              <a:t>Used in scribal education</a:t>
            </a:r>
          </a:p>
          <a:p>
            <a:pPr marL="800100" lvl="1" indent="-342900" eaLnBrk="1" hangingPunct="1">
              <a:buFontTx/>
              <a:buChar char="-"/>
            </a:pPr>
            <a:r>
              <a:rPr lang="en-US" sz="2000" dirty="0" smtClean="0">
                <a:latin typeface="Calibri" pitchFamily="34" charset="0"/>
              </a:rPr>
              <a:t>Often thematic (lists of trees, wooden objects, animals, foods)</a:t>
            </a:r>
          </a:p>
          <a:p>
            <a:pPr eaLnBrk="1" hangingPunct="1"/>
            <a:endParaRPr lang="en-US" sz="2000" dirty="0">
              <a:latin typeface="Calibri" pitchFamily="34" charset="0"/>
            </a:endParaRPr>
          </a:p>
          <a:p>
            <a:pPr eaLnBrk="1" hangingPunct="1"/>
            <a:r>
              <a:rPr lang="en-US" sz="2000" dirty="0" smtClean="0">
                <a:latin typeface="Calibri" pitchFamily="34" charset="0"/>
              </a:rPr>
              <a:t>Where and When?</a:t>
            </a:r>
          </a:p>
          <a:p>
            <a:pPr lvl="1" eaLnBrk="1" hangingPunct="1"/>
            <a:r>
              <a:rPr lang="en-US" sz="2000" dirty="0" smtClean="0">
                <a:latin typeface="Calibri" pitchFamily="34" charset="0"/>
              </a:rPr>
              <a:t>- Ancient Mesopotamia (present-day Iraq); ca 1900-1200 BCE</a:t>
            </a:r>
          </a:p>
          <a:p>
            <a:pPr marL="57150" indent="-342900" eaLnBrk="1" hangingPunct="1">
              <a:buFontTx/>
              <a:buChar char="-"/>
            </a:pPr>
            <a:endParaRPr lang="en-US" sz="2000" dirty="0">
              <a:latin typeface="Calibri" pitchFamily="34" charset="0"/>
            </a:endParaRPr>
          </a:p>
          <a:p>
            <a:pPr indent="285750" eaLnBrk="1" hangingPunct="1"/>
            <a:r>
              <a:rPr lang="en-US" sz="2000" dirty="0" smtClean="0">
                <a:latin typeface="Calibri" pitchFamily="34" charset="0"/>
              </a:rPr>
              <a:t>Lists of trees, wooden objects, animals, meat cuts, professions, metal objects, etc. were transmitted over many centuries. Like genomes, these lists continuously changed by adding new entries, omitting entries, or by changing the order of entries. Lists are organized in </a:t>
            </a:r>
            <a:r>
              <a:rPr lang="en-US" sz="2000" i="1" dirty="0" smtClean="0">
                <a:latin typeface="Calibri" pitchFamily="34" charset="0"/>
              </a:rPr>
              <a:t>sections</a:t>
            </a:r>
            <a:r>
              <a:rPr lang="en-US" sz="2000" dirty="0" smtClean="0">
                <a:latin typeface="Calibri" pitchFamily="34" charset="0"/>
              </a:rPr>
              <a:t>; each section includes related words (for instance: parts of a chariot). The order of sections also changes over time.</a:t>
            </a:r>
          </a:p>
          <a:p>
            <a:pPr indent="285750" eaLnBrk="1" hangingPunct="1"/>
            <a:endParaRPr lang="en-US" sz="2000" dirty="0" smtClean="0">
              <a:latin typeface="Calibri" pitchFamily="34" charset="0"/>
            </a:endParaRPr>
          </a:p>
          <a:p>
            <a:pPr indent="285750" eaLnBrk="1" hangingPunct="1"/>
            <a:r>
              <a:rPr lang="en-US" sz="2000" dirty="0" smtClean="0">
                <a:latin typeface="Calibri" pitchFamily="34" charset="0"/>
              </a:rPr>
              <a:t>Scholars will </a:t>
            </a:r>
            <a:r>
              <a:rPr lang="en-US" sz="2000" dirty="0" smtClean="0">
                <a:latin typeface="Calibri" pitchFamily="34" charset="0"/>
              </a:rPr>
              <a:t>assess </a:t>
            </a:r>
            <a:r>
              <a:rPr lang="en-US" sz="2000" dirty="0" smtClean="0">
                <a:latin typeface="Calibri" pitchFamily="34" charset="0"/>
              </a:rPr>
              <a:t>the relationship between two versions of a lexical text by looking at </a:t>
            </a:r>
            <a:r>
              <a:rPr lang="en-US" sz="2000" b="1" dirty="0" smtClean="0">
                <a:latin typeface="Calibri" pitchFamily="34" charset="0"/>
              </a:rPr>
              <a:t>presence/absence</a:t>
            </a:r>
            <a:r>
              <a:rPr lang="en-US" sz="2000" dirty="0" smtClean="0">
                <a:latin typeface="Calibri" pitchFamily="34" charset="0"/>
              </a:rPr>
              <a:t> of </a:t>
            </a:r>
            <a:r>
              <a:rPr lang="en-US" sz="2000" dirty="0" smtClean="0">
                <a:latin typeface="Calibri" pitchFamily="34" charset="0"/>
              </a:rPr>
              <a:t>entries, </a:t>
            </a:r>
            <a:r>
              <a:rPr lang="en-US" sz="2000" b="1" dirty="0" smtClean="0">
                <a:latin typeface="Calibri" pitchFamily="34" charset="0"/>
              </a:rPr>
              <a:t>order</a:t>
            </a:r>
            <a:r>
              <a:rPr lang="en-US" sz="2000" dirty="0" smtClean="0">
                <a:latin typeface="Calibri" pitchFamily="34" charset="0"/>
              </a:rPr>
              <a:t> of entries within a </a:t>
            </a:r>
            <a:r>
              <a:rPr lang="en-US" sz="2000" dirty="0" smtClean="0">
                <a:latin typeface="Calibri" pitchFamily="34" charset="0"/>
              </a:rPr>
              <a:t>section, </a:t>
            </a:r>
            <a:r>
              <a:rPr lang="en-US" sz="2000" dirty="0" smtClean="0">
                <a:latin typeface="Calibri" pitchFamily="34" charset="0"/>
              </a:rPr>
              <a:t>and </a:t>
            </a:r>
            <a:r>
              <a:rPr lang="en-US" sz="2000" b="1" dirty="0" smtClean="0">
                <a:latin typeface="Calibri" pitchFamily="34" charset="0"/>
              </a:rPr>
              <a:t>order of sections</a:t>
            </a:r>
            <a:r>
              <a:rPr lang="en-US" sz="2000" dirty="0" smtClean="0">
                <a:latin typeface="Calibri" pitchFamily="34" charset="0"/>
              </a:rPr>
              <a:t> within the entire text.</a:t>
            </a:r>
          </a:p>
          <a:p>
            <a:pPr eaLnBrk="1" hangingPunct="1"/>
            <a:endParaRPr lang="en-US" sz="2000" dirty="0" smtClean="0"/>
          </a:p>
          <a:p>
            <a:pPr eaLnBrk="1" hangingPunct="1"/>
            <a:r>
              <a:rPr lang="en-US" sz="2000" dirty="0" smtClean="0">
                <a:latin typeface="+mn-lt"/>
              </a:rPr>
              <a:t>Lexical </a:t>
            </a:r>
            <a:r>
              <a:rPr lang="en-US" sz="2000" dirty="0">
                <a:latin typeface="+mn-lt"/>
              </a:rPr>
              <a:t>lists and other cuneiform texts are published in transliteration and translation with lemmatization on ORACC (Open Richly Annotated Cuneiform Corpus; </a:t>
            </a:r>
            <a:r>
              <a:rPr lang="en-US" sz="2000" dirty="0">
                <a:latin typeface="+mn-lt"/>
                <a:hlinkClick r:id="rId7"/>
              </a:rPr>
              <a:t>http://oracc.org</a:t>
            </a:r>
            <a:r>
              <a:rPr lang="en-US" sz="2000" dirty="0">
                <a:latin typeface="+mn-lt"/>
              </a:rPr>
              <a:t>). </a:t>
            </a:r>
            <a:endParaRPr lang="en-US" sz="2000" dirty="0" smtClean="0">
              <a:latin typeface="+mn-lt"/>
            </a:endParaRPr>
          </a:p>
          <a:p>
            <a:pPr eaLnBrk="1" hangingPunct="1"/>
            <a:endParaRPr lang="en-US" sz="2000" dirty="0">
              <a:latin typeface="+mn-lt"/>
            </a:endParaRPr>
          </a:p>
          <a:p>
            <a:pPr marL="800100" lvl="1" indent="-342900" eaLnBrk="1" hangingPunct="1">
              <a:buFontTx/>
              <a:buChar char="-"/>
            </a:pPr>
            <a:r>
              <a:rPr lang="en-US" sz="2000" dirty="0">
                <a:latin typeface="+mn-lt"/>
              </a:rPr>
              <a:t>Cuneiform:		</a:t>
            </a:r>
          </a:p>
          <a:p>
            <a:pPr marL="800100" lvl="1" indent="-342900" eaLnBrk="1" hangingPunct="1">
              <a:buFontTx/>
              <a:buChar char="-"/>
            </a:pPr>
            <a:r>
              <a:rPr lang="en-US" sz="2000" dirty="0">
                <a:latin typeface="+mn-lt"/>
              </a:rPr>
              <a:t>Transliteration	</a:t>
            </a:r>
            <a:r>
              <a:rPr lang="en-US" sz="2000" dirty="0" smtClean="0">
                <a:latin typeface="+mn-lt"/>
              </a:rPr>
              <a:t>	{</a:t>
            </a:r>
            <a:r>
              <a:rPr lang="en-US" sz="2000" dirty="0" err="1">
                <a:latin typeface="+mn-lt"/>
              </a:rPr>
              <a:t>ŋeš</a:t>
            </a:r>
            <a:r>
              <a:rPr lang="en-US" sz="2000" dirty="0">
                <a:latin typeface="+mn-lt"/>
              </a:rPr>
              <a:t>}</a:t>
            </a:r>
            <a:r>
              <a:rPr lang="en-US" sz="2000" dirty="0" err="1">
                <a:latin typeface="+mn-lt"/>
              </a:rPr>
              <a:t>taškarin</a:t>
            </a:r>
            <a:endParaRPr lang="en-US" sz="2000" dirty="0">
              <a:latin typeface="+mn-lt"/>
            </a:endParaRPr>
          </a:p>
          <a:p>
            <a:pPr marL="800100" lvl="1" indent="-342900" eaLnBrk="1" hangingPunct="1">
              <a:buFontTx/>
              <a:buChar char="-"/>
            </a:pPr>
            <a:r>
              <a:rPr lang="en-US" sz="2000" dirty="0">
                <a:latin typeface="+mn-lt"/>
              </a:rPr>
              <a:t>Translation		</a:t>
            </a:r>
            <a:r>
              <a:rPr lang="en-US" sz="2000" dirty="0" smtClean="0">
                <a:latin typeface="+mn-lt"/>
              </a:rPr>
              <a:t>boxwood</a:t>
            </a:r>
          </a:p>
          <a:p>
            <a:pPr marL="800100" lvl="1" indent="-342900" eaLnBrk="1" hangingPunct="1">
              <a:buFontTx/>
              <a:buChar char="-"/>
            </a:pPr>
            <a:r>
              <a:rPr lang="en-US" sz="2000" dirty="0">
                <a:latin typeface="+mn-lt"/>
              </a:rPr>
              <a:t> </a:t>
            </a:r>
            <a:endParaRPr lang="en-US" sz="2000" dirty="0" smtClean="0"/>
          </a:p>
          <a:p>
            <a:pPr indent="-285750" algn="ctr" eaLnBrk="1" hangingPunct="1"/>
            <a:r>
              <a:rPr lang="en-US" sz="1600" i="1" dirty="0" smtClean="0"/>
              <a:t>Four representations of a Sumerian word</a:t>
            </a:r>
            <a:r>
              <a:rPr lang="en-US" sz="2000" dirty="0" smtClean="0"/>
              <a:t> </a:t>
            </a:r>
            <a:endParaRPr lang="en-US" sz="2000" dirty="0"/>
          </a:p>
        </p:txBody>
      </p:sp>
      <p:sp>
        <p:nvSpPr>
          <p:cNvPr id="32" name="Rectangle 31"/>
          <p:cNvSpPr/>
          <p:nvPr/>
        </p:nvSpPr>
        <p:spPr>
          <a:xfrm>
            <a:off x="109728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(Lexical Texts)</a:t>
            </a:r>
            <a:endParaRPr lang="en-US" sz="3200" b="1" dirty="0">
              <a:solidFill>
                <a:schemeClr val="accent3">
                  <a:lumMod val="20000"/>
                  <a:lumOff val="80000"/>
                </a:schemeClr>
              </a:solidFill>
            </a:endParaRPr>
          </a:p>
        </p:txBody>
      </p:sp>
      <p:sp>
        <p:nvSpPr>
          <p:cNvPr id="33" name="Rectangle 32"/>
          <p:cNvSpPr/>
          <p:nvPr/>
        </p:nvSpPr>
        <p:spPr>
          <a:xfrm>
            <a:off x="1086394" y="12251509"/>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Data Acquisition and Formatting</a:t>
            </a:r>
            <a:endParaRPr lang="en-US" sz="3200" b="1" dirty="0">
              <a:solidFill>
                <a:schemeClr val="accent3">
                  <a:lumMod val="20000"/>
                  <a:lumOff val="80000"/>
                </a:schemeClr>
              </a:solidFill>
            </a:endParaRPr>
          </a:p>
        </p:txBody>
      </p:sp>
      <p:sp>
        <p:nvSpPr>
          <p:cNvPr id="13" name="Text Box 192"/>
          <p:cNvSpPr txBox="1">
            <a:spLocks noChangeArrowheads="1"/>
          </p:cNvSpPr>
          <p:nvPr/>
        </p:nvSpPr>
        <p:spPr bwMode="auto">
          <a:xfrm>
            <a:off x="11521440" y="3657600"/>
            <a:ext cx="9875520" cy="358333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smtClean="0">
                <a:latin typeface="Calibri" pitchFamily="34" charset="0"/>
              </a:rPr>
              <a:t>Phylogenetics is a field of evolutionary biology which uses patterns of similarity and difference among organisms to make hypotheses about relatedness. Hypothesized relationships are displayed as trees where more closely related organisms are separated by fewer branching points and/or shorter total branch length. </a:t>
            </a:r>
          </a:p>
          <a:p>
            <a:pPr eaLnBrk="1" hangingPunct="1"/>
            <a:r>
              <a:rPr lang="en-US" sz="2000" dirty="0" smtClean="0">
                <a:latin typeface="Calibri" pitchFamily="34" charset="0"/>
              </a:rPr>
              <a:t>                               </a:t>
            </a:r>
          </a:p>
          <a:p>
            <a:pPr eaLnBrk="1" hangingPunct="1"/>
            <a:r>
              <a:rPr lang="en-US" sz="2000" dirty="0">
                <a:latin typeface="Calibri" pitchFamily="34" charset="0"/>
              </a:rPr>
              <a:t>	</a:t>
            </a:r>
            <a:r>
              <a:rPr lang="en-US" sz="2000" dirty="0" smtClean="0">
                <a:latin typeface="Calibri" pitchFamily="34" charset="0"/>
              </a:rPr>
              <a:t>Species X is most closely related to Species Y. Both are next most   	closely related to Species W and most distantly related to Species Z. </a:t>
            </a:r>
          </a:p>
          <a:p>
            <a:pPr eaLnBrk="1" hangingPunct="1"/>
            <a:endParaRPr lang="en-US" sz="2000" dirty="0" smtClean="0">
              <a:latin typeface="Calibri" pitchFamily="34" charset="0"/>
            </a:endParaRPr>
          </a:p>
          <a:p>
            <a:pPr eaLnBrk="1" hangingPunct="1"/>
            <a:endParaRPr lang="en-US" sz="2000" dirty="0" smtClean="0">
              <a:latin typeface="Calibri" pitchFamily="34" charset="0"/>
            </a:endParaRPr>
          </a:p>
          <a:p>
            <a:pPr eaLnBrk="1" hangingPunct="1"/>
            <a:r>
              <a:rPr lang="en-US" sz="2000" dirty="0" smtClean="0">
                <a:latin typeface="Calibri" pitchFamily="34" charset="0"/>
              </a:rPr>
              <a:t>Patterns in DNA sequences, protein sequences, gene order, morphological characters, or others can be used to make phylogenetic hypotheses.</a:t>
            </a:r>
            <a:endParaRPr lang="en-US" sz="2000" dirty="0">
              <a:latin typeface="Calibri" pitchFamily="34" charset="0"/>
            </a:endParaRPr>
          </a:p>
        </p:txBody>
      </p:sp>
      <p:sp>
        <p:nvSpPr>
          <p:cNvPr id="34" name="Rectangle 33"/>
          <p:cNvSpPr/>
          <p:nvPr/>
        </p:nvSpPr>
        <p:spPr>
          <a:xfrm>
            <a:off x="1152144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(Phylogenetics)</a:t>
            </a:r>
            <a:endParaRPr lang="en-US" sz="3200" b="1" dirty="0">
              <a:solidFill>
                <a:schemeClr val="accent3">
                  <a:lumMod val="20000"/>
                  <a:lumOff val="80000"/>
                </a:schemeClr>
              </a:solidFill>
            </a:endParaRPr>
          </a:p>
        </p:txBody>
      </p:sp>
      <p:sp>
        <p:nvSpPr>
          <p:cNvPr id="35" name="Rectangle 34"/>
          <p:cNvSpPr/>
          <p:nvPr/>
        </p:nvSpPr>
        <p:spPr>
          <a:xfrm>
            <a:off x="21793200" y="13630428"/>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Results and Future Work</a:t>
            </a:r>
            <a:endParaRPr lang="en-US" sz="3200" b="1" dirty="0">
              <a:solidFill>
                <a:schemeClr val="accent3">
                  <a:lumMod val="20000"/>
                  <a:lumOff val="80000"/>
                </a:schemeClr>
              </a:solidFill>
            </a:endParaRPr>
          </a:p>
        </p:txBody>
      </p:sp>
      <p:sp>
        <p:nvSpPr>
          <p:cNvPr id="11" name="Text Box 190"/>
          <p:cNvSpPr txBox="1">
            <a:spLocks noChangeArrowheads="1"/>
          </p:cNvSpPr>
          <p:nvPr/>
        </p:nvSpPr>
        <p:spPr bwMode="auto">
          <a:xfrm>
            <a:off x="1086394" y="12708711"/>
            <a:ext cx="9875520" cy="142890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i="1" dirty="0" smtClean="0">
                <a:solidFill>
                  <a:prstClr val="black"/>
                </a:solidFill>
                <a:latin typeface="+mn-lt"/>
              </a:rPr>
              <a:t>Lemmatized</a:t>
            </a:r>
            <a:r>
              <a:rPr lang="en-US" sz="2000" dirty="0" smtClean="0">
                <a:solidFill>
                  <a:prstClr val="black"/>
                </a:solidFill>
                <a:latin typeface="+mn-lt"/>
              </a:rPr>
              <a:t> data, made available by </a:t>
            </a:r>
            <a:r>
              <a:rPr lang="en-US" sz="2000" dirty="0" smtClean="0">
                <a:latin typeface="+mn-lt"/>
              </a:rPr>
              <a:t>ORACC in </a:t>
            </a:r>
            <a:r>
              <a:rPr lang="en-US" sz="2000" dirty="0">
                <a:latin typeface="+mn-lt"/>
              </a:rPr>
              <a:t>JSON </a:t>
            </a:r>
            <a:r>
              <a:rPr lang="en-US" sz="2000" dirty="0" smtClean="0">
                <a:latin typeface="+mn-lt"/>
              </a:rPr>
              <a:t>format, is used in </a:t>
            </a:r>
            <a:r>
              <a:rPr lang="en-US" sz="2000" dirty="0" smtClean="0">
                <a:latin typeface="+mn-lt"/>
              </a:rPr>
              <a:t>our</a:t>
            </a:r>
            <a:r>
              <a:rPr lang="en-US" sz="2000" dirty="0" smtClean="0">
                <a:latin typeface="+mn-lt"/>
              </a:rPr>
              <a:t> analyses</a:t>
            </a:r>
            <a:r>
              <a:rPr lang="en-US" sz="2000" dirty="0" smtClean="0">
                <a:latin typeface="+mn-lt"/>
              </a:rPr>
              <a:t>. Data consist of c</a:t>
            </a:r>
            <a:r>
              <a:rPr lang="en-US" sz="2000" dirty="0" smtClean="0">
                <a:solidFill>
                  <a:prstClr val="black"/>
                </a:solidFill>
                <a:latin typeface="+mn-lt"/>
              </a:rPr>
              <a:t>a. 135 exemplars of the list of trees and wooden objects, ranging from 2 to 750 lines in length. The data is arranged in a DTM (Document-Term Matrix) for comparison of the documents on </a:t>
            </a:r>
            <a:r>
              <a:rPr lang="en-US" sz="2000" b="1" dirty="0" smtClean="0">
                <a:solidFill>
                  <a:prstClr val="black"/>
                </a:solidFill>
                <a:latin typeface="+mn-lt"/>
              </a:rPr>
              <a:t>presence/absence of entries</a:t>
            </a:r>
            <a:r>
              <a:rPr lang="en-US" sz="2000" dirty="0" smtClean="0">
                <a:solidFill>
                  <a:prstClr val="black"/>
                </a:solidFill>
                <a:latin typeface="+mn-lt"/>
              </a:rPr>
              <a:t>.</a:t>
            </a:r>
            <a:endParaRPr lang="en-US" sz="2000" i="1" dirty="0" smtClean="0">
              <a:solidFill>
                <a:prstClr val="black"/>
              </a:solidFill>
              <a:latin typeface="Calibri" panose="020F0502020204030204"/>
            </a:endParaRPr>
          </a:p>
        </p:txBody>
      </p:sp>
      <p:sp>
        <p:nvSpPr>
          <p:cNvPr id="45" name="Rectangle 44"/>
          <p:cNvSpPr/>
          <p:nvPr/>
        </p:nvSpPr>
        <p:spPr>
          <a:xfrm>
            <a:off x="2179320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Analysis</a:t>
            </a:r>
            <a:endParaRPr lang="en-US" sz="3200" b="1" dirty="0">
              <a:solidFill>
                <a:schemeClr val="accent3">
                  <a:lumMod val="20000"/>
                  <a:lumOff val="80000"/>
                </a:schemeClr>
              </a:solidFill>
            </a:endParaRPr>
          </a:p>
        </p:txBody>
      </p:sp>
      <p:sp>
        <p:nvSpPr>
          <p:cNvPr id="2" name="TextBox 1"/>
          <p:cNvSpPr txBox="1"/>
          <p:nvPr/>
        </p:nvSpPr>
        <p:spPr>
          <a:xfrm>
            <a:off x="1924049" y="11353800"/>
            <a:ext cx="6628039" cy="400110"/>
          </a:xfrm>
          <a:prstGeom prst="rect">
            <a:avLst/>
          </a:prstGeom>
          <a:solidFill>
            <a:srgbClr val="FFFF00"/>
          </a:solidFill>
        </p:spPr>
        <p:txBody>
          <a:bodyPr wrap="square" rtlCol="0">
            <a:spAutoFit/>
          </a:bodyPr>
          <a:lstStyle/>
          <a:p>
            <a:pPr marL="0" lvl="1"/>
            <a:r>
              <a:rPr lang="en-US" sz="2000" dirty="0">
                <a:solidFill>
                  <a:prstClr val="black"/>
                </a:solidFill>
                <a:cs typeface="Arial" panose="020B0604020202020204" pitchFamily="34" charset="0"/>
              </a:rPr>
              <a:t>Lemmatization	</a:t>
            </a:r>
            <a:r>
              <a:rPr lang="en-US" sz="2000" dirty="0" smtClean="0">
                <a:solidFill>
                  <a:prstClr val="black"/>
                </a:solidFill>
                <a:cs typeface="Arial" panose="020B0604020202020204" pitchFamily="34" charset="0"/>
              </a:rPr>
              <a:t>                     </a:t>
            </a:r>
            <a:r>
              <a:rPr lang="en-US" sz="2000" dirty="0">
                <a:solidFill>
                  <a:prstClr val="black"/>
                </a:solidFill>
                <a:cs typeface="Arial" panose="020B0604020202020204" pitchFamily="34" charset="0"/>
              </a:rPr>
              <a:t> </a:t>
            </a:r>
            <a:r>
              <a:rPr lang="en-US" sz="2000" dirty="0" smtClean="0">
                <a:solidFill>
                  <a:prstClr val="black"/>
                </a:solidFill>
                <a:cs typeface="Arial" panose="020B0604020202020204" pitchFamily="34" charset="0"/>
              </a:rPr>
              <a:t>     </a:t>
            </a:r>
            <a:r>
              <a:rPr lang="en-US" sz="2000" dirty="0" err="1" smtClean="0">
                <a:solidFill>
                  <a:prstClr val="black"/>
                </a:solidFill>
                <a:cs typeface="Arial" panose="020B0604020202020204" pitchFamily="34" charset="0"/>
              </a:rPr>
              <a:t>taškarin</a:t>
            </a:r>
            <a:r>
              <a:rPr lang="en-US" sz="2000" dirty="0" smtClean="0">
                <a:solidFill>
                  <a:prstClr val="black"/>
                </a:solidFill>
                <a:cs typeface="Arial" panose="020B0604020202020204" pitchFamily="34" charset="0"/>
              </a:rPr>
              <a:t>[boxwood]N</a:t>
            </a:r>
            <a:endParaRPr lang="en-US" dirty="0">
              <a:cs typeface="Arial" panose="020B0604020202020204" pitchFamily="34" charset="0"/>
            </a:endParaRPr>
          </a:p>
        </p:txBody>
      </p:sp>
      <p:pic>
        <p:nvPicPr>
          <p:cNvPr id="1029"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81700" y="10324860"/>
            <a:ext cx="680753" cy="437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2042920076"/>
              </p:ext>
            </p:extLst>
          </p:nvPr>
        </p:nvGraphicFramePr>
        <p:xfrm>
          <a:off x="1057819" y="14173200"/>
          <a:ext cx="9914981" cy="1690116"/>
        </p:xfrm>
        <a:graphic>
          <a:graphicData uri="http://schemas.openxmlformats.org/drawingml/2006/table">
            <a:tbl>
              <a:tblPr firstRow="1" bandRow="1">
                <a:tableStyleId>{5C22544A-7EE6-4342-B048-85BDC9FD1C3A}</a:tableStyleId>
              </a:tblPr>
              <a:tblGrid>
                <a:gridCol w="1456781"/>
                <a:gridCol w="1801451"/>
                <a:gridCol w="2465749"/>
                <a:gridCol w="1676400"/>
                <a:gridCol w="2514600"/>
              </a:tblGrid>
              <a:tr h="422529">
                <a:tc>
                  <a:txBody>
                    <a:bodyPr/>
                    <a:lstStyle/>
                    <a:p>
                      <a:r>
                        <a:rPr lang="en-US" sz="2000" dirty="0" smtClean="0"/>
                        <a:t>Doc/lemma</a:t>
                      </a:r>
                      <a:endParaRPr lang="en-US" sz="2000" dirty="0"/>
                    </a:p>
                  </a:txBody>
                  <a:tcPr/>
                </a:tc>
                <a:tc>
                  <a:txBody>
                    <a:bodyPr/>
                    <a:lstStyle/>
                    <a:p>
                      <a:r>
                        <a:rPr lang="en-US" sz="2000" dirty="0" err="1" smtClean="0"/>
                        <a:t>ŋeškin</a:t>
                      </a:r>
                      <a:r>
                        <a:rPr lang="en-US" sz="2000" dirty="0" smtClean="0"/>
                        <a:t>[birch]N</a:t>
                      </a:r>
                      <a:endParaRPr lang="en-US" sz="2000" dirty="0"/>
                    </a:p>
                  </a:txBody>
                  <a:tcPr/>
                </a:tc>
                <a:tc>
                  <a:txBody>
                    <a:bodyPr/>
                    <a:lstStyle/>
                    <a:p>
                      <a:r>
                        <a:rPr lang="en-US" sz="2000" dirty="0" err="1" smtClean="0"/>
                        <a:t>ŋešnu</a:t>
                      </a:r>
                      <a:r>
                        <a:rPr lang="en-US" sz="2000" dirty="0" smtClean="0"/>
                        <a:t>[sandalwood]N</a:t>
                      </a:r>
                      <a:endParaRPr lang="en-US" sz="2000" dirty="0"/>
                    </a:p>
                  </a:txBody>
                  <a:tcPr/>
                </a:tc>
                <a:tc>
                  <a:txBody>
                    <a:bodyPr/>
                    <a:lstStyle/>
                    <a:p>
                      <a:r>
                        <a:rPr lang="en-US" sz="2000" dirty="0" err="1" smtClean="0"/>
                        <a:t>ŋeštin</a:t>
                      </a:r>
                      <a:r>
                        <a:rPr lang="en-US" sz="2000" dirty="0" smtClean="0"/>
                        <a:t>[vine]N</a:t>
                      </a:r>
                      <a:endParaRPr lang="en-US" sz="2000" dirty="0"/>
                    </a:p>
                  </a:txBody>
                  <a:tcPr/>
                </a:tc>
                <a:tc>
                  <a:txBody>
                    <a:bodyPr/>
                    <a:lstStyle/>
                    <a:p>
                      <a:r>
                        <a:rPr lang="en-US" sz="2000" dirty="0" err="1" smtClean="0"/>
                        <a:t>taškarin</a:t>
                      </a:r>
                      <a:r>
                        <a:rPr lang="en-US" sz="2000" dirty="0" smtClean="0"/>
                        <a:t>[boxwood]N</a:t>
                      </a:r>
                      <a:endParaRPr lang="en-US" sz="2000" dirty="0"/>
                    </a:p>
                  </a:txBody>
                  <a:tcPr/>
                </a:tc>
              </a:tr>
              <a:tr h="422529">
                <a:tc>
                  <a:txBody>
                    <a:bodyPr/>
                    <a:lstStyle/>
                    <a:p>
                      <a:r>
                        <a:rPr lang="en-US" sz="2000" dirty="0" smtClean="0"/>
                        <a:t>Exemplar 1</a:t>
                      </a:r>
                      <a:endParaRPr lang="en-US" sz="2000" dirty="0"/>
                    </a:p>
                  </a:txBody>
                  <a:tcPr/>
                </a:tc>
                <a:tc>
                  <a:txBody>
                    <a:bodyPr/>
                    <a:lstStyle/>
                    <a:p>
                      <a:r>
                        <a:rPr lang="en-US" sz="2000" dirty="0" smtClean="0"/>
                        <a:t>0</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c>
                  <a:txBody>
                    <a:bodyPr/>
                    <a:lstStyle/>
                    <a:p>
                      <a:r>
                        <a:rPr lang="en-US" sz="2000" dirty="0" smtClean="0"/>
                        <a:t>0</a:t>
                      </a:r>
                      <a:endParaRPr lang="en-US" sz="2000" dirty="0"/>
                    </a:p>
                  </a:txBody>
                  <a:tcPr/>
                </a:tc>
              </a:tr>
              <a:tr h="422529">
                <a:tc>
                  <a:txBody>
                    <a:bodyPr/>
                    <a:lstStyle/>
                    <a:p>
                      <a:r>
                        <a:rPr lang="en-US" sz="2000" dirty="0" smtClean="0"/>
                        <a:t>Exemplar 2</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r>
              <a:tr h="422529">
                <a:tc>
                  <a:txBody>
                    <a:bodyPr/>
                    <a:lstStyle/>
                    <a:p>
                      <a:r>
                        <a:rPr lang="en-US" sz="2000" dirty="0" smtClean="0"/>
                        <a:t>Exemplar 3</a:t>
                      </a:r>
                      <a:endParaRPr lang="en-US" sz="2000" dirty="0"/>
                    </a:p>
                  </a:txBody>
                  <a:tcPr/>
                </a:tc>
                <a:tc>
                  <a:txBody>
                    <a:bodyPr/>
                    <a:lstStyle/>
                    <a:p>
                      <a:r>
                        <a:rPr lang="en-US" sz="2000" dirty="0" smtClean="0"/>
                        <a:t>0</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r>
            </a:tbl>
          </a:graphicData>
        </a:graphic>
      </p:graphicFrame>
      <p:sp>
        <p:nvSpPr>
          <p:cNvPr id="6" name="TextBox 5"/>
          <p:cNvSpPr txBox="1"/>
          <p:nvPr/>
        </p:nvSpPr>
        <p:spPr>
          <a:xfrm>
            <a:off x="1086394" y="16002000"/>
            <a:ext cx="9886406" cy="3170099"/>
          </a:xfrm>
          <a:prstGeom prst="rect">
            <a:avLst/>
          </a:prstGeom>
          <a:noFill/>
        </p:spPr>
        <p:txBody>
          <a:bodyPr wrap="square" rtlCol="0">
            <a:spAutoFit/>
          </a:bodyPr>
          <a:lstStyle/>
          <a:p>
            <a:r>
              <a:rPr lang="en-US" sz="2000" dirty="0" smtClean="0"/>
              <a:t>For the analysis of </a:t>
            </a:r>
            <a:r>
              <a:rPr lang="en-US" sz="2000" b="1" dirty="0" smtClean="0"/>
              <a:t>section order</a:t>
            </a:r>
            <a:r>
              <a:rPr lang="en-US" sz="2000" dirty="0" smtClean="0"/>
              <a:t> each item in each text is assigned to a </a:t>
            </a:r>
            <a:r>
              <a:rPr lang="en-US" sz="2000" b="1" dirty="0" smtClean="0"/>
              <a:t>section. </a:t>
            </a:r>
            <a:r>
              <a:rPr lang="en-US" sz="2000" dirty="0" smtClean="0"/>
              <a:t>Sections are defined through the best preserved text: the Nippur version. Consecutive lemmas that share a sequence of least three characters (k-</a:t>
            </a:r>
            <a:r>
              <a:rPr lang="en-US" sz="2000" dirty="0" err="1" smtClean="0"/>
              <a:t>mer</a:t>
            </a:r>
            <a:r>
              <a:rPr lang="en-US" sz="2000" dirty="0" smtClean="0"/>
              <a:t> with k=3) belong to the same section</a:t>
            </a:r>
          </a:p>
          <a:p>
            <a:pPr lvl="1"/>
            <a:r>
              <a:rPr lang="en-US" sz="2000" dirty="0" err="1" smtClean="0">
                <a:solidFill>
                  <a:srgbClr val="FF0000"/>
                </a:solidFill>
              </a:rPr>
              <a:t>pana</a:t>
            </a:r>
            <a:r>
              <a:rPr lang="en-US" sz="2000" dirty="0" smtClean="0"/>
              <a:t>[bow]N</a:t>
            </a:r>
          </a:p>
          <a:p>
            <a:pPr lvl="1"/>
            <a:r>
              <a:rPr lang="en-US" sz="2000" dirty="0" err="1" smtClean="0"/>
              <a:t>e</a:t>
            </a:r>
            <a:r>
              <a:rPr lang="en-US" sz="2000" dirty="0" err="1" smtClean="0">
                <a:solidFill>
                  <a:srgbClr val="FF0000"/>
                </a:solidFill>
              </a:rPr>
              <a:t>pana</a:t>
            </a:r>
            <a:r>
              <a:rPr lang="en-US" sz="2000" dirty="0" smtClean="0"/>
              <a:t>[quiver]N</a:t>
            </a:r>
          </a:p>
          <a:p>
            <a:pPr lvl="1"/>
            <a:r>
              <a:rPr lang="en-US" sz="2000" dirty="0" err="1" smtClean="0"/>
              <a:t>gag</a:t>
            </a:r>
            <a:r>
              <a:rPr lang="en-US" sz="2000" dirty="0" err="1" smtClean="0">
                <a:solidFill>
                  <a:srgbClr val="FF0000"/>
                </a:solidFill>
              </a:rPr>
              <a:t>pana</a:t>
            </a:r>
            <a:r>
              <a:rPr lang="en-US" sz="2000" dirty="0" smtClean="0"/>
              <a:t>[</a:t>
            </a:r>
            <a:r>
              <a:rPr lang="en-US" sz="2000" dirty="0" smtClean="0">
                <a:solidFill>
                  <a:schemeClr val="accent6"/>
                </a:solidFill>
              </a:rPr>
              <a:t>arrow</a:t>
            </a:r>
            <a:r>
              <a:rPr lang="en-US" sz="2000" dirty="0" smtClean="0"/>
              <a:t>]N</a:t>
            </a:r>
          </a:p>
          <a:p>
            <a:pPr lvl="1"/>
            <a:r>
              <a:rPr lang="en-US" sz="2000" dirty="0" err="1" smtClean="0"/>
              <a:t>gagsisa</a:t>
            </a:r>
            <a:r>
              <a:rPr lang="en-US" sz="2000" dirty="0" smtClean="0"/>
              <a:t>[</a:t>
            </a:r>
            <a:r>
              <a:rPr lang="en-US" sz="2000" dirty="0" smtClean="0">
                <a:solidFill>
                  <a:schemeClr val="accent6"/>
                </a:solidFill>
              </a:rPr>
              <a:t>arrow</a:t>
            </a:r>
            <a:r>
              <a:rPr lang="en-US" sz="2000" dirty="0" smtClean="0"/>
              <a:t>]N</a:t>
            </a:r>
          </a:p>
          <a:p>
            <a:pPr lvl="1"/>
            <a:r>
              <a:rPr lang="en-US" sz="2000" dirty="0" err="1" smtClean="0"/>
              <a:t>gagsieš</a:t>
            </a:r>
            <a:r>
              <a:rPr lang="en-US" sz="2000" dirty="0" smtClean="0"/>
              <a:t>[</a:t>
            </a:r>
            <a:r>
              <a:rPr lang="en-US" sz="2000" dirty="0" smtClean="0">
                <a:solidFill>
                  <a:schemeClr val="accent6"/>
                </a:solidFill>
              </a:rPr>
              <a:t>arrow</a:t>
            </a:r>
            <a:r>
              <a:rPr lang="en-US" sz="2000" dirty="0" smtClean="0"/>
              <a:t>]N</a:t>
            </a:r>
          </a:p>
          <a:p>
            <a:pPr lvl="1"/>
            <a:r>
              <a:rPr lang="en-US" sz="2000" dirty="0" smtClean="0"/>
              <a:t>=============</a:t>
            </a:r>
          </a:p>
          <a:p>
            <a:pPr lvl="1"/>
            <a:r>
              <a:rPr lang="en-US" sz="2000" dirty="0" err="1"/>
              <a:t>e</a:t>
            </a:r>
            <a:r>
              <a:rPr lang="en-US" sz="2000" dirty="0" err="1" smtClean="0"/>
              <a:t>šad</a:t>
            </a:r>
            <a:r>
              <a:rPr lang="en-US" sz="2000" dirty="0" smtClean="0"/>
              <a:t>[trap]N</a:t>
            </a:r>
            <a:endParaRPr lang="en-US" sz="2000" dirty="0"/>
          </a:p>
        </p:txBody>
      </p:sp>
      <p:sp>
        <p:nvSpPr>
          <p:cNvPr id="7" name="TextBox 6"/>
          <p:cNvSpPr txBox="1"/>
          <p:nvPr/>
        </p:nvSpPr>
        <p:spPr>
          <a:xfrm>
            <a:off x="4876800" y="17145000"/>
            <a:ext cx="4343400" cy="1569660"/>
          </a:xfrm>
          <a:prstGeom prst="rect">
            <a:avLst/>
          </a:prstGeom>
          <a:noFill/>
        </p:spPr>
        <p:txBody>
          <a:bodyPr wrap="square" rtlCol="0">
            <a:spAutoFit/>
          </a:bodyPr>
          <a:lstStyle/>
          <a:p>
            <a:r>
              <a:rPr lang="en-US" sz="1600" dirty="0" smtClean="0"/>
              <a:t>The section “bow” is defined by a sequence of lemmas that share a sequence of at least 3 characters either in the Sumerian Citation Form or in the English </a:t>
            </a:r>
            <a:r>
              <a:rPr lang="en-US" sz="1600" dirty="0" smtClean="0"/>
              <a:t>guide </a:t>
            </a:r>
            <a:r>
              <a:rPr lang="en-US" sz="1600" dirty="0"/>
              <a:t>w</a:t>
            </a:r>
            <a:r>
              <a:rPr lang="en-US" sz="1600" dirty="0" smtClean="0"/>
              <a:t>ord</a:t>
            </a:r>
            <a:r>
              <a:rPr lang="en-US" sz="1600" dirty="0" smtClean="0"/>
              <a:t>. Square brackets and </a:t>
            </a:r>
            <a:r>
              <a:rPr lang="en-US" sz="1600" dirty="0" smtClean="0"/>
              <a:t>part </a:t>
            </a:r>
            <a:r>
              <a:rPr lang="en-US" sz="1600" dirty="0" smtClean="0"/>
              <a:t>of </a:t>
            </a:r>
            <a:r>
              <a:rPr lang="en-US" sz="1600" dirty="0" smtClean="0"/>
              <a:t>speech </a:t>
            </a:r>
            <a:r>
              <a:rPr lang="en-US" sz="1600" dirty="0" smtClean="0"/>
              <a:t>are ignored. The word for “trap” is the beginning of a new section</a:t>
            </a:r>
            <a:endParaRPr lang="en-US" sz="1600" dirty="0"/>
          </a:p>
        </p:txBody>
      </p:sp>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34712" y="9685447"/>
            <a:ext cx="6267577" cy="8093891"/>
          </a:xfrm>
          <a:prstGeom prst="rect">
            <a:avLst/>
          </a:prstGeom>
        </p:spPr>
      </p:pic>
      <p:pic>
        <p:nvPicPr>
          <p:cNvPr id="1026"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943425" y="229297"/>
            <a:ext cx="22923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074640" y="9675845"/>
            <a:ext cx="3340017" cy="5943600"/>
          </a:xfrm>
          <a:prstGeom prst="rect">
            <a:avLst/>
          </a:prstGeom>
        </p:spPr>
      </p:pic>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653500" y="8915400"/>
            <a:ext cx="5524500" cy="4572000"/>
          </a:xfrm>
          <a:prstGeom prst="rect">
            <a:avLst/>
          </a:prstGeom>
        </p:spPr>
      </p:pic>
      <p:sp>
        <p:nvSpPr>
          <p:cNvPr id="16" name="TextBox 15"/>
          <p:cNvSpPr txBox="1"/>
          <p:nvPr/>
        </p:nvSpPr>
        <p:spPr>
          <a:xfrm>
            <a:off x="26757100" y="6181587"/>
            <a:ext cx="4911620" cy="1477328"/>
          </a:xfrm>
          <a:prstGeom prst="rect">
            <a:avLst/>
          </a:prstGeom>
          <a:noFill/>
        </p:spPr>
        <p:txBody>
          <a:bodyPr wrap="square" rtlCol="0">
            <a:spAutoFit/>
          </a:bodyPr>
          <a:lstStyle/>
          <a:p>
            <a:r>
              <a:rPr lang="en-US" sz="1800" b="1" dirty="0" smtClean="0"/>
              <a:t>Similarity based on entry presence/absence. </a:t>
            </a:r>
            <a:r>
              <a:rPr lang="en-US" sz="1800" dirty="0" smtClean="0"/>
              <a:t>A document term matrix was constructed and 1000 bootstrap replicates were taken. Individual trees were built using Neighbor Joining and a consensus tree was built using Maximum Clade Credibility. </a:t>
            </a:r>
            <a:endParaRPr lang="en-US" sz="1800" b="1" dirty="0"/>
          </a:p>
        </p:txBody>
      </p:sp>
      <p:pic>
        <p:nvPicPr>
          <p:cNvPr id="12" name="Picture 11"/>
          <p:cNvPicPr>
            <a:picLocks noChangeAspect="1"/>
          </p:cNvPicPr>
          <p:nvPr/>
        </p:nvPicPr>
        <p:blipFill>
          <a:blip r:embed="rId13"/>
          <a:stretch>
            <a:fillRect/>
          </a:stretch>
        </p:blipFill>
        <p:spPr>
          <a:xfrm>
            <a:off x="571244" y="618364"/>
            <a:ext cx="5750832" cy="1188720"/>
          </a:xfrm>
          <a:prstGeom prst="rect">
            <a:avLst/>
          </a:prstGeom>
        </p:spPr>
      </p:pic>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420600" y="5212404"/>
            <a:ext cx="1238865" cy="1097280"/>
          </a:xfrm>
          <a:prstGeom prst="rect">
            <a:avLst/>
          </a:prstGeom>
        </p:spPr>
      </p:pic>
      <p:sp>
        <p:nvSpPr>
          <p:cNvPr id="30" name="Rectangle 29"/>
          <p:cNvSpPr/>
          <p:nvPr/>
        </p:nvSpPr>
        <p:spPr>
          <a:xfrm>
            <a:off x="11506200" y="7391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Shared Issues</a:t>
            </a:r>
            <a:endParaRPr lang="en-US" sz="3200" b="1" dirty="0">
              <a:solidFill>
                <a:schemeClr val="accent3">
                  <a:lumMod val="20000"/>
                  <a:lumOff val="80000"/>
                </a:schemeClr>
              </a:solidFill>
            </a:endParaRPr>
          </a:p>
        </p:txBody>
      </p:sp>
      <p:sp>
        <p:nvSpPr>
          <p:cNvPr id="31" name="Text Box 194"/>
          <p:cNvSpPr txBox="1">
            <a:spLocks noChangeArrowheads="1"/>
          </p:cNvSpPr>
          <p:nvPr/>
        </p:nvSpPr>
        <p:spPr bwMode="auto">
          <a:xfrm>
            <a:off x="11506200" y="7848600"/>
            <a:ext cx="9875520" cy="1736680"/>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L</a:t>
            </a:r>
            <a:r>
              <a:rPr lang="en-US" sz="2000" dirty="0" smtClean="0">
                <a:latin typeface="Calibri" pitchFamily="34" charset="0"/>
              </a:rPr>
              <a:t>exical lists and genomic data share characteristics making similar approaches appropriate. </a:t>
            </a:r>
            <a:endParaRPr lang="en-US" sz="2000" dirty="0" smtClean="0">
              <a:latin typeface="Calibri" pitchFamily="34" charset="0"/>
            </a:endParaRPr>
          </a:p>
          <a:p>
            <a:pPr marL="342900" indent="-342900" eaLnBrk="1" hangingPunct="1">
              <a:buFont typeface="Arial" charset="0"/>
              <a:buChar char="•"/>
            </a:pPr>
            <a:r>
              <a:rPr lang="en-US" sz="2000" dirty="0" smtClean="0">
                <a:latin typeface="Calibri" pitchFamily="34" charset="0"/>
              </a:rPr>
              <a:t>Texts </a:t>
            </a:r>
            <a:r>
              <a:rPr lang="en-US" sz="2000" dirty="0" smtClean="0">
                <a:latin typeface="Calibri" pitchFamily="34" charset="0"/>
              </a:rPr>
              <a:t>with ordered information</a:t>
            </a:r>
          </a:p>
          <a:p>
            <a:pPr marL="342900" indent="-342900" eaLnBrk="1" hangingPunct="1">
              <a:buFont typeface="Arial" charset="0"/>
              <a:buChar char="•"/>
            </a:pPr>
            <a:r>
              <a:rPr lang="en-US" sz="2000" dirty="0" smtClean="0">
                <a:latin typeface="Calibri" pitchFamily="34" charset="0"/>
              </a:rPr>
              <a:t>Broken/fragmented texts</a:t>
            </a:r>
          </a:p>
          <a:p>
            <a:pPr marL="342900" indent="-342900" eaLnBrk="1" hangingPunct="1">
              <a:buFont typeface="Arial" charset="0"/>
              <a:buChar char="•"/>
            </a:pPr>
            <a:r>
              <a:rPr lang="en-US" sz="2000" dirty="0" smtClean="0">
                <a:latin typeface="Calibri" pitchFamily="34" charset="0"/>
              </a:rPr>
              <a:t>Texts copied with changes</a:t>
            </a:r>
          </a:p>
          <a:p>
            <a:pPr marL="342900" indent="-342900" eaLnBrk="1" hangingPunct="1">
              <a:buFont typeface="Arial" charset="0"/>
              <a:buChar char="•"/>
            </a:pPr>
            <a:r>
              <a:rPr lang="en-US" sz="2000" dirty="0" smtClean="0">
                <a:latin typeface="Calibri" pitchFamily="34" charset="0"/>
              </a:rPr>
              <a:t>Incomplete collection of exemplars</a:t>
            </a:r>
            <a:endParaRPr lang="en-US" sz="2000" dirty="0">
              <a:latin typeface="Calibri" pitchFamily="34" charset="0"/>
            </a:endParaRPr>
          </a:p>
        </p:txBody>
      </p:sp>
      <p:pic>
        <p:nvPicPr>
          <p:cNvPr id="17" name="Picture 1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793200" y="3842778"/>
            <a:ext cx="6076950" cy="5029200"/>
          </a:xfrm>
          <a:prstGeom prst="rect">
            <a:avLst/>
          </a:prstGeom>
        </p:spPr>
      </p:pic>
      <p:sp>
        <p:nvSpPr>
          <p:cNvPr id="36" name="TextBox 35"/>
          <p:cNvSpPr txBox="1"/>
          <p:nvPr/>
        </p:nvSpPr>
        <p:spPr>
          <a:xfrm>
            <a:off x="11506200" y="17801272"/>
            <a:ext cx="6324600" cy="1477328"/>
          </a:xfrm>
          <a:prstGeom prst="rect">
            <a:avLst/>
          </a:prstGeom>
          <a:noFill/>
        </p:spPr>
        <p:txBody>
          <a:bodyPr wrap="square" rtlCol="0">
            <a:spAutoFit/>
          </a:bodyPr>
          <a:lstStyle/>
          <a:p>
            <a:r>
              <a:rPr lang="en-US" sz="1800" b="1" dirty="0" smtClean="0"/>
              <a:t>Bootstrapping </a:t>
            </a:r>
            <a:r>
              <a:rPr lang="en-US" sz="1800" dirty="0" smtClean="0"/>
              <a:t>is a method of assessing how sensitive results are to changes in the data. A large number of replicates are produced by sampling with replacement and the analysis is carried out on each replicate. If the results are robust, most replicates will be similar. </a:t>
            </a:r>
            <a:endParaRPr lang="en-US" sz="1800" b="1" dirty="0"/>
          </a:p>
        </p:txBody>
      </p:sp>
      <p:sp>
        <p:nvSpPr>
          <p:cNvPr id="21" name="TextBox 20"/>
          <p:cNvSpPr txBox="1"/>
          <p:nvPr/>
        </p:nvSpPr>
        <p:spPr>
          <a:xfrm>
            <a:off x="18074640" y="15723045"/>
            <a:ext cx="3413760" cy="2031325"/>
          </a:xfrm>
          <a:prstGeom prst="rect">
            <a:avLst/>
          </a:prstGeom>
          <a:noFill/>
        </p:spPr>
        <p:txBody>
          <a:bodyPr wrap="square" rtlCol="0">
            <a:spAutoFit/>
          </a:bodyPr>
          <a:lstStyle/>
          <a:p>
            <a:r>
              <a:rPr lang="en-US" sz="1800" b="1" dirty="0" err="1" smtClean="0"/>
              <a:t>Synteny</a:t>
            </a:r>
            <a:r>
              <a:rPr lang="en-US" sz="1800" dirty="0" smtClean="0"/>
              <a:t> is a measure of similarity in order of items across exemplars. In phylogenetics, </a:t>
            </a:r>
            <a:r>
              <a:rPr lang="en-US" sz="1800" dirty="0" err="1" smtClean="0"/>
              <a:t>synteny</a:t>
            </a:r>
            <a:r>
              <a:rPr lang="en-US" sz="1800" dirty="0" smtClean="0"/>
              <a:t> is the conservation of gene order across genomes. In our analysis, it is the conservation of section order across exemplars.</a:t>
            </a:r>
            <a:endParaRPr lang="en-US" sz="1800" b="1" dirty="0"/>
          </a:p>
        </p:txBody>
      </p:sp>
      <p:sp>
        <p:nvSpPr>
          <p:cNvPr id="37" name="TextBox 36"/>
          <p:cNvSpPr txBox="1"/>
          <p:nvPr/>
        </p:nvSpPr>
        <p:spPr>
          <a:xfrm>
            <a:off x="26756360" y="10231202"/>
            <a:ext cx="4912360" cy="2585323"/>
          </a:xfrm>
          <a:prstGeom prst="rect">
            <a:avLst/>
          </a:prstGeom>
          <a:noFill/>
        </p:spPr>
        <p:txBody>
          <a:bodyPr wrap="square" rtlCol="0">
            <a:spAutoFit/>
          </a:bodyPr>
          <a:lstStyle/>
          <a:p>
            <a:r>
              <a:rPr lang="en-US" sz="1800" b="1" dirty="0" smtClean="0"/>
              <a:t>Similarity based on section order. </a:t>
            </a:r>
            <a:r>
              <a:rPr lang="en-US" sz="1800" dirty="0" smtClean="0"/>
              <a:t>One thousand bootstrap replicates were taken of the corpus. Section names were assigned based on sections in the Nippur version (Q000039). For each replicate, the </a:t>
            </a:r>
            <a:r>
              <a:rPr lang="en-US" sz="1800" dirty="0" err="1" smtClean="0"/>
              <a:t>synteny</a:t>
            </a:r>
            <a:r>
              <a:rPr lang="en-US" sz="1800" dirty="0" smtClean="0"/>
              <a:t> index for each document pair was calculated and used to construct a distance matrix. Individual trees were built using Neighbor Joining and a consensus tree was built using Maximum Clade Credibility. </a:t>
            </a:r>
            <a:endParaRPr lang="en-US" sz="1800" b="1" dirty="0"/>
          </a:p>
        </p:txBody>
      </p:sp>
      <p:sp>
        <p:nvSpPr>
          <p:cNvPr id="15" name="TextBox 14"/>
          <p:cNvSpPr txBox="1"/>
          <p:nvPr/>
        </p:nvSpPr>
        <p:spPr>
          <a:xfrm>
            <a:off x="21793200" y="14325600"/>
            <a:ext cx="9875520" cy="4524315"/>
          </a:xfrm>
          <a:prstGeom prst="rect">
            <a:avLst/>
          </a:prstGeom>
          <a:noFill/>
        </p:spPr>
        <p:txBody>
          <a:bodyPr wrap="square" rtlCol="0">
            <a:spAutoFit/>
          </a:bodyPr>
          <a:lstStyle/>
          <a:p>
            <a:r>
              <a:rPr lang="en-US" sz="1800" dirty="0"/>
              <a:t>Entry presence/absence turns out to be a rather bad predictor for dependency among tablets. Two duplicating tablets from Old Babylonian </a:t>
            </a:r>
            <a:r>
              <a:rPr lang="en-US" sz="1800" dirty="0" err="1"/>
              <a:t>Isin</a:t>
            </a:r>
            <a:r>
              <a:rPr lang="en-US" sz="1800" dirty="0"/>
              <a:t> (P459216 and P459217) </a:t>
            </a:r>
            <a:r>
              <a:rPr lang="en-US" sz="1800" dirty="0" smtClean="0"/>
              <a:t>end </a:t>
            </a:r>
            <a:r>
              <a:rPr lang="en-US" sz="1800" dirty="0"/>
              <a:t>up in different branches of the tree, presumably because they are broken at different places. The tree does correctly identify four tablets that have little to do with the rest: </a:t>
            </a:r>
            <a:r>
              <a:rPr lang="en-US" sz="1800" dirty="0" smtClean="0"/>
              <a:t>P250736, </a:t>
            </a:r>
            <a:r>
              <a:rPr lang="en-US" sz="1800" dirty="0"/>
              <a:t>Q000001, P492330, and P228196 (at the bottom of the tree</a:t>
            </a:r>
            <a:r>
              <a:rPr lang="en-US" sz="1800" dirty="0" smtClean="0"/>
              <a:t>)</a:t>
            </a:r>
          </a:p>
          <a:p>
            <a:endParaRPr lang="en-US" sz="1800" dirty="0"/>
          </a:p>
          <a:p>
            <a:r>
              <a:rPr lang="en-US" sz="1800" dirty="0"/>
              <a:t>The </a:t>
            </a:r>
            <a:r>
              <a:rPr lang="en-US" sz="1800" dirty="0" smtClean="0"/>
              <a:t>“section order” </a:t>
            </a:r>
            <a:r>
              <a:rPr lang="en-US" sz="1800" dirty="0"/>
              <a:t>tree closely aligns P346714 (from Ur) with P250364 (unknown provenance). P250364 certainly does not come from Ur but may </a:t>
            </a:r>
            <a:r>
              <a:rPr lang="en-US" sz="1800"/>
              <a:t>well </a:t>
            </a:r>
            <a:r>
              <a:rPr lang="en-US" sz="1800" smtClean="0"/>
              <a:t>descend </a:t>
            </a:r>
            <a:r>
              <a:rPr lang="en-US" sz="1800" dirty="0"/>
              <a:t>from the Ur version. The Old Babylonian </a:t>
            </a:r>
            <a:r>
              <a:rPr lang="en-US" sz="1800" dirty="0" err="1"/>
              <a:t>Isin</a:t>
            </a:r>
            <a:r>
              <a:rPr lang="en-US" sz="1800" dirty="0"/>
              <a:t> texts P459216 and P459217 align with two exemplars from Ugarit (P332934 and P429503), which are several centuries later. The Ugarit version is unlikely to derive directly from </a:t>
            </a:r>
            <a:r>
              <a:rPr lang="en-US" sz="1800" dirty="0" err="1"/>
              <a:t>Isin</a:t>
            </a:r>
            <a:r>
              <a:rPr lang="en-US" sz="1800" dirty="0"/>
              <a:t> – but </a:t>
            </a:r>
            <a:r>
              <a:rPr lang="en-US" sz="1800" dirty="0" err="1"/>
              <a:t>Isin</a:t>
            </a:r>
            <a:r>
              <a:rPr lang="en-US" sz="1800" dirty="0"/>
              <a:t> may well have been a station on the way</a:t>
            </a:r>
            <a:r>
              <a:rPr lang="en-US" sz="1800" dirty="0" smtClean="0"/>
              <a:t>.</a:t>
            </a:r>
          </a:p>
          <a:p>
            <a:endParaRPr lang="en-US" sz="1800" dirty="0"/>
          </a:p>
          <a:p>
            <a:r>
              <a:rPr lang="en-US" sz="1800" dirty="0"/>
              <a:t>Future work: </a:t>
            </a:r>
          </a:p>
          <a:p>
            <a:pPr marL="285750" indent="-285750">
              <a:buFont typeface="Arial" panose="020B0604020202020204" pitchFamily="34" charset="0"/>
              <a:buChar char="•"/>
            </a:pPr>
            <a:r>
              <a:rPr lang="en-US" sz="1800" dirty="0"/>
              <a:t>order of entries within a section</a:t>
            </a:r>
          </a:p>
          <a:p>
            <a:pPr marL="285750" indent="-285750">
              <a:buFont typeface="Arial" panose="020B0604020202020204" pitchFamily="34" charset="0"/>
              <a:buChar char="•"/>
            </a:pPr>
            <a:r>
              <a:rPr lang="en-US" sz="1800" dirty="0"/>
              <a:t>applying the method on other groups of lexical </a:t>
            </a:r>
            <a:r>
              <a:rPr lang="en-US" sz="1800" dirty="0" smtClean="0"/>
              <a:t>texts</a:t>
            </a:r>
            <a:endParaRPr lang="en-US" sz="1800" dirty="0"/>
          </a:p>
          <a:p>
            <a:endParaRPr lang="en-US" sz="1800" dirty="0"/>
          </a:p>
        </p:txBody>
      </p:sp>
      <p:pic>
        <p:nvPicPr>
          <p:cNvPr id="19"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513989" y="3955104"/>
            <a:ext cx="24288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3247</TotalTime>
  <Words>925</Words>
  <Application>Microsoft Macintosh PowerPoint</Application>
  <PresentationFormat>Custom</PresentationFormat>
  <Paragraphs>90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Office Theme</vt:lpstr>
      <vt:lpstr>PowerPoint Presentation</vt:lpstr>
    </vt:vector>
  </TitlesOfParts>
  <Company>Genigraphics LLC</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Erin Becker</cp:lastModifiedBy>
  <cp:revision>177</cp:revision>
  <cp:lastPrinted>2013-02-12T02:21:55Z</cp:lastPrinted>
  <dcterms:created xsi:type="dcterms:W3CDTF">2013-02-10T21:14:48Z</dcterms:created>
  <dcterms:modified xsi:type="dcterms:W3CDTF">2018-01-23T21:34:23Z</dcterms:modified>
</cp:coreProperties>
</file>