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 uri="{2D200454-40CA-4A62-9FC3-DE9A4176ACB9}">
      <p15:notesGuideLst xmlns:p15="http://schemas.microsoft.com/office/powerpoint/2012/main" xmlns="">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10116" y="7350"/>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1/23/2018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735800"/>
            <a:ext cx="32918400" cy="2209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21167468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1/23/2018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686807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tiff"/><Relationship Id="rId3" Type="http://schemas.openxmlformats.org/officeDocument/2006/relationships/hyperlink" Target="mailto:ebecker@carpentries.org" TargetMode="External"/><Relationship Id="rId7" Type="http://schemas.openxmlformats.org/officeDocument/2006/relationships/hyperlink" Target="http://oracc.org/" TargetMode="External"/><Relationship Id="rId12" Type="http://schemas.openxmlformats.org/officeDocument/2006/relationships/image" Target="../media/image8.emf"/><Relationship Id="rId2" Type="http://schemas.openxmlformats.org/officeDocument/2006/relationships/image" Target="../media/image3.png"/><Relationship Id="rId16"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hyperlink" Target="http://oracc.org/dcclt" TargetMode="External"/><Relationship Id="rId11" Type="http://schemas.openxmlformats.org/officeDocument/2006/relationships/image" Target="../media/image7.jpeg"/><Relationship Id="rId5" Type="http://schemas.openxmlformats.org/officeDocument/2006/relationships/hyperlink" Target="mailto:veldhuis@berkeley.edu" TargetMode="External"/><Relationship Id="rId15" Type="http://schemas.openxmlformats.org/officeDocument/2006/relationships/image" Target="../media/image11.emf"/><Relationship Id="rId10" Type="http://schemas.openxmlformats.org/officeDocument/2006/relationships/image" Target="../media/image6.png"/><Relationship Id="rId4" Type="http://schemas.openxmlformats.org/officeDocument/2006/relationships/hyperlink" Target="https://github.com/ErinBecker/digital-humanities-phylogenetics" TargetMode="External"/><Relationship Id="rId9" Type="http://schemas.openxmlformats.org/officeDocument/2006/relationships/image" Target="../media/image5.jpe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Carpentries &amp; Niek Veldhuis, Professor of Assyriology,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352793" y="20136482"/>
            <a:ext cx="7770550" cy="1058311"/>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https://github.com/ErinBecker/digital-humanities-phylogenetics</a:t>
            </a:r>
            <a:r>
              <a:rPr lang="en-US" sz="2000" dirty="0" smtClean="0"/>
              <a:t> </a:t>
            </a:r>
            <a:endParaRPr lang="en-US" sz="2000" dirty="0"/>
          </a:p>
        </p:txBody>
      </p:sp>
      <p:sp>
        <p:nvSpPr>
          <p:cNvPr id="25" name="TextBox 24"/>
          <p:cNvSpPr txBox="1"/>
          <p:nvPr/>
        </p:nvSpPr>
        <p:spPr>
          <a:xfrm>
            <a:off x="1352793" y="19691753"/>
            <a:ext cx="1450230" cy="460564"/>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152317"/>
            <a:ext cx="14630400" cy="1209124"/>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p>
          <a:p>
            <a:endParaRPr lang="en-US" sz="900" dirty="0"/>
          </a:p>
        </p:txBody>
      </p:sp>
      <p:sp>
        <p:nvSpPr>
          <p:cNvPr id="10" name="Text Box 189"/>
          <p:cNvSpPr txBox="1">
            <a:spLocks noChangeArrowheads="1"/>
          </p:cNvSpPr>
          <p:nvPr/>
        </p:nvSpPr>
        <p:spPr bwMode="auto">
          <a:xfrm>
            <a:off x="1097280" y="3657600"/>
            <a:ext cx="9845584" cy="8455225"/>
          </a:xfrm>
          <a:prstGeom prst="rect">
            <a:avLst/>
          </a:prstGeom>
          <a:no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Phylogenetics is a field of evolutionary biology which uses patterns of similarity and difference among organisms to make hypotheses about relatedness. Hypothesized relationships are displayed as trees where more closely related organisms are separated by fewer branching points and/or shorter total branch length. </a:t>
            </a:r>
          </a:p>
          <a:p>
            <a:pPr eaLnBrk="1" hangingPunct="1"/>
            <a:r>
              <a:rPr lang="en-US" sz="2000" dirty="0" smtClean="0">
                <a:latin typeface="Calibri" pitchFamily="34" charset="0"/>
              </a:rPr>
              <a:t>                               </a:t>
            </a:r>
          </a:p>
          <a:p>
            <a:pPr eaLnBrk="1" hangingPunct="1"/>
            <a:r>
              <a:rPr lang="en-US" sz="2000" dirty="0">
                <a:latin typeface="Calibri" pitchFamily="34" charset="0"/>
              </a:rPr>
              <a:t>	</a:t>
            </a:r>
            <a:r>
              <a:rPr lang="en-US" sz="2000" dirty="0" smtClean="0">
                <a:latin typeface="Calibri" pitchFamily="34" charset="0"/>
              </a:rPr>
              <a:t>Species X is most closely related to Species Y. Both are next most   	closely related to Species W and most distantly related to Species Z. </a:t>
            </a:r>
          </a:p>
          <a:p>
            <a:pPr eaLnBrk="1" hangingPunct="1"/>
            <a:endParaRPr lang="en-US" sz="2000" dirty="0" smtClean="0">
              <a:latin typeface="Calibri" pitchFamily="34" charset="0"/>
            </a:endParaRPr>
          </a:p>
          <a:p>
            <a:pPr eaLnBrk="1" hangingPunct="1"/>
            <a:endParaRPr lang="en-US" sz="2000" dirty="0" smtClean="0">
              <a:latin typeface="Calibri" pitchFamily="34" charset="0"/>
            </a:endParaRPr>
          </a:p>
          <a:p>
            <a:pPr eaLnBrk="1" hangingPunct="1"/>
            <a:r>
              <a:rPr lang="en-US" sz="2000" dirty="0" smtClean="0">
                <a:latin typeface="Calibri" pitchFamily="34" charset="0"/>
              </a:rPr>
              <a:t>Patterns in DNA sequences, protein sequences, gene order, morphological characters, or others can be used to make phylogenetic hypotheses.</a:t>
            </a:r>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35" name="Rectangle 34"/>
          <p:cNvSpPr/>
          <p:nvPr/>
        </p:nvSpPr>
        <p:spPr>
          <a:xfrm>
            <a:off x="21793200" y="13630428"/>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our analyses.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79320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1857329963"/>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P459216</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P253866</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P332930</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a:t>
            </a:r>
            <a:r>
              <a:rPr lang="en-US" sz="1600" dirty="0"/>
              <a:t>w</a:t>
            </a:r>
            <a:r>
              <a:rPr lang="en-US" sz="1600" dirty="0" smtClean="0"/>
              <a:t>ord. Square brackets and part of speech are ignored. The word for “trap” is the beginning of a new section</a:t>
            </a:r>
            <a:endParaRPr lang="en-US" sz="1600" dirty="0"/>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34712" y="9685447"/>
            <a:ext cx="6267577" cy="8093891"/>
          </a:xfrm>
          <a:prstGeom prst="rect">
            <a:avLst/>
          </a:prstGeom>
        </p:spPr>
      </p:pic>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43425" y="229297"/>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074640" y="9675845"/>
            <a:ext cx="3340017" cy="5943600"/>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53500" y="8915400"/>
            <a:ext cx="5524500" cy="4572000"/>
          </a:xfrm>
          <a:prstGeom prst="rect">
            <a:avLst/>
          </a:prstGeom>
        </p:spPr>
      </p:pic>
      <p:sp>
        <p:nvSpPr>
          <p:cNvPr id="16" name="TextBox 15"/>
          <p:cNvSpPr txBox="1"/>
          <p:nvPr/>
        </p:nvSpPr>
        <p:spPr>
          <a:xfrm>
            <a:off x="26757100" y="6181587"/>
            <a:ext cx="4911620" cy="1477328"/>
          </a:xfrm>
          <a:prstGeom prst="rect">
            <a:avLst/>
          </a:prstGeom>
          <a:noFill/>
        </p:spPr>
        <p:txBody>
          <a:bodyPr wrap="square" rtlCol="0">
            <a:spAutoFit/>
          </a:bodyPr>
          <a:lstStyle/>
          <a:p>
            <a:r>
              <a:rPr lang="en-US" sz="1800" b="1" dirty="0" smtClean="0"/>
              <a:t>Similarity based on entry presence/absence. </a:t>
            </a:r>
            <a:r>
              <a:rPr lang="en-US" sz="1800" dirty="0" smtClean="0"/>
              <a:t>A document term matrix was constructed and 1000 bootstrap replicates were taken. Individual trees were built using Neighbor Joining and a consensus tree was built using Maximum Clade Credibility. </a:t>
            </a:r>
            <a:endParaRPr lang="en-US" sz="1800" b="1" dirty="0"/>
          </a:p>
        </p:txBody>
      </p:sp>
      <p:pic>
        <p:nvPicPr>
          <p:cNvPr id="12" name="Picture 11"/>
          <p:cNvPicPr>
            <a:picLocks noChangeAspect="1"/>
          </p:cNvPicPr>
          <p:nvPr/>
        </p:nvPicPr>
        <p:blipFill>
          <a:blip r:embed="rId13"/>
          <a:stretch>
            <a:fillRect/>
          </a:stretch>
        </p:blipFill>
        <p:spPr>
          <a:xfrm>
            <a:off x="571244" y="618364"/>
            <a:ext cx="5750832" cy="118872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420600" y="5212404"/>
            <a:ext cx="1238865" cy="1097280"/>
          </a:xfrm>
          <a:prstGeom prst="rect">
            <a:avLst/>
          </a:prstGeom>
        </p:spPr>
      </p:pic>
      <p:sp>
        <p:nvSpPr>
          <p:cNvPr id="30" name="Rectangle 29"/>
          <p:cNvSpPr/>
          <p:nvPr/>
        </p:nvSpPr>
        <p:spPr>
          <a:xfrm>
            <a:off x="11506200" y="7391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Shared Issues</a:t>
            </a:r>
            <a:endParaRPr lang="en-US" sz="3200" b="1" dirty="0">
              <a:solidFill>
                <a:schemeClr val="accent3">
                  <a:lumMod val="20000"/>
                  <a:lumOff val="80000"/>
                </a:schemeClr>
              </a:solidFill>
            </a:endParaRPr>
          </a:p>
        </p:txBody>
      </p:sp>
      <p:sp>
        <p:nvSpPr>
          <p:cNvPr id="31" name="Text Box 194"/>
          <p:cNvSpPr txBox="1">
            <a:spLocks noChangeArrowheads="1"/>
          </p:cNvSpPr>
          <p:nvPr/>
        </p:nvSpPr>
        <p:spPr bwMode="auto">
          <a:xfrm>
            <a:off x="11506200" y="7848600"/>
            <a:ext cx="9875520" cy="1736680"/>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L</a:t>
            </a:r>
            <a:r>
              <a:rPr lang="en-US" sz="2000" dirty="0" smtClean="0">
                <a:latin typeface="Calibri" pitchFamily="34" charset="0"/>
              </a:rPr>
              <a:t>exical lists and genomic data share characteristics making similar approaches appropriate. </a:t>
            </a:r>
          </a:p>
          <a:p>
            <a:pPr marL="342900" indent="-342900" eaLnBrk="1" hangingPunct="1">
              <a:buFont typeface="Arial" charset="0"/>
              <a:buChar char="•"/>
            </a:pPr>
            <a:r>
              <a:rPr lang="en-US" sz="2000" dirty="0" smtClean="0">
                <a:latin typeface="Calibri" pitchFamily="34" charset="0"/>
              </a:rPr>
              <a:t>Texts with ordered information</a:t>
            </a:r>
          </a:p>
          <a:p>
            <a:pPr marL="342900" indent="-342900" eaLnBrk="1" hangingPunct="1">
              <a:buFont typeface="Arial" charset="0"/>
              <a:buChar char="•"/>
            </a:pPr>
            <a:r>
              <a:rPr lang="en-US" sz="2000" dirty="0" smtClean="0">
                <a:latin typeface="Calibri" pitchFamily="34" charset="0"/>
              </a:rPr>
              <a:t>Broken/fragmented texts</a:t>
            </a:r>
          </a:p>
          <a:p>
            <a:pPr marL="342900" indent="-342900" eaLnBrk="1" hangingPunct="1">
              <a:buFont typeface="Arial" charset="0"/>
              <a:buChar char="•"/>
            </a:pPr>
            <a:r>
              <a:rPr lang="en-US" sz="2000" dirty="0" smtClean="0">
                <a:latin typeface="Calibri" pitchFamily="34" charset="0"/>
              </a:rPr>
              <a:t>Texts copied with changes</a:t>
            </a:r>
          </a:p>
          <a:p>
            <a:pPr marL="342900" indent="-342900" eaLnBrk="1" hangingPunct="1">
              <a:buFont typeface="Arial" charset="0"/>
              <a:buChar char="•"/>
            </a:pPr>
            <a:r>
              <a:rPr lang="en-US" sz="2000" dirty="0" smtClean="0">
                <a:latin typeface="Calibri" pitchFamily="34" charset="0"/>
              </a:rPr>
              <a:t>Incomplete collection of exemplars</a:t>
            </a:r>
            <a:endParaRPr lang="en-US" sz="2000" dirty="0">
              <a:latin typeface="Calibri" pitchFamily="34" charset="0"/>
            </a:endParaRPr>
          </a:p>
        </p:txBody>
      </p:sp>
      <p:pic>
        <p:nvPicPr>
          <p:cNvPr id="17" name="Picture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793200" y="3842778"/>
            <a:ext cx="6076950" cy="5029200"/>
          </a:xfrm>
          <a:prstGeom prst="rect">
            <a:avLst/>
          </a:prstGeom>
        </p:spPr>
      </p:pic>
      <p:sp>
        <p:nvSpPr>
          <p:cNvPr id="36" name="TextBox 35"/>
          <p:cNvSpPr txBox="1"/>
          <p:nvPr/>
        </p:nvSpPr>
        <p:spPr>
          <a:xfrm>
            <a:off x="11506200" y="17801272"/>
            <a:ext cx="6324600" cy="1477328"/>
          </a:xfrm>
          <a:prstGeom prst="rect">
            <a:avLst/>
          </a:prstGeom>
          <a:noFill/>
        </p:spPr>
        <p:txBody>
          <a:bodyPr wrap="square" rtlCol="0">
            <a:spAutoFit/>
          </a:bodyPr>
          <a:lstStyle/>
          <a:p>
            <a:r>
              <a:rPr lang="en-US" sz="1800" b="1" dirty="0" smtClean="0"/>
              <a:t>Bootstrapping </a:t>
            </a:r>
            <a:r>
              <a:rPr lang="en-US" sz="1800" dirty="0" smtClean="0"/>
              <a:t>is a method of assessing how sensitive results are to changes in the data. A large number of replicates are produced by sampling with replacement and the analysis is carried out on each replicate. If the results are robust, most replicates will be similar. </a:t>
            </a:r>
            <a:endParaRPr lang="en-US" sz="1800" b="1" dirty="0"/>
          </a:p>
        </p:txBody>
      </p:sp>
      <p:sp>
        <p:nvSpPr>
          <p:cNvPr id="21" name="TextBox 20"/>
          <p:cNvSpPr txBox="1"/>
          <p:nvPr/>
        </p:nvSpPr>
        <p:spPr>
          <a:xfrm>
            <a:off x="18074640" y="15723045"/>
            <a:ext cx="3413760" cy="2031325"/>
          </a:xfrm>
          <a:prstGeom prst="rect">
            <a:avLst/>
          </a:prstGeom>
          <a:noFill/>
        </p:spPr>
        <p:txBody>
          <a:bodyPr wrap="square" rtlCol="0">
            <a:spAutoFit/>
          </a:bodyPr>
          <a:lstStyle/>
          <a:p>
            <a:r>
              <a:rPr lang="en-US" sz="1800" b="1" dirty="0" err="1" smtClean="0"/>
              <a:t>Synteny</a:t>
            </a:r>
            <a:r>
              <a:rPr lang="en-US" sz="1800" dirty="0" smtClean="0"/>
              <a:t> is a measure of similarity in order of items across exemplars. In phylogenetics, </a:t>
            </a:r>
            <a:r>
              <a:rPr lang="en-US" sz="1800" dirty="0" err="1" smtClean="0"/>
              <a:t>synteny</a:t>
            </a:r>
            <a:r>
              <a:rPr lang="en-US" sz="1800" dirty="0" smtClean="0"/>
              <a:t> is the conservation of gene order across genomes. In our analysis, it is the conservation of section order across exemplars.</a:t>
            </a:r>
            <a:endParaRPr lang="en-US" sz="1800" b="1" dirty="0"/>
          </a:p>
        </p:txBody>
      </p:sp>
      <p:sp>
        <p:nvSpPr>
          <p:cNvPr id="37" name="TextBox 36"/>
          <p:cNvSpPr txBox="1"/>
          <p:nvPr/>
        </p:nvSpPr>
        <p:spPr>
          <a:xfrm>
            <a:off x="26756360" y="10231202"/>
            <a:ext cx="4912360" cy="2585323"/>
          </a:xfrm>
          <a:prstGeom prst="rect">
            <a:avLst/>
          </a:prstGeom>
          <a:noFill/>
        </p:spPr>
        <p:txBody>
          <a:bodyPr wrap="square" rtlCol="0">
            <a:spAutoFit/>
          </a:bodyPr>
          <a:lstStyle/>
          <a:p>
            <a:r>
              <a:rPr lang="en-US" sz="1800" b="1" dirty="0" smtClean="0"/>
              <a:t>Similarity based on section order. </a:t>
            </a:r>
            <a:r>
              <a:rPr lang="en-US" sz="1800" dirty="0" smtClean="0"/>
              <a:t>One thousand bootstrap replicates were taken of the corpus. Section names were assigned based on sections in the Nippur version (Q000039). For each replicate, the </a:t>
            </a:r>
            <a:r>
              <a:rPr lang="en-US" sz="1800" dirty="0" err="1" smtClean="0"/>
              <a:t>synteny</a:t>
            </a:r>
            <a:r>
              <a:rPr lang="en-US" sz="1800" dirty="0" smtClean="0"/>
              <a:t> index for each document pair was calculated and used to construct a distance matrix. Individual trees were built using Neighbor Joining and a consensus tree was built using Maximum Clade Credibility. </a:t>
            </a:r>
            <a:endParaRPr lang="en-US" sz="1800" b="1" dirty="0"/>
          </a:p>
        </p:txBody>
      </p:sp>
      <p:sp>
        <p:nvSpPr>
          <p:cNvPr id="15" name="TextBox 14"/>
          <p:cNvSpPr txBox="1"/>
          <p:nvPr/>
        </p:nvSpPr>
        <p:spPr>
          <a:xfrm>
            <a:off x="21793200" y="14325600"/>
            <a:ext cx="9875520" cy="4524315"/>
          </a:xfrm>
          <a:prstGeom prst="rect">
            <a:avLst/>
          </a:prstGeom>
          <a:noFill/>
        </p:spPr>
        <p:txBody>
          <a:bodyPr wrap="square" rtlCol="0">
            <a:spAutoFit/>
          </a:bodyPr>
          <a:lstStyle/>
          <a:p>
            <a:r>
              <a:rPr lang="en-US" sz="1800" dirty="0"/>
              <a:t>Entry presence/absence turns out to be a rather bad predictor for dependency among tablets. Two duplicating tablets from Old Babylonian </a:t>
            </a:r>
            <a:r>
              <a:rPr lang="en-US" sz="1800" dirty="0" err="1"/>
              <a:t>Isin</a:t>
            </a:r>
            <a:r>
              <a:rPr lang="en-US" sz="1800" dirty="0"/>
              <a:t> (P459216 and P459217) </a:t>
            </a:r>
            <a:r>
              <a:rPr lang="en-US" sz="1800" dirty="0" smtClean="0"/>
              <a:t>end </a:t>
            </a:r>
            <a:r>
              <a:rPr lang="en-US" sz="1800" dirty="0"/>
              <a:t>up in different branches of the tree, presumably because they are broken at different places. The tree does correctly identify four tablets that have little to do with the rest: </a:t>
            </a:r>
            <a:r>
              <a:rPr lang="en-US" sz="1800" dirty="0" smtClean="0"/>
              <a:t>P250736, </a:t>
            </a:r>
            <a:r>
              <a:rPr lang="en-US" sz="1800" dirty="0"/>
              <a:t>Q000001, P492330, and P228196 (at the bottom of the tree</a:t>
            </a:r>
            <a:r>
              <a:rPr lang="en-US" sz="1800" dirty="0" smtClean="0"/>
              <a:t>)</a:t>
            </a:r>
          </a:p>
          <a:p>
            <a:endParaRPr lang="en-US" sz="1800" dirty="0"/>
          </a:p>
          <a:p>
            <a:r>
              <a:rPr lang="en-US" sz="1800" dirty="0"/>
              <a:t>The </a:t>
            </a:r>
            <a:r>
              <a:rPr lang="en-US" sz="1800" dirty="0" smtClean="0"/>
              <a:t>“section order” </a:t>
            </a:r>
            <a:r>
              <a:rPr lang="en-US" sz="1800" dirty="0"/>
              <a:t>tree closely aligns P346714 (from Ur) with P250364 (unknown provenance). P250364 certainly does not come from Ur but may well </a:t>
            </a:r>
            <a:r>
              <a:rPr lang="en-US" sz="1800" dirty="0" smtClean="0"/>
              <a:t>descend </a:t>
            </a:r>
            <a:r>
              <a:rPr lang="en-US" sz="1800" dirty="0"/>
              <a:t>from the Ur version. The Old Babylonian </a:t>
            </a:r>
            <a:r>
              <a:rPr lang="en-US" sz="1800" dirty="0" err="1"/>
              <a:t>Isin</a:t>
            </a:r>
            <a:r>
              <a:rPr lang="en-US" sz="1800" dirty="0"/>
              <a:t> texts P459216 and P459217 align with two exemplars from Ugarit (P332934 and P429503), which are several centuries later. The Ugarit version is unlikely to derive directly from </a:t>
            </a:r>
            <a:r>
              <a:rPr lang="en-US" sz="1800" dirty="0" err="1"/>
              <a:t>Isin</a:t>
            </a:r>
            <a:r>
              <a:rPr lang="en-US" sz="1800" dirty="0"/>
              <a:t> – but </a:t>
            </a:r>
            <a:r>
              <a:rPr lang="en-US" sz="1800" dirty="0" err="1"/>
              <a:t>Isin</a:t>
            </a:r>
            <a:r>
              <a:rPr lang="en-US" sz="1800" dirty="0"/>
              <a:t> may well have been a station on the way</a:t>
            </a:r>
            <a:r>
              <a:rPr lang="en-US" sz="1800" dirty="0" smtClean="0"/>
              <a:t>.</a:t>
            </a:r>
          </a:p>
          <a:p>
            <a:endParaRPr lang="en-US" sz="1800" dirty="0"/>
          </a:p>
          <a:p>
            <a:r>
              <a:rPr lang="en-US" sz="1800" dirty="0"/>
              <a:t>Future work: </a:t>
            </a:r>
          </a:p>
          <a:p>
            <a:pPr marL="285750" indent="-285750">
              <a:buFont typeface="Arial" panose="020B0604020202020204" pitchFamily="34" charset="0"/>
              <a:buChar char="•"/>
            </a:pPr>
            <a:r>
              <a:rPr lang="en-US" sz="1800" dirty="0"/>
              <a:t>order of entries within a section</a:t>
            </a:r>
          </a:p>
          <a:p>
            <a:pPr marL="285750" indent="-285750">
              <a:buFont typeface="Arial" panose="020B0604020202020204" pitchFamily="34" charset="0"/>
              <a:buChar char="•"/>
            </a:pPr>
            <a:r>
              <a:rPr lang="en-US" sz="1800" dirty="0"/>
              <a:t>applying the method on other groups of lexical </a:t>
            </a:r>
            <a:r>
              <a:rPr lang="en-US" sz="1800" dirty="0" smtClean="0"/>
              <a:t>texts</a:t>
            </a:r>
            <a:endParaRPr lang="en-US" sz="1800" dirty="0"/>
          </a:p>
          <a:p>
            <a:endParaRPr lang="en-US" sz="1800" dirty="0"/>
          </a:p>
        </p:txBody>
      </p:sp>
      <p:pic>
        <p:nvPicPr>
          <p:cNvPr id="19"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13989" y="3955104"/>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3252</TotalTime>
  <Words>922</Words>
  <Application>Microsoft Office PowerPoint</Application>
  <PresentationFormat>Custom</PresentationFormat>
  <Paragraphs>90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Niek Veldhuis</cp:lastModifiedBy>
  <cp:revision>178</cp:revision>
  <cp:lastPrinted>2013-02-12T02:21:55Z</cp:lastPrinted>
  <dcterms:created xsi:type="dcterms:W3CDTF">2013-02-10T21:14:48Z</dcterms:created>
  <dcterms:modified xsi:type="dcterms:W3CDTF">2018-01-23T22:30:35Z</dcterms:modified>
</cp:coreProperties>
</file>