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8400" y="-4744"/>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1/22/18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409539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1/22/18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749661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jpeg"/><Relationship Id="rId14" Type="http://schemas.openxmlformats.org/officeDocument/2006/relationships/image" Target="../media/image10.emf"/><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hyperlink" Target="mailto:ebecker@carpentries.org" TargetMode="External"/><Relationship Id="rId4" Type="http://schemas.openxmlformats.org/officeDocument/2006/relationships/hyperlink" Target="https://github.com/ErinBecker/digital-humanities-phylogenetics" TargetMode="External"/><Relationship Id="rId5" Type="http://schemas.openxmlformats.org/officeDocument/2006/relationships/hyperlink" Target="mailto:veldhuis@berkeley.edu" TargetMode="External"/><Relationship Id="rId6" Type="http://schemas.openxmlformats.org/officeDocument/2006/relationships/hyperlink" Target="http://oracc.org/dcclt" TargetMode="External"/><Relationship Id="rId7" Type="http://schemas.openxmlformats.org/officeDocument/2006/relationships/hyperlink" Target="http://oracc.org/" TargetMode="External"/><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Associate Director, The </a:t>
            </a:r>
            <a:r>
              <a:rPr lang="en-US" sz="2800" smtClean="0">
                <a:solidFill>
                  <a:schemeClr val="accent3">
                    <a:lumMod val="20000"/>
                    <a:lumOff val="80000"/>
                  </a:schemeClr>
                </a:solidFill>
                <a:latin typeface="+mn-lt"/>
              </a:rPr>
              <a:t>Carpentries and </a:t>
            </a:r>
            <a:r>
              <a:rPr lang="en-US" sz="2800" dirty="0" smtClean="0">
                <a:solidFill>
                  <a:schemeClr val="accent3">
                    <a:lumMod val="20000"/>
                    <a:lumOff val="80000"/>
                  </a:schemeClr>
                </a:solidFill>
                <a:latin typeface="+mn-lt"/>
              </a:rPr>
              <a:t>Niek Veldhuis, Professor </a:t>
            </a:r>
            <a:r>
              <a:rPr lang="en-US" sz="2800" smtClean="0">
                <a:solidFill>
                  <a:schemeClr val="accent3">
                    <a:lumMod val="20000"/>
                    <a:lumOff val="80000"/>
                  </a:schemeClr>
                </a:solidFill>
                <a:latin typeface="+mn-lt"/>
              </a:rPr>
              <a:t>of Assyriology, UC </a:t>
            </a:r>
            <a:r>
              <a:rPr lang="en-US" sz="2800" dirty="0" smtClean="0">
                <a:solidFill>
                  <a:schemeClr val="accent3">
                    <a:lumMod val="20000"/>
                    <a:lumOff val="80000"/>
                  </a:schemeClr>
                </a:solidFill>
                <a:latin typeface="+mn-lt"/>
              </a:rPr>
              <a:t>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7770550"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smtClean="0"/>
              <a:t>Erin Becker</a:t>
            </a:r>
            <a:endParaRPr lang="en-US" sz="2000" dirty="0"/>
          </a:p>
          <a:p>
            <a:r>
              <a:rPr lang="en-US" sz="2000" dirty="0" smtClean="0"/>
              <a:t>Associate Director, The Carpentries</a:t>
            </a:r>
            <a:endParaRPr lang="en-US" sz="2000" dirty="0"/>
          </a:p>
          <a:p>
            <a:r>
              <a:rPr lang="en-US" sz="2000" dirty="0"/>
              <a:t>Email</a:t>
            </a:r>
            <a:r>
              <a:rPr lang="en-US" sz="2000" dirty="0" smtClean="0"/>
              <a:t>: </a:t>
            </a:r>
            <a:r>
              <a:rPr lang="en-US" sz="2000" dirty="0" smtClean="0">
                <a:hlinkClick r:id="rId3"/>
              </a:rPr>
              <a:t>ebecker@carpentries.org</a:t>
            </a:r>
            <a:r>
              <a:rPr lang="en-US" sz="2000" dirty="0" smtClean="0"/>
              <a:t> </a:t>
            </a:r>
            <a:endParaRPr lang="en-US" sz="2000" dirty="0"/>
          </a:p>
          <a:p>
            <a:r>
              <a:rPr lang="en-US" sz="2000" dirty="0"/>
              <a:t>Website</a:t>
            </a:r>
            <a:r>
              <a:rPr lang="en-US" sz="2000" dirty="0" smtClean="0"/>
              <a:t>:</a:t>
            </a:r>
            <a:r>
              <a:rPr lang="en-US" sz="2000" dirty="0"/>
              <a:t> </a:t>
            </a:r>
            <a:r>
              <a:rPr lang="en-US" sz="2000" dirty="0" smtClean="0">
                <a:hlinkClick r:id="rId4"/>
              </a:rPr>
              <a:t>https</a:t>
            </a:r>
            <a:r>
              <a:rPr lang="en-US" sz="2000" smtClean="0">
                <a:hlinkClick r:id="rId4"/>
              </a:rPr>
              <a:t>://github.com/ErinBecker/digital-humanities-phylogenetics</a:t>
            </a:r>
            <a:r>
              <a:rPr lang="en-US" sz="2000" smtClean="0"/>
              <a:t> </a:t>
            </a:r>
            <a:endParaRPr lang="en-US" sz="2000" dirty="0"/>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r>
              <a:rPr lang="en-US" sz="2000" dirty="0" smtClean="0"/>
              <a:t>Niek Veldhuis</a:t>
            </a:r>
          </a:p>
          <a:p>
            <a:r>
              <a:rPr lang="en-US" sz="2000" dirty="0" smtClean="0"/>
              <a:t>Professor of Assyriology, Dept. of Near Eastern Studies, UC Berkeley</a:t>
            </a:r>
          </a:p>
          <a:p>
            <a:r>
              <a:rPr lang="en-US" sz="2000" dirty="0" smtClean="0"/>
              <a:t>Email: </a:t>
            </a:r>
            <a:r>
              <a:rPr lang="en-US" sz="2000" dirty="0" smtClean="0">
                <a:hlinkClick r:id="rId5"/>
              </a:rPr>
              <a:t>veldhuis@berkeley.edu</a:t>
            </a:r>
            <a:endParaRPr lang="en-US" sz="2000" dirty="0" smtClean="0"/>
          </a:p>
          <a:p>
            <a:r>
              <a:rPr lang="en-US" sz="2000" dirty="0" smtClean="0"/>
              <a:t>Website: </a:t>
            </a:r>
            <a:r>
              <a:rPr lang="en-US" sz="2000" dirty="0" smtClean="0">
                <a:hlinkClick r:id="rId6"/>
              </a:rPr>
              <a:t>http://oracc.org/dcclt</a:t>
            </a:r>
            <a:r>
              <a:rPr lang="en-US" sz="2000" dirty="0" smtClean="0"/>
              <a:t> </a:t>
            </a:r>
          </a:p>
          <a:p>
            <a:endParaRPr lang="en-US" sz="900" dirty="0"/>
          </a:p>
        </p:txBody>
      </p:sp>
      <p:sp>
        <p:nvSpPr>
          <p:cNvPr id="10" name="Text Box 189"/>
          <p:cNvSpPr txBox="1">
            <a:spLocks noChangeArrowheads="1"/>
          </p:cNvSpPr>
          <p:nvPr/>
        </p:nvSpPr>
        <p:spPr bwMode="auto">
          <a:xfrm>
            <a:off x="1097280" y="3657600"/>
            <a:ext cx="9875520" cy="8815541"/>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7"/>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21945600" y="364308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35" name="Rectangle 34"/>
          <p:cNvSpPr/>
          <p:nvPr/>
        </p:nvSpPr>
        <p:spPr>
          <a:xfrm>
            <a:off x="21945600" y="10038612"/>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the analysis.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945600" y="3185886"/>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1126" y="38100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Word. Square brackets and Part of Speech are ignored. The word for “trap” is the beginning of a new section</a:t>
            </a:r>
            <a:endParaRPr lang="en-US" sz="1600"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67676" y="7337334"/>
            <a:ext cx="6267577" cy="8093891"/>
          </a:xfrm>
          <a:prstGeom prst="rect">
            <a:avLst/>
          </a:prstGeom>
        </p:spPr>
      </p:pic>
      <p:pic>
        <p:nvPicPr>
          <p:cNvPr id="28" name="Picture 2" descr="C:\Users\veldhuis\Downloads\logo-white.svg.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7279" y="1025107"/>
            <a:ext cx="3968235" cy="80369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76625" y="271463"/>
            <a:ext cx="22923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004729" y="7353060"/>
            <a:ext cx="3340017" cy="5943600"/>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688822" y="10895507"/>
            <a:ext cx="5524500" cy="4572000"/>
          </a:xfrm>
          <a:prstGeom prst="rect">
            <a:avLst/>
          </a:prstGeom>
        </p:spPr>
      </p:pic>
      <p:sp>
        <p:nvSpPr>
          <p:cNvPr id="16" name="TextBox 15"/>
          <p:cNvSpPr txBox="1"/>
          <p:nvPr/>
        </p:nvSpPr>
        <p:spPr>
          <a:xfrm>
            <a:off x="21564600" y="15621000"/>
            <a:ext cx="6324600" cy="646331"/>
          </a:xfrm>
          <a:prstGeom prst="rect">
            <a:avLst/>
          </a:prstGeom>
          <a:noFill/>
        </p:spPr>
        <p:txBody>
          <a:bodyPr wrap="square" rtlCol="0">
            <a:spAutoFit/>
          </a:bodyPr>
          <a:lstStyle/>
          <a:p>
            <a:r>
              <a:rPr lang="en-US" sz="1800" dirty="0" smtClean="0"/>
              <a:t>Caption . . . . This is the mcc tree for the </a:t>
            </a:r>
            <a:r>
              <a:rPr lang="en-US" sz="1800" dirty="0" err="1" smtClean="0"/>
              <a:t>synteny</a:t>
            </a:r>
            <a:r>
              <a:rPr lang="en-US" sz="1800" dirty="0" smtClean="0"/>
              <a:t> analysis of section order.</a:t>
            </a:r>
            <a:endParaRPr lang="en-US" sz="1800"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2999</TotalTime>
  <Words>495</Words>
  <Application>Microsoft Macintosh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Genigraphics LLC</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Erin Becker</cp:lastModifiedBy>
  <cp:revision>132</cp:revision>
  <cp:lastPrinted>2013-02-12T02:21:55Z</cp:lastPrinted>
  <dcterms:created xsi:type="dcterms:W3CDTF">2013-02-10T21:14:48Z</dcterms:created>
  <dcterms:modified xsi:type="dcterms:W3CDTF">2018-01-22T19:07:37Z</dcterms:modified>
</cp:coreProperties>
</file>