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 uri="{2D200454-40CA-4A62-9FC3-DE9A4176ACB9}">
      <p15:notesGuideLst xmlns=""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720" y="84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1/23/2018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735800"/>
            <a:ext cx="32918400" cy="2209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116746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1/23/2018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68680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tiff"/><Relationship Id="rId3" Type="http://schemas.openxmlformats.org/officeDocument/2006/relationships/hyperlink" Target="mailto:ebecker@carpentries.org" TargetMode="External"/><Relationship Id="rId7" Type="http://schemas.openxmlformats.org/officeDocument/2006/relationships/hyperlink" Target="http://oracc.org/" TargetMode="External"/><Relationship Id="rId12" Type="http://schemas.openxmlformats.org/officeDocument/2006/relationships/image" Target="../media/image8.emf"/><Relationship Id="rId2" Type="http://schemas.openxmlformats.org/officeDocument/2006/relationships/image" Target="../media/image3.png"/><Relationship Id="rId16"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hyperlink" Target="http://oracc.org/dcclt" TargetMode="External"/><Relationship Id="rId11" Type="http://schemas.openxmlformats.org/officeDocument/2006/relationships/image" Target="../media/image7.jpeg"/><Relationship Id="rId5" Type="http://schemas.openxmlformats.org/officeDocument/2006/relationships/hyperlink" Target="mailto:veldhuis@berkeley.edu" TargetMode="External"/><Relationship Id="rId15" Type="http://schemas.openxmlformats.org/officeDocument/2006/relationships/image" Target="../media/image11.emf"/><Relationship Id="rId10" Type="http://schemas.openxmlformats.org/officeDocument/2006/relationships/image" Target="../media/image6.png"/><Relationship Id="rId4" Type="http://schemas.openxmlformats.org/officeDocument/2006/relationships/hyperlink" Target="https://github.com/ErinBecker/digital-humanities-phylogenetics" TargetMode="External"/><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352793" y="20025359"/>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https://github.com/ErinBecker/digital-humanities-phylogenetics</a:t>
            </a:r>
            <a:r>
              <a:rPr lang="en-US" sz="2000" dirty="0" smtClean="0"/>
              <a:t> </a:t>
            </a:r>
            <a:endParaRPr lang="en-US" sz="2000" dirty="0"/>
          </a:p>
        </p:txBody>
      </p:sp>
      <p:sp>
        <p:nvSpPr>
          <p:cNvPr id="25" name="TextBox 24"/>
          <p:cNvSpPr txBox="1"/>
          <p:nvPr/>
        </p:nvSpPr>
        <p:spPr>
          <a:xfrm>
            <a:off x="1280161" y="19615925"/>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3425" y="229297"/>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3"/>
          <a:stretch>
            <a:fillRect/>
          </a:stretch>
        </p:blipFill>
        <p:spPr>
          <a:xfrm>
            <a:off x="571244" y="618364"/>
            <a:ext cx="5750832" cy="118872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46840" y="7502714"/>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Complementary Methods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46840" y="7959914"/>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charset="0"/>
              <a:buChar char="•"/>
            </a:pPr>
            <a:r>
              <a:rPr lang="en-US" sz="2000" dirty="0" smtClean="0">
                <a:latin typeface="Calibri" pitchFamily="34" charset="0"/>
              </a:rPr>
              <a:t>Texts </a:t>
            </a:r>
            <a:r>
              <a:rPr lang="en-US" sz="2000" dirty="0" smtClean="0">
                <a:latin typeface="Calibri" pitchFamily="34" charset="0"/>
              </a:rPr>
              <a:t>with ordered </a:t>
            </a:r>
            <a:r>
              <a:rPr lang="en-US" sz="2000" dirty="0" smtClean="0">
                <a:latin typeface="Calibri" pitchFamily="34" charset="0"/>
              </a:rPr>
              <a:t>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a:t>
            </a:r>
            <a:r>
              <a:rPr lang="en-US" sz="2000" dirty="0" smtClean="0">
                <a:latin typeface="Calibri" pitchFamily="34" charset="0"/>
              </a:rPr>
              <a:t>with changes</a:t>
            </a:r>
            <a:endParaRPr lang="en-US" sz="2000" dirty="0" smtClean="0">
              <a:latin typeface="Calibri" pitchFamily="34" charset="0"/>
            </a:endParaRP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
        <p:nvSpPr>
          <p:cNvPr id="15" name="TextBox 14"/>
          <p:cNvSpPr txBox="1"/>
          <p:nvPr/>
        </p:nvSpPr>
        <p:spPr>
          <a:xfrm>
            <a:off x="21793200" y="14325600"/>
            <a:ext cx="9875520" cy="4524315"/>
          </a:xfrm>
          <a:prstGeom prst="rect">
            <a:avLst/>
          </a:prstGeom>
          <a:noFill/>
        </p:spPr>
        <p:txBody>
          <a:bodyPr wrap="square" rtlCol="0">
            <a:spAutoFit/>
          </a:bodyPr>
          <a:lstStyle/>
          <a:p>
            <a:r>
              <a:rPr lang="en-US" sz="1800" dirty="0"/>
              <a:t>Entry presence/absence turns out to be a rather bad predictor for dependency among tablets. Two duplicating tablets from Old Babylonian </a:t>
            </a:r>
            <a:r>
              <a:rPr lang="en-US" sz="1800" dirty="0" err="1"/>
              <a:t>Isin</a:t>
            </a:r>
            <a:r>
              <a:rPr lang="en-US" sz="1800" dirty="0"/>
              <a:t> (P459216 and P459217) </a:t>
            </a:r>
            <a:r>
              <a:rPr lang="en-US" sz="1800" dirty="0" smtClean="0"/>
              <a:t>end </a:t>
            </a:r>
            <a:r>
              <a:rPr lang="en-US" sz="1800" dirty="0"/>
              <a:t>up in different branches of the tree, presumably because they are broken at different places. The tree does correctly identify four tablets that have little to do with the rest: </a:t>
            </a:r>
            <a:r>
              <a:rPr lang="en-US" sz="1800" dirty="0" smtClean="0"/>
              <a:t>P250736, </a:t>
            </a:r>
            <a:r>
              <a:rPr lang="en-US" sz="1800" dirty="0"/>
              <a:t>Q000001, P492330, and P228196 (at the bottom of the tree</a:t>
            </a:r>
            <a:r>
              <a:rPr lang="en-US" sz="1800" dirty="0" smtClean="0"/>
              <a:t>)</a:t>
            </a:r>
          </a:p>
          <a:p>
            <a:endParaRPr lang="en-US" sz="1800" dirty="0"/>
          </a:p>
          <a:p>
            <a:r>
              <a:rPr lang="en-US" sz="1800" dirty="0"/>
              <a:t>The </a:t>
            </a:r>
            <a:r>
              <a:rPr lang="en-US" sz="1800" dirty="0" smtClean="0"/>
              <a:t>“section order” </a:t>
            </a:r>
            <a:r>
              <a:rPr lang="en-US" sz="1800" dirty="0"/>
              <a:t>tree closely aligns P346714 (from Ur) with P250364 (unknown provenance). P250364 certainly does not come from Ur but may well descent from the Ur version. The Old Babylonian </a:t>
            </a:r>
            <a:r>
              <a:rPr lang="en-US" sz="1800" dirty="0" err="1"/>
              <a:t>Isin</a:t>
            </a:r>
            <a:r>
              <a:rPr lang="en-US" sz="1800" dirty="0"/>
              <a:t> texts P459216 and P459217 align with two exemplars from Ugarit (P332934 and P429503), which are several centuries later. The Ugarit version is unlikely to derive directly from </a:t>
            </a:r>
            <a:r>
              <a:rPr lang="en-US" sz="1800" dirty="0" err="1"/>
              <a:t>Isin</a:t>
            </a:r>
            <a:r>
              <a:rPr lang="en-US" sz="1800" dirty="0"/>
              <a:t> – but </a:t>
            </a:r>
            <a:r>
              <a:rPr lang="en-US" sz="1800" dirty="0" err="1"/>
              <a:t>Isin</a:t>
            </a:r>
            <a:r>
              <a:rPr lang="en-US" sz="1800" dirty="0"/>
              <a:t> may well have been a station on the way</a:t>
            </a:r>
            <a:r>
              <a:rPr lang="en-US" sz="1800" dirty="0" smtClean="0"/>
              <a:t>.</a:t>
            </a:r>
          </a:p>
          <a:p>
            <a:endParaRPr lang="en-US" sz="1800" dirty="0"/>
          </a:p>
          <a:p>
            <a:r>
              <a:rPr lang="en-US" sz="1800" dirty="0"/>
              <a:t>Future work: </a:t>
            </a:r>
          </a:p>
          <a:p>
            <a:pPr marL="285750" indent="-285750">
              <a:buFont typeface="Arial" panose="020B0604020202020204" pitchFamily="34" charset="0"/>
              <a:buChar char="•"/>
            </a:pPr>
            <a:r>
              <a:rPr lang="en-US" sz="1800" dirty="0"/>
              <a:t>order of entries within a section</a:t>
            </a:r>
          </a:p>
          <a:p>
            <a:pPr marL="285750" indent="-285750">
              <a:buFont typeface="Arial" panose="020B0604020202020204" pitchFamily="34" charset="0"/>
              <a:buChar char="•"/>
            </a:pPr>
            <a:r>
              <a:rPr lang="en-US" sz="1800" dirty="0"/>
              <a:t>applying the method on other groups of lexical </a:t>
            </a:r>
            <a:r>
              <a:rPr lang="en-US" sz="1800" dirty="0" smtClean="0"/>
              <a:t>texts</a:t>
            </a:r>
            <a:endParaRPr lang="en-US" sz="1800" dirty="0"/>
          </a:p>
          <a:p>
            <a:endParaRPr lang="en-US" sz="1800" dirty="0"/>
          </a:p>
        </p:txBody>
      </p:sp>
      <p:pic>
        <p:nvPicPr>
          <p:cNvPr id="1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13989" y="3955104"/>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3241</TotalTime>
  <Words>912</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171</cp:revision>
  <cp:lastPrinted>2013-02-12T02:21:55Z</cp:lastPrinted>
  <dcterms:created xsi:type="dcterms:W3CDTF">2013-02-10T21:14:48Z</dcterms:created>
  <dcterms:modified xsi:type="dcterms:W3CDTF">2018-01-23T18:41:06Z</dcterms:modified>
</cp:coreProperties>
</file>