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12">
          <p15:clr>
            <a:srgbClr val="A4A3A4"/>
          </p15:clr>
        </p15:guide>
        <p15:guide id="2" pos="10368">
          <p15:clr>
            <a:srgbClr val="A4A3A4"/>
          </p15:clr>
        </p15:guide>
      </p15:sldGuideLst>
    </p:ext>
    <p:ext uri="{2D200454-40CA-4A62-9FC3-DE9A4176ACB9}">
      <p15:notesGuideLst xmlns:p15="http://schemas.microsoft.com/office/powerpoint/2012/main" xmlns="">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100" d="100"/>
          <a:sy n="100" d="100"/>
        </p:scale>
        <p:origin x="15750" y="8940"/>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1/9/2018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4095395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1/9/2018</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4749661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Phylogenetic Analysis of Ancient Lexical Lists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Erin Becker, Software Carpentry;  Niek Veldhuis, UC Berkeley, Department of Near Eastern Studies</a:t>
            </a:r>
            <a:endParaRPr lang="en-US" sz="2800" baseline="30000" dirty="0">
              <a:solidFill>
                <a:schemeClr val="accent3">
                  <a:lumMod val="20000"/>
                  <a:lumOff val="80000"/>
                </a:schemeClr>
              </a:solidFill>
              <a:latin typeface="+mn-lt"/>
            </a:endParaRPr>
          </a:p>
        </p:txBody>
      </p:sp>
      <p:sp>
        <p:nvSpPr>
          <p:cNvPr id="24" name="TextBox 23"/>
          <p:cNvSpPr txBox="1"/>
          <p:nvPr/>
        </p:nvSpPr>
        <p:spPr>
          <a:xfrm>
            <a:off x="1280162" y="20025361"/>
            <a:ext cx="2171325" cy="1588333"/>
          </a:xfrm>
          <a:prstGeom prst="rect">
            <a:avLst/>
          </a:prstGeom>
          <a:solidFill>
            <a:schemeClr val="accent1">
              <a:lumMod val="40000"/>
              <a:lumOff val="60000"/>
            </a:schemeClr>
          </a:solidFill>
        </p:spPr>
        <p:txBody>
          <a:bodyPr wrap="none" lIns="48971" tIns="24486" rIns="48971" bIns="24486" rtlCol="0">
            <a:spAutoFit/>
          </a:bodyPr>
          <a:lstStyle/>
          <a:p>
            <a:r>
              <a:rPr lang="en-US" sz="2000" dirty="0"/>
              <a:t>&lt;your name&gt;</a:t>
            </a:r>
          </a:p>
          <a:p>
            <a:r>
              <a:rPr lang="en-US" sz="2000" dirty="0"/>
              <a:t>&lt;your organization&gt;</a:t>
            </a:r>
          </a:p>
          <a:p>
            <a:r>
              <a:rPr lang="en-US" sz="2000" dirty="0"/>
              <a:t>Email:</a:t>
            </a:r>
          </a:p>
          <a:p>
            <a:r>
              <a:rPr lang="en-US" sz="2000" dirty="0"/>
              <a:t>Website:</a:t>
            </a:r>
          </a:p>
          <a:p>
            <a:r>
              <a:rPr lang="en-US" sz="2000" dirty="0"/>
              <a:t>Phone:</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8199988"/>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Lexical lists:</a:t>
            </a:r>
          </a:p>
          <a:p>
            <a:pPr marL="800100" lvl="1" indent="-342900" eaLnBrk="1" hangingPunct="1">
              <a:buFontTx/>
              <a:buChar char="-"/>
            </a:pPr>
            <a:r>
              <a:rPr lang="en-US" sz="2000" dirty="0">
                <a:latin typeface="Calibri" pitchFamily="34" charset="0"/>
              </a:rPr>
              <a:t>L</a:t>
            </a:r>
            <a:r>
              <a:rPr lang="en-US" sz="2000" dirty="0" smtClean="0">
                <a:latin typeface="Calibri" pitchFamily="34" charset="0"/>
              </a:rPr>
              <a:t>ists of Sumerian words, documenting a dead language</a:t>
            </a:r>
          </a:p>
          <a:p>
            <a:pPr marL="800100" lvl="1" indent="-342900" eaLnBrk="1" hangingPunct="1">
              <a:buFontTx/>
              <a:buChar char="-"/>
            </a:pPr>
            <a:r>
              <a:rPr lang="en-US" sz="2000" dirty="0" smtClean="0">
                <a:latin typeface="Calibri" pitchFamily="34" charset="0"/>
              </a:rPr>
              <a:t>Written in cuneiform on clay tablets</a:t>
            </a:r>
          </a:p>
          <a:p>
            <a:pPr marL="800100" lvl="1" indent="-342900" eaLnBrk="1" hangingPunct="1">
              <a:buFontTx/>
              <a:buChar char="-"/>
            </a:pPr>
            <a:r>
              <a:rPr lang="en-US" sz="2000" dirty="0" smtClean="0">
                <a:latin typeface="Calibri" pitchFamily="34" charset="0"/>
              </a:rPr>
              <a:t>Used in scribal education</a:t>
            </a:r>
          </a:p>
          <a:p>
            <a:pPr marL="800100" lvl="1" indent="-342900" eaLnBrk="1" hangingPunct="1">
              <a:buFontTx/>
              <a:buChar char="-"/>
            </a:pPr>
            <a:r>
              <a:rPr lang="en-US" sz="2000" dirty="0" smtClean="0">
                <a:latin typeface="Calibri" pitchFamily="34" charset="0"/>
              </a:rPr>
              <a:t>Often thematic (lists of trees, wooden objects, animals, foods)</a:t>
            </a:r>
          </a:p>
          <a:p>
            <a:pPr eaLnBrk="1" hangingPunct="1"/>
            <a:endParaRPr lang="en-US" sz="2000" dirty="0">
              <a:latin typeface="Calibri" pitchFamily="34" charset="0"/>
            </a:endParaRPr>
          </a:p>
          <a:p>
            <a:pPr eaLnBrk="1" hangingPunct="1"/>
            <a:r>
              <a:rPr lang="en-US" sz="2000" dirty="0" smtClean="0">
                <a:latin typeface="Calibri" pitchFamily="34" charset="0"/>
              </a:rPr>
              <a:t>Versions:</a:t>
            </a:r>
          </a:p>
          <a:p>
            <a:pPr marL="800100" lvl="1" indent="-342900" eaLnBrk="1" hangingPunct="1">
              <a:buFontTx/>
              <a:buChar char="-"/>
            </a:pPr>
            <a:r>
              <a:rPr lang="en-US" sz="2000" dirty="0" smtClean="0">
                <a:latin typeface="Calibri" pitchFamily="34" charset="0"/>
              </a:rPr>
              <a:t>Lists continuously change: insertions, deletions, reorganization</a:t>
            </a:r>
          </a:p>
          <a:p>
            <a:pPr eaLnBrk="1" hangingPunct="1"/>
            <a:endParaRPr lang="en-US" sz="2000" dirty="0">
              <a:latin typeface="Calibri" pitchFamily="34" charset="0"/>
            </a:endParaRPr>
          </a:p>
          <a:p>
            <a:pPr eaLnBrk="1" hangingPunct="1"/>
            <a:r>
              <a:rPr lang="en-US" sz="2000" dirty="0" smtClean="0">
                <a:latin typeface="Calibri" pitchFamily="34" charset="0"/>
              </a:rPr>
              <a:t>Chronology:</a:t>
            </a:r>
          </a:p>
          <a:p>
            <a:pPr marL="800100" lvl="1" indent="-342900" eaLnBrk="1" hangingPunct="1">
              <a:buFontTx/>
              <a:buChar char="-"/>
            </a:pPr>
            <a:r>
              <a:rPr lang="en-US" sz="2000" dirty="0" smtClean="0">
                <a:latin typeface="Calibri" pitchFamily="34" charset="0"/>
              </a:rPr>
              <a:t>Old Babylonian (1900-1600BCE) </a:t>
            </a:r>
          </a:p>
          <a:p>
            <a:pPr marL="800100" lvl="1" indent="-342900" eaLnBrk="1" hangingPunct="1">
              <a:buFontTx/>
              <a:buChar char="-"/>
            </a:pPr>
            <a:r>
              <a:rPr lang="en-US" sz="2000" dirty="0" smtClean="0">
                <a:latin typeface="Calibri" pitchFamily="34" charset="0"/>
              </a:rPr>
              <a:t>Middle Babylonian (1500-1200BCE)</a:t>
            </a:r>
          </a:p>
          <a:p>
            <a:pPr eaLnBrk="1" hangingPunct="1"/>
            <a:endParaRPr lang="en-US" sz="2000" dirty="0">
              <a:latin typeface="Calibri" pitchFamily="34" charset="0"/>
            </a:endParaRPr>
          </a:p>
          <a:p>
            <a:pPr eaLnBrk="1" hangingPunct="1"/>
            <a:r>
              <a:rPr lang="en-US" sz="2000" dirty="0" smtClean="0">
                <a:latin typeface="Calibri" pitchFamily="34" charset="0"/>
              </a:rPr>
              <a:t>Geography:</a:t>
            </a:r>
          </a:p>
          <a:p>
            <a:pPr marL="800100" lvl="1" indent="-342900" eaLnBrk="1" hangingPunct="1">
              <a:buFontTx/>
              <a:buChar char="-"/>
            </a:pPr>
            <a:r>
              <a:rPr lang="en-US" sz="2000" dirty="0" smtClean="0">
                <a:latin typeface="Calibri" pitchFamily="34" charset="0"/>
              </a:rPr>
              <a:t>Old Babylonian: Babylonia (Southern Iraq)</a:t>
            </a:r>
          </a:p>
          <a:p>
            <a:pPr marL="800100" lvl="1" indent="-342900" eaLnBrk="1" hangingPunct="1">
              <a:buFontTx/>
              <a:buChar char="-"/>
            </a:pPr>
            <a:r>
              <a:rPr lang="en-US" sz="2000" dirty="0" smtClean="0">
                <a:latin typeface="Calibri" pitchFamily="34" charset="0"/>
              </a:rPr>
              <a:t>Middle Babylonian: Babylonia; Syria; and Anatolia</a:t>
            </a:r>
          </a:p>
          <a:p>
            <a:pPr indent="-285750" eaLnBrk="1" hangingPunct="1"/>
            <a:endParaRPr lang="en-US" sz="2000" dirty="0">
              <a:latin typeface="Calibri" pitchFamily="34" charset="0"/>
            </a:endParaRPr>
          </a:p>
          <a:p>
            <a:pPr indent="285750" eaLnBrk="1" hangingPunct="1"/>
            <a:r>
              <a:rPr lang="en-US" sz="2000" dirty="0" smtClean="0">
                <a:latin typeface="Calibri" pitchFamily="34" charset="0"/>
              </a:rPr>
              <a:t>Lists of trees, wooden objects, animals, meat cuts, professions, metal objects, etc. were transmitted over many centuries. Like genomes, these lists continuously changed by adding new entries, omitting entries, or by changing the order of entries. Lists are organized in </a:t>
            </a:r>
            <a:r>
              <a:rPr lang="en-US" sz="2000" i="1" dirty="0" smtClean="0">
                <a:latin typeface="Calibri" pitchFamily="34" charset="0"/>
              </a:rPr>
              <a:t>sections</a:t>
            </a:r>
            <a:r>
              <a:rPr lang="en-US" sz="2000" dirty="0" smtClean="0">
                <a:latin typeface="Calibri" pitchFamily="34" charset="0"/>
              </a:rPr>
              <a:t>; each section includes related words (for instance: parts of a chariot). The order of sections also changes over time.</a:t>
            </a:r>
          </a:p>
          <a:p>
            <a:pPr indent="285750" eaLnBrk="1" hangingPunct="1"/>
            <a:r>
              <a:rPr lang="en-US" sz="2000" dirty="0" smtClean="0">
                <a:latin typeface="Calibri" pitchFamily="34" charset="0"/>
              </a:rPr>
              <a:t>Scholars will asses the relationship between two versions of a lexical text by looking at presence/absence of entries; order of entries within a section and order of sections within the entire text.</a:t>
            </a:r>
          </a:p>
          <a:p>
            <a:pPr marL="800100" lvl="1" indent="-342900" eaLnBrk="1" hangingPunct="1">
              <a:buFontTx/>
              <a:buChar char="-"/>
            </a:pPr>
            <a:endParaRPr lang="en-US" sz="2000" dirty="0">
              <a:latin typeface="Calibri" pitchFamily="34" charset="0"/>
            </a:endParaRPr>
          </a:p>
        </p:txBody>
      </p:sp>
      <p:sp>
        <p:nvSpPr>
          <p:cNvPr id="32" name="Rectangle 31"/>
          <p:cNvSpPr/>
          <p:nvPr/>
        </p:nvSpPr>
        <p:spPr>
          <a:xfrm>
            <a:off x="109728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(Lexical Texts)</a:t>
            </a:r>
            <a:endParaRPr lang="en-US" sz="3200" b="1" dirty="0">
              <a:solidFill>
                <a:schemeClr val="accent3">
                  <a:lumMod val="20000"/>
                  <a:lumOff val="80000"/>
                </a:schemeClr>
              </a:solidFill>
            </a:endParaRPr>
          </a:p>
        </p:txBody>
      </p:sp>
      <p:sp>
        <p:nvSpPr>
          <p:cNvPr id="15" name="Text Box 194"/>
          <p:cNvSpPr txBox="1">
            <a:spLocks noChangeArrowheads="1"/>
          </p:cNvSpPr>
          <p:nvPr/>
        </p:nvSpPr>
        <p:spPr bwMode="auto">
          <a:xfrm>
            <a:off x="21945600" y="364308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3" name="Rectangle 32"/>
          <p:cNvSpPr/>
          <p:nvPr/>
        </p:nvSpPr>
        <p:spPr>
          <a:xfrm>
            <a:off x="1086394" y="12251509"/>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Data Acquisition and Formatting</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(Phylogenetics)</a:t>
            </a:r>
            <a:endParaRPr lang="en-US" sz="3200" b="1" dirty="0">
              <a:solidFill>
                <a:schemeClr val="accent3">
                  <a:lumMod val="20000"/>
                  <a:lumOff val="80000"/>
                </a:schemeClr>
              </a:solidFill>
            </a:endParaRPr>
          </a:p>
        </p:txBody>
      </p:sp>
      <p:sp>
        <p:nvSpPr>
          <p:cNvPr id="12" name="Text Box 191"/>
          <p:cNvSpPr txBox="1">
            <a:spLocks noChangeArrowheads="1"/>
          </p:cNvSpPr>
          <p:nvPr/>
        </p:nvSpPr>
        <p:spPr bwMode="auto">
          <a:xfrm>
            <a:off x="21945600" y="1252462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5" name="Rectangle 34"/>
          <p:cNvSpPr/>
          <p:nvPr/>
        </p:nvSpPr>
        <p:spPr>
          <a:xfrm>
            <a:off x="21945600" y="12067427"/>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 and Future Work</a:t>
            </a:r>
            <a:endParaRPr lang="en-US" sz="3200" b="1" dirty="0">
              <a:solidFill>
                <a:schemeClr val="accent3">
                  <a:lumMod val="20000"/>
                  <a:lumOff val="80000"/>
                </a:schemeClr>
              </a:solidFill>
            </a:endParaRPr>
          </a:p>
        </p:txBody>
      </p:sp>
      <p:sp>
        <p:nvSpPr>
          <p:cNvPr id="11" name="Text Box 190"/>
          <p:cNvSpPr txBox="1">
            <a:spLocks noChangeArrowheads="1"/>
          </p:cNvSpPr>
          <p:nvPr/>
        </p:nvSpPr>
        <p:spPr bwMode="auto">
          <a:xfrm>
            <a:off x="1086394" y="12708711"/>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mn-lt"/>
            </a:endParaRPr>
          </a:p>
        </p:txBody>
      </p:sp>
      <p:sp>
        <p:nvSpPr>
          <p:cNvPr id="45" name="Rectangle 44"/>
          <p:cNvSpPr/>
          <p:nvPr/>
        </p:nvSpPr>
        <p:spPr>
          <a:xfrm>
            <a:off x="21945600" y="3185886"/>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Analysis</a:t>
            </a:r>
            <a:endParaRPr lang="en-US" sz="3200" b="1" dirty="0">
              <a:solidFill>
                <a:schemeClr val="accent3">
                  <a:lumMod val="20000"/>
                  <a:lumOff val="80000"/>
                </a:schemeClr>
              </a:solidFill>
            </a:endParaRPr>
          </a:p>
        </p:txBody>
      </p:sp>
      <p:sp>
        <p:nvSpPr>
          <p:cNvPr id="30" name="Rectangle 265"/>
          <p:cNvSpPr>
            <a:spLocks noChangeAspect="1" noChangeArrowheads="1"/>
          </p:cNvSpPr>
          <p:nvPr/>
        </p:nvSpPr>
        <p:spPr bwMode="auto">
          <a:xfrm>
            <a:off x="1097280" y="731520"/>
            <a:ext cx="1827358" cy="1371600"/>
          </a:xfrm>
          <a:prstGeom prst="rect">
            <a:avLst/>
          </a:prstGeom>
          <a:blipFill dpi="0" rotWithShape="1">
            <a:blip r:embed="rId2">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
        <p:nvSpPr>
          <p:cNvPr id="31" name="Rectangle 265"/>
          <p:cNvSpPr>
            <a:spLocks noChangeAspect="1" noChangeArrowheads="1"/>
          </p:cNvSpPr>
          <p:nvPr/>
        </p:nvSpPr>
        <p:spPr bwMode="auto">
          <a:xfrm>
            <a:off x="29992320" y="731520"/>
            <a:ext cx="1827358" cy="1371600"/>
          </a:xfrm>
          <a:prstGeom prst="rect">
            <a:avLst/>
          </a:prstGeom>
          <a:blipFill dpi="0" rotWithShape="1">
            <a:blip r:embed="rId2">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2759</TotalTime>
  <Words>274</Words>
  <Application>Microsoft Office PowerPoint</Application>
  <PresentationFormat>Custom</PresentationFormat>
  <Paragraphs>47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Niek Veldhuis</cp:lastModifiedBy>
  <cp:revision>100</cp:revision>
  <cp:lastPrinted>2013-02-12T02:21:55Z</cp:lastPrinted>
  <dcterms:created xsi:type="dcterms:W3CDTF">2013-02-10T21:14:48Z</dcterms:created>
  <dcterms:modified xsi:type="dcterms:W3CDTF">2018-01-10T00:03:44Z</dcterms:modified>
</cp:coreProperties>
</file>