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83" r:id="rId4"/>
    <p:sldId id="306" r:id="rId5"/>
    <p:sldId id="282" r:id="rId6"/>
    <p:sldId id="290" r:id="rId7"/>
    <p:sldId id="286" r:id="rId8"/>
    <p:sldId id="288" r:id="rId9"/>
    <p:sldId id="291" r:id="rId10"/>
    <p:sldId id="292" r:id="rId11"/>
    <p:sldId id="265" r:id="rId12"/>
    <p:sldId id="294" r:id="rId13"/>
    <p:sldId id="295" r:id="rId14"/>
    <p:sldId id="297" r:id="rId15"/>
    <p:sldId id="296" r:id="rId16"/>
    <p:sldId id="298" r:id="rId17"/>
    <p:sldId id="287" r:id="rId18"/>
    <p:sldId id="289" r:id="rId19"/>
    <p:sldId id="301" r:id="rId20"/>
    <p:sldId id="304" r:id="rId21"/>
    <p:sldId id="273" r:id="rId22"/>
    <p:sldId id="302" r:id="rId23"/>
    <p:sldId id="278" r:id="rId24"/>
    <p:sldId id="279" r:id="rId25"/>
    <p:sldId id="303"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230" autoAdjust="0"/>
  </p:normalViewPr>
  <p:slideViewPr>
    <p:cSldViewPr snapToGrid="0">
      <p:cViewPr varScale="1">
        <p:scale>
          <a:sx n="66" d="100"/>
          <a:sy n="66" d="100"/>
        </p:scale>
        <p:origin x="22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oks-Kieffer, Jamene" userId="63e637e6-2c4d-4c41-a202-bf06681e30a1" providerId="ADAL" clId="{9094B299-A4D8-4FCA-AB49-A32C4DC7B7AE}"/>
    <pc:docChg chg="custSel delSld modSld">
      <pc:chgData name="Brooks-Kieffer, Jamene" userId="63e637e6-2c4d-4c41-a202-bf06681e30a1" providerId="ADAL" clId="{9094B299-A4D8-4FCA-AB49-A32C4DC7B7AE}" dt="2023-11-17T20:29:03.551" v="308" actId="2696"/>
      <pc:docMkLst>
        <pc:docMk/>
      </pc:docMkLst>
      <pc:sldChg chg="delSp modSp mod modNotesTx">
        <pc:chgData name="Brooks-Kieffer, Jamene" userId="63e637e6-2c4d-4c41-a202-bf06681e30a1" providerId="ADAL" clId="{9094B299-A4D8-4FCA-AB49-A32C4DC7B7AE}" dt="2023-11-17T20:11:17.240" v="4" actId="20577"/>
        <pc:sldMkLst>
          <pc:docMk/>
          <pc:sldMk cId="3721664474" sldId="257"/>
        </pc:sldMkLst>
        <pc:spChg chg="mod">
          <ac:chgData name="Brooks-Kieffer, Jamene" userId="63e637e6-2c4d-4c41-a202-bf06681e30a1" providerId="ADAL" clId="{9094B299-A4D8-4FCA-AB49-A32C4DC7B7AE}" dt="2023-11-17T20:10:47.289" v="3" actId="20577"/>
          <ac:spMkLst>
            <pc:docMk/>
            <pc:sldMk cId="3721664474" sldId="257"/>
            <ac:spMk id="3" creationId="{00000000-0000-0000-0000-000000000000}"/>
          </ac:spMkLst>
        </pc:spChg>
        <pc:picChg chg="del">
          <ac:chgData name="Brooks-Kieffer, Jamene" userId="63e637e6-2c4d-4c41-a202-bf06681e30a1" providerId="ADAL" clId="{9094B299-A4D8-4FCA-AB49-A32C4DC7B7AE}" dt="2023-11-17T20:10:19.388" v="0" actId="478"/>
          <ac:picMkLst>
            <pc:docMk/>
            <pc:sldMk cId="3721664474" sldId="257"/>
            <ac:picMk id="6" creationId="{8CC64C59-96FA-EBB4-F118-EBCF53F47D39}"/>
          </ac:picMkLst>
        </pc:picChg>
      </pc:sldChg>
      <pc:sldChg chg="modNotesTx">
        <pc:chgData name="Brooks-Kieffer, Jamene" userId="63e637e6-2c4d-4c41-a202-bf06681e30a1" providerId="ADAL" clId="{9094B299-A4D8-4FCA-AB49-A32C4DC7B7AE}" dt="2023-11-17T20:12:34.119" v="41" actId="6549"/>
        <pc:sldMkLst>
          <pc:docMk/>
          <pc:sldMk cId="1890659714" sldId="283"/>
        </pc:sldMkLst>
      </pc:sldChg>
      <pc:sldChg chg="modNotesTx">
        <pc:chgData name="Brooks-Kieffer, Jamene" userId="63e637e6-2c4d-4c41-a202-bf06681e30a1" providerId="ADAL" clId="{9094B299-A4D8-4FCA-AB49-A32C4DC7B7AE}" dt="2023-11-17T20:16:39.017" v="300" actId="6549"/>
        <pc:sldMkLst>
          <pc:docMk/>
          <pc:sldMk cId="1236263779" sldId="294"/>
        </pc:sldMkLst>
      </pc:sldChg>
      <pc:sldChg chg="modNotesTx">
        <pc:chgData name="Brooks-Kieffer, Jamene" userId="63e637e6-2c4d-4c41-a202-bf06681e30a1" providerId="ADAL" clId="{9094B299-A4D8-4FCA-AB49-A32C4DC7B7AE}" dt="2023-11-17T20:16:53.989" v="303" actId="20577"/>
        <pc:sldMkLst>
          <pc:docMk/>
          <pc:sldMk cId="568089199" sldId="295"/>
        </pc:sldMkLst>
      </pc:sldChg>
      <pc:sldChg chg="modNotesTx">
        <pc:chgData name="Brooks-Kieffer, Jamene" userId="63e637e6-2c4d-4c41-a202-bf06681e30a1" providerId="ADAL" clId="{9094B299-A4D8-4FCA-AB49-A32C4DC7B7AE}" dt="2023-11-17T20:22:49.128" v="304" actId="6549"/>
        <pc:sldMkLst>
          <pc:docMk/>
          <pc:sldMk cId="1449852211" sldId="296"/>
        </pc:sldMkLst>
      </pc:sldChg>
      <pc:sldChg chg="modNotesTx">
        <pc:chgData name="Brooks-Kieffer, Jamene" userId="63e637e6-2c4d-4c41-a202-bf06681e30a1" providerId="ADAL" clId="{9094B299-A4D8-4FCA-AB49-A32C4DC7B7AE}" dt="2023-11-17T20:23:14.392" v="306" actId="20577"/>
        <pc:sldMkLst>
          <pc:docMk/>
          <pc:sldMk cId="2221454379" sldId="297"/>
        </pc:sldMkLst>
      </pc:sldChg>
      <pc:sldChg chg="del">
        <pc:chgData name="Brooks-Kieffer, Jamene" userId="63e637e6-2c4d-4c41-a202-bf06681e30a1" providerId="ADAL" clId="{9094B299-A4D8-4FCA-AB49-A32C4DC7B7AE}" dt="2023-11-17T20:25:04.544" v="307" actId="47"/>
        <pc:sldMkLst>
          <pc:docMk/>
          <pc:sldMk cId="3928481315" sldId="299"/>
        </pc:sldMkLst>
      </pc:sldChg>
      <pc:sldChg chg="del">
        <pc:chgData name="Brooks-Kieffer, Jamene" userId="63e637e6-2c4d-4c41-a202-bf06681e30a1" providerId="ADAL" clId="{9094B299-A4D8-4FCA-AB49-A32C4DC7B7AE}" dt="2023-11-17T20:29:03.551" v="308" actId="2696"/>
        <pc:sldMkLst>
          <pc:docMk/>
          <pc:sldMk cId="3612640453" sldId="300"/>
        </pc:sldMkLst>
      </pc:sldChg>
      <pc:sldChg chg="addSp delSp modSp mod modNotesTx">
        <pc:chgData name="Brooks-Kieffer, Jamene" userId="63e637e6-2c4d-4c41-a202-bf06681e30a1" providerId="ADAL" clId="{9094B299-A4D8-4FCA-AB49-A32C4DC7B7AE}" dt="2023-11-17T20:13:56.366" v="231" actId="20577"/>
        <pc:sldMkLst>
          <pc:docMk/>
          <pc:sldMk cId="4143314947" sldId="306"/>
        </pc:sldMkLst>
        <pc:spChg chg="add mod">
          <ac:chgData name="Brooks-Kieffer, Jamene" userId="63e637e6-2c4d-4c41-a202-bf06681e30a1" providerId="ADAL" clId="{9094B299-A4D8-4FCA-AB49-A32C4DC7B7AE}" dt="2023-11-17T20:13:19.018" v="127" actId="20577"/>
          <ac:spMkLst>
            <pc:docMk/>
            <pc:sldMk cId="4143314947" sldId="306"/>
            <ac:spMk id="4" creationId="{B77EFE66-4256-5D7C-2AC4-D0E4039F66F9}"/>
          </ac:spMkLst>
        </pc:spChg>
        <pc:picChg chg="del">
          <ac:chgData name="Brooks-Kieffer, Jamene" userId="63e637e6-2c4d-4c41-a202-bf06681e30a1" providerId="ADAL" clId="{9094B299-A4D8-4FCA-AB49-A32C4DC7B7AE}" dt="2023-11-17T20:13:00.013" v="42" actId="478"/>
          <ac:picMkLst>
            <pc:docMk/>
            <pc:sldMk cId="4143314947" sldId="306"/>
            <ac:picMk id="5" creationId="{39639488-6B7E-A9E0-BA7D-D581E6800C3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517B0-5391-4779-9BA3-336FB71E7F3D}"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58AB01-BC17-4F82-8F36-EEFBFF1843B8}" type="slidenum">
              <a:rPr lang="en-US" smtClean="0"/>
              <a:t>‹#›</a:t>
            </a:fld>
            <a:endParaRPr lang="en-US"/>
          </a:p>
        </p:txBody>
      </p:sp>
    </p:spTree>
    <p:extLst>
      <p:ext uri="{BB962C8B-B14F-4D97-AF65-F5344CB8AC3E}">
        <p14:creationId xmlns:p14="http://schemas.microsoft.com/office/powerpoint/2010/main" val="1287705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introduces the basics of data visualization in the form of charts (also known as graphs and plots, but in this lesson we call them charts).</a:t>
            </a:r>
          </a:p>
          <a:p>
            <a:endParaRPr lang="en-US" dirty="0"/>
          </a:p>
          <a:p>
            <a:r>
              <a:rPr lang="en-US" dirty="0"/>
              <a:t>The lesson is geared toward an undergraduate audience; anyone who wants to understand how to make better charts can benefit.</a:t>
            </a:r>
          </a:p>
          <a:p>
            <a:endParaRPr lang="en-US" dirty="0"/>
          </a:p>
        </p:txBody>
      </p:sp>
      <p:sp>
        <p:nvSpPr>
          <p:cNvPr id="4" name="Slide Number Placeholder 3"/>
          <p:cNvSpPr>
            <a:spLocks noGrp="1"/>
          </p:cNvSpPr>
          <p:nvPr>
            <p:ph type="sldNum" sz="quarter" idx="10"/>
          </p:nvPr>
        </p:nvSpPr>
        <p:spPr/>
        <p:txBody>
          <a:bodyPr/>
          <a:lstStyle/>
          <a:p>
            <a:fld id="{B2EC2041-422D-4C96-B146-45FF84355AE0}" type="slidenum">
              <a:rPr lang="en-US" smtClean="0"/>
              <a:t>1</a:t>
            </a:fld>
            <a:endParaRPr lang="en-US"/>
          </a:p>
        </p:txBody>
      </p:sp>
    </p:spTree>
    <p:extLst>
      <p:ext uri="{BB962C8B-B14F-4D97-AF65-F5344CB8AC3E}">
        <p14:creationId xmlns:p14="http://schemas.microsoft.com/office/powerpoint/2010/main" val="3191049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table is necessary for making a chart but is not a substitute for a chart.</a:t>
            </a:r>
          </a:p>
          <a:p>
            <a:r>
              <a:rPr lang="en-US" dirty="0"/>
              <a:t>A table must be read to convey its information. </a:t>
            </a:r>
          </a:p>
          <a:p>
            <a:r>
              <a:rPr lang="en-US" dirty="0"/>
              <a:t>Reading a data table makes it difficult to understand any patterns that might be present in the data. </a:t>
            </a:r>
          </a:p>
          <a:p>
            <a:endParaRPr lang="en-US" dirty="0"/>
          </a:p>
          <a:p>
            <a:r>
              <a:rPr lang="en-US" dirty="0"/>
              <a:t>I have a table of data for you in the shared document under The Role of Tables: Table 1.1. Take 1 minute to read the table and discuss it with your neighbor.</a:t>
            </a:r>
          </a:p>
          <a:p>
            <a:r>
              <a:rPr lang="en-US" dirty="0"/>
              <a:t>How easy or difficult is to understand the data? What patterns can you detect?</a:t>
            </a:r>
          </a:p>
          <a:p>
            <a:endParaRPr lang="en-US" dirty="0"/>
          </a:p>
          <a:p>
            <a:r>
              <a:rPr lang="en-US" dirty="0"/>
              <a:t>If questions, the data is totally made up.</a:t>
            </a:r>
          </a:p>
        </p:txBody>
      </p:sp>
      <p:sp>
        <p:nvSpPr>
          <p:cNvPr id="4" name="Slide Number Placeholder 3"/>
          <p:cNvSpPr>
            <a:spLocks noGrp="1"/>
          </p:cNvSpPr>
          <p:nvPr>
            <p:ph type="sldNum" sz="quarter" idx="5"/>
          </p:nvPr>
        </p:nvSpPr>
        <p:spPr/>
        <p:txBody>
          <a:bodyPr/>
          <a:lstStyle/>
          <a:p>
            <a:fld id="{6F58AB01-BC17-4F82-8F36-EEFBFF1843B8}" type="slidenum">
              <a:rPr lang="en-US" smtClean="0"/>
              <a:t>13</a:t>
            </a:fld>
            <a:endParaRPr lang="en-US"/>
          </a:p>
        </p:txBody>
      </p:sp>
    </p:spTree>
    <p:extLst>
      <p:ext uri="{BB962C8B-B14F-4D97-AF65-F5344CB8AC3E}">
        <p14:creationId xmlns:p14="http://schemas.microsoft.com/office/powerpoint/2010/main" val="1383296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Data elements recorded in different columns of the table are arranged along the X and Y axes of a Cartesian plane (this is the most basic form of a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X and Y axes are illustrated in your shared document under Figure 1.1 and here on the slide. The X axis is horizontal; the Y axis is vertical. They intersect at the 0 value for both axes.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Let’s go back to the shared document to look at a chart created from the data in Table 1.1.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Discussion 2: </a:t>
            </a:r>
            <a:r>
              <a:rPr lang="en-US" dirty="0"/>
              <a:t>Take 1 minute to view the chart and discuss it with your neighbor. How easy or difficult is it to understand the data? What patterns can you detect?</a:t>
            </a:r>
            <a:endParaRPr lang="en-US" sz="1200" dirty="0"/>
          </a:p>
          <a:p>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14</a:t>
            </a:fld>
            <a:endParaRPr lang="en-US"/>
          </a:p>
        </p:txBody>
      </p:sp>
    </p:spTree>
    <p:extLst>
      <p:ext uri="{BB962C8B-B14F-4D97-AF65-F5344CB8AC3E}">
        <p14:creationId xmlns:p14="http://schemas.microsoft.com/office/powerpoint/2010/main" val="343152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relationship that emerges when X is charted against Y creates the message of the chart. Whatever happens when X meets Y shows a relationship or pattern in the data; this is what you want your chart to communicate.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sentence that describes this relationship or pattern is the message of the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one sentence message becomes the title of your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are having trouble stating the relationship in one sentence, you may have too many relationships for one chart.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Challenge 1 in your shared document gives you a chance to practice; you’ll have lots more chances later in the lesson.</a:t>
            </a:r>
          </a:p>
          <a:p>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15</a:t>
            </a:fld>
            <a:endParaRPr lang="en-US"/>
          </a:p>
        </p:txBody>
      </p:sp>
    </p:spTree>
    <p:extLst>
      <p:ext uri="{BB962C8B-B14F-4D97-AF65-F5344CB8AC3E}">
        <p14:creationId xmlns:p14="http://schemas.microsoft.com/office/powerpoint/2010/main" val="3910503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Clearly-imparted information - messages - about relationships within a set of data drive problem-solving and decision-making about the entities represented by the data.</a:t>
            </a:r>
          </a:p>
          <a:p>
            <a:endParaRPr lang="en-US" dirty="0"/>
          </a:p>
          <a:p>
            <a:r>
              <a:rPr lang="en-US" dirty="0"/>
              <a:t>These solutions and decisions have real-world consequences for the environment, public policy, human health, and every other area of research you can think of.</a:t>
            </a:r>
          </a:p>
          <a:p>
            <a:endParaRPr lang="en-US" dirty="0"/>
          </a:p>
          <a:p>
            <a:r>
              <a:rPr lang="en-US" dirty="0"/>
              <a:t>If you want your data and research to have impact in the world, you need to understand how to communicate what’s important about your data using charts that have clear messages.</a:t>
            </a:r>
          </a:p>
        </p:txBody>
      </p:sp>
      <p:sp>
        <p:nvSpPr>
          <p:cNvPr id="4" name="Slide Number Placeholder 3"/>
          <p:cNvSpPr>
            <a:spLocks noGrp="1"/>
          </p:cNvSpPr>
          <p:nvPr>
            <p:ph type="sldNum" sz="quarter" idx="5"/>
          </p:nvPr>
        </p:nvSpPr>
        <p:spPr/>
        <p:txBody>
          <a:bodyPr/>
          <a:lstStyle/>
          <a:p>
            <a:fld id="{6F58AB01-BC17-4F82-8F36-EEFBFF1843B8}" type="slidenum">
              <a:rPr lang="en-US" smtClean="0"/>
              <a:t>16</a:t>
            </a:fld>
            <a:endParaRPr lang="en-US"/>
          </a:p>
        </p:txBody>
      </p:sp>
    </p:spTree>
    <p:extLst>
      <p:ext uri="{BB962C8B-B14F-4D97-AF65-F5344CB8AC3E}">
        <p14:creationId xmlns:p14="http://schemas.microsoft.com/office/powerpoint/2010/main" val="1165517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create a chart, we can choose many different ways to represent the message we are conveying. The choices can feel overwhelming, but there are only a few fundamental graphical elements we have to work with:</a:t>
            </a:r>
          </a:p>
          <a:p>
            <a:pPr marL="171450" indent="-171450">
              <a:buFontTx/>
              <a:buChar char="-"/>
            </a:pPr>
            <a:r>
              <a:rPr lang="en-US" dirty="0"/>
              <a:t>Point</a:t>
            </a:r>
          </a:p>
          <a:p>
            <a:pPr marL="171450" indent="-171450">
              <a:buFontTx/>
              <a:buChar char="-"/>
            </a:pPr>
            <a:r>
              <a:rPr lang="en-US" dirty="0"/>
              <a:t>Line</a:t>
            </a:r>
          </a:p>
          <a:p>
            <a:pPr marL="171450" indent="-171450">
              <a:buFontTx/>
              <a:buChar char="-"/>
            </a:pPr>
            <a:r>
              <a:rPr lang="en-US" dirty="0"/>
              <a:t>Area</a:t>
            </a:r>
          </a:p>
          <a:p>
            <a:pPr marL="171450" indent="-171450">
              <a:buFontTx/>
              <a:buChar char="-"/>
            </a:pPr>
            <a:r>
              <a:rPr lang="en-US" dirty="0"/>
              <a:t>Volume</a:t>
            </a:r>
          </a:p>
          <a:p>
            <a:pPr marL="171450" indent="-171450">
              <a:buFontTx/>
              <a:buChar char="-"/>
            </a:pPr>
            <a:endParaRPr lang="en-US" dirty="0"/>
          </a:p>
          <a:p>
            <a:pPr marL="0" indent="0">
              <a:buFontTx/>
              <a:buNone/>
            </a:pPr>
            <a:r>
              <a:rPr lang="en-US" dirty="0"/>
              <a:t>These are the options for representing shapes in one, two, and three dimensions. That’s it.</a:t>
            </a:r>
          </a:p>
          <a:p>
            <a:pPr marL="0" indent="0">
              <a:buFontTx/>
              <a:buNone/>
            </a:pPr>
            <a:endParaRPr lang="en-US" dirty="0"/>
          </a:p>
          <a:p>
            <a:pPr marL="0" indent="0">
              <a:buFontTx/>
              <a:buNone/>
            </a:pPr>
            <a:r>
              <a:rPr lang="en-US" dirty="0"/>
              <a:t>We do have many ways to modify how these elements look. Our data have different quantities and categories, and we need to be able to express these differences visually.</a:t>
            </a:r>
          </a:p>
          <a:p>
            <a:pPr marL="0" indent="0">
              <a:buFontTx/>
              <a:buNone/>
            </a:pPr>
            <a:r>
              <a:rPr lang="en-US" dirty="0"/>
              <a:t>The four graphical elements have 10 visual properties to change their appearance (click) – go through the list.</a:t>
            </a:r>
          </a:p>
          <a:p>
            <a:pPr marL="0" indent="0">
              <a:buFontTx/>
              <a:buNone/>
            </a:pPr>
            <a:endParaRPr lang="en-US" dirty="0"/>
          </a:p>
          <a:p>
            <a:pPr marL="0" indent="0">
              <a:buFontTx/>
              <a:buNone/>
            </a:pPr>
            <a:r>
              <a:rPr lang="en-US" dirty="0"/>
              <a:t>In the shared document Challenge 2.1 will give you a chance to match the name of the visual property with a figure. I’ll leave this slide up so you have a list that’s easy to refer to.</a:t>
            </a:r>
          </a:p>
          <a:p>
            <a:pPr marL="0" indent="0">
              <a:buFontTx/>
              <a:buNone/>
            </a:pPr>
            <a:endParaRPr lang="en-US" dirty="0"/>
          </a:p>
          <a:p>
            <a:pPr marL="0" indent="0">
              <a:buFontTx/>
              <a:buNone/>
            </a:pPr>
            <a:r>
              <a:rPr lang="en-US" dirty="0"/>
              <a:t>Can paste the answer into the shared document:</a:t>
            </a:r>
          </a:p>
          <a:p>
            <a:pPr marL="0" indent="0">
              <a:buFontTx/>
              <a:buNone/>
            </a:pPr>
            <a:r>
              <a:rPr lang="en-US" dirty="0"/>
              <a:t>2.1: Color</a:t>
            </a:r>
          </a:p>
          <a:p>
            <a:pPr marL="0" indent="0">
              <a:buFontTx/>
              <a:buNone/>
            </a:pPr>
            <a:r>
              <a:rPr lang="en-US" dirty="0"/>
              <a:t>2.2: Angle</a:t>
            </a:r>
          </a:p>
          <a:p>
            <a:pPr marL="0" indent="0">
              <a:buFontTx/>
              <a:buNone/>
            </a:pPr>
            <a:r>
              <a:rPr lang="en-US" dirty="0"/>
              <a:t>2.3 Position on common scale</a:t>
            </a:r>
          </a:p>
          <a:p>
            <a:pPr marL="0" indent="0">
              <a:buFontTx/>
              <a:buNone/>
            </a:pPr>
            <a:r>
              <a:rPr lang="en-US" dirty="0"/>
              <a:t>2.4 Curvature</a:t>
            </a:r>
          </a:p>
          <a:p>
            <a:pPr marL="0" indent="0">
              <a:buFontTx/>
              <a:buNone/>
            </a:pPr>
            <a:r>
              <a:rPr lang="en-US" dirty="0"/>
              <a:t>2.5 Shading (black, white, gray)</a:t>
            </a:r>
          </a:p>
          <a:p>
            <a:pPr marL="0" indent="0">
              <a:buFontTx/>
              <a:buNone/>
            </a:pPr>
            <a:r>
              <a:rPr lang="en-US" dirty="0"/>
              <a:t>2.6 Area</a:t>
            </a:r>
          </a:p>
          <a:p>
            <a:pPr marL="0" indent="0">
              <a:buFontTx/>
              <a:buNone/>
            </a:pPr>
            <a:r>
              <a:rPr lang="en-US" dirty="0"/>
              <a:t>2.7 Direction</a:t>
            </a:r>
          </a:p>
          <a:p>
            <a:pPr marL="0" indent="0">
              <a:buFontTx/>
              <a:buNone/>
            </a:pPr>
            <a:r>
              <a:rPr lang="en-US" dirty="0"/>
              <a:t>2.8 Position on non-aligned scales</a:t>
            </a:r>
          </a:p>
          <a:p>
            <a:pPr marL="0" indent="0">
              <a:buFontTx/>
              <a:buNone/>
            </a:pPr>
            <a:r>
              <a:rPr lang="en-US" dirty="0"/>
              <a:t>2.9 Length</a:t>
            </a:r>
          </a:p>
          <a:p>
            <a:pPr marL="0" indent="0">
              <a:buFontTx/>
              <a:buNone/>
            </a:pPr>
            <a:r>
              <a:rPr lang="en-US" dirty="0"/>
              <a:t>2.10 Volume</a:t>
            </a:r>
          </a:p>
          <a:p>
            <a:pPr marL="0" indent="0">
              <a:buFontTx/>
              <a:buNone/>
            </a:pPr>
            <a:endParaRPr lang="en-US" dirty="0"/>
          </a:p>
          <a:p>
            <a:pPr marL="0" indent="0">
              <a:buFontTx/>
              <a:buNone/>
            </a:pPr>
            <a:r>
              <a:rPr lang="en-US" dirty="0"/>
              <a:t>Discussion 2.1: Chart types and their components – 3 minutes in the shared document</a:t>
            </a:r>
          </a:p>
          <a:p>
            <a:pPr marL="0" indent="0">
              <a:buFontTx/>
              <a:buNone/>
            </a:pPr>
            <a:r>
              <a:rPr lang="en-US" dirty="0"/>
              <a:t>Possible answers:</a:t>
            </a:r>
          </a:p>
          <a:p>
            <a:pPr marL="171450" indent="-171450">
              <a:buFontTx/>
              <a:buChar char="-"/>
            </a:pPr>
            <a:r>
              <a:rPr lang="en-US" dirty="0"/>
              <a:t>Scatter chart: points on one or more scales</a:t>
            </a:r>
          </a:p>
          <a:p>
            <a:pPr marL="171450" indent="-171450">
              <a:buFontTx/>
              <a:buChar char="-"/>
            </a:pPr>
            <a:r>
              <a:rPr lang="en-US" dirty="0"/>
              <a:t>Bar chart: length, area, shading or color</a:t>
            </a:r>
          </a:p>
          <a:p>
            <a:pPr marL="171450" indent="-171450">
              <a:buFontTx/>
              <a:buChar char="-"/>
            </a:pPr>
            <a:r>
              <a:rPr lang="en-US" dirty="0"/>
              <a:t>Pie chart: angle, curvature, area, shading or color</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19</a:t>
            </a:fld>
            <a:endParaRPr lang="en-US"/>
          </a:p>
        </p:txBody>
      </p:sp>
    </p:spTree>
    <p:extLst>
      <p:ext uri="{BB962C8B-B14F-4D97-AF65-F5344CB8AC3E}">
        <p14:creationId xmlns:p14="http://schemas.microsoft.com/office/powerpoint/2010/main" val="2586625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Depicting information visually is as much art as science, but some research-backed guidelines can help us design a chart that is easier for people to perceive accurately. </a:t>
            </a:r>
          </a:p>
          <a:p>
            <a:r>
              <a:rPr lang="en-US" dirty="0"/>
              <a:t>These guidelines are the result of experiments conducted by two statisticians in the 1980s. </a:t>
            </a:r>
          </a:p>
          <a:p>
            <a:r>
              <a:rPr lang="en-US" dirty="0"/>
              <a:t>Despite their study’s limitations, the guidelines they produced remain useful and inform modern guidance about designing charts</a:t>
            </a:r>
            <a:r>
              <a:rPr lang="en-US" baseline="30000" dirty="0"/>
              <a:t>.</a:t>
            </a:r>
          </a:p>
          <a:p>
            <a:endParaRPr lang="en-US" dirty="0"/>
          </a:p>
          <a:p>
            <a:r>
              <a:rPr lang="en-US" dirty="0"/>
              <a:t>These guidelines help us understand and categorize graphical elements and visual properties in terms of “better” and “worse” depictions of the underlying data:</a:t>
            </a:r>
          </a:p>
          <a:p>
            <a:pPr marL="171450" indent="-171450">
              <a:buFontTx/>
              <a:buChar char="-"/>
            </a:pPr>
            <a:r>
              <a:rPr lang="en-US" dirty="0"/>
              <a:t>“Better” means easier to perceive accurately</a:t>
            </a:r>
          </a:p>
          <a:p>
            <a:pPr marL="171450" indent="-171450">
              <a:buFontTx/>
              <a:buChar char="-"/>
            </a:pPr>
            <a:r>
              <a:rPr lang="en-US" dirty="0"/>
              <a:t>“Worse” means more difficult to perceive accurately</a:t>
            </a:r>
          </a:p>
          <a:p>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20</a:t>
            </a:fld>
            <a:endParaRPr lang="en-US"/>
          </a:p>
        </p:txBody>
      </p:sp>
    </p:spTree>
    <p:extLst>
      <p:ext uri="{BB962C8B-B14F-4D97-AF65-F5344CB8AC3E}">
        <p14:creationId xmlns:p14="http://schemas.microsoft.com/office/powerpoint/2010/main" val="3505918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8507" rtl="0" eaLnBrk="1" fontAlgn="auto" latinLnBrk="0" hangingPunct="1">
              <a:lnSpc>
                <a:spcPct val="100000"/>
              </a:lnSpc>
              <a:spcBef>
                <a:spcPts val="0"/>
              </a:spcBef>
              <a:spcAft>
                <a:spcPts val="0"/>
              </a:spcAft>
              <a:buClrTx/>
              <a:buSzTx/>
              <a:buFontTx/>
              <a:buNone/>
              <a:tabLst/>
              <a:defRPr/>
            </a:pPr>
            <a:r>
              <a:rPr lang="en-US" dirty="0"/>
              <a:t>First, let’s address the four graphical elements:</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Points are better than lines.</a:t>
            </a:r>
          </a:p>
          <a:p>
            <a:pPr marL="0" marR="0" indent="0" algn="l" defTabSz="948507" rtl="0" eaLnBrk="1" fontAlgn="auto" latinLnBrk="0" hangingPunct="1">
              <a:lnSpc>
                <a:spcPct val="100000"/>
              </a:lnSpc>
              <a:spcBef>
                <a:spcPts val="0"/>
              </a:spcBef>
              <a:spcAft>
                <a:spcPts val="0"/>
              </a:spcAft>
              <a:buClrTx/>
              <a:buSzTx/>
              <a:buFontTx/>
              <a:buNone/>
              <a:tabLst/>
              <a:defRPr/>
            </a:pPr>
            <a:r>
              <a:rPr lang="en-US" dirty="0"/>
              <a:t>Lines are better than area.</a:t>
            </a:r>
          </a:p>
          <a:p>
            <a:pPr marL="0" marR="0" indent="0" algn="l" defTabSz="948507" rtl="0" eaLnBrk="1" fontAlgn="auto" latinLnBrk="0" hangingPunct="1">
              <a:lnSpc>
                <a:spcPct val="100000"/>
              </a:lnSpc>
              <a:spcBef>
                <a:spcPts val="0"/>
              </a:spcBef>
              <a:spcAft>
                <a:spcPts val="0"/>
              </a:spcAft>
              <a:buClrTx/>
              <a:buSzTx/>
              <a:buFontTx/>
              <a:buNone/>
              <a:tabLst/>
              <a:defRPr/>
            </a:pPr>
            <a:r>
              <a:rPr lang="en-US" dirty="0"/>
              <a:t>Area is better than volume.</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Remember, “better” is “easier to perceive accurately” and “worse” is “more difficult to perceive accurately.</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This is not trying to tell you that, say, volume, is always the wrong choice for a chart. What it is telling you is that, for example, if you can do the chart with area, that choice will likely be easier for your audience to understand than the same chart using volume.</a:t>
            </a:r>
          </a:p>
          <a:p>
            <a:pPr defTabSz="948507">
              <a:defRPr/>
            </a:pPr>
            <a:endParaRPr lang="en-US" dirty="0"/>
          </a:p>
          <a:p>
            <a:pPr defTabSz="948507">
              <a:defRPr/>
            </a:pPr>
            <a:r>
              <a:rPr lang="en-US" baseline="0" dirty="0"/>
              <a:t>Original research is Cleveland, W.S., &amp; McGill, R. (1984). “Graphical perception: Theory, experimentation, and application to the development of graphical methods.” </a:t>
            </a:r>
            <a:r>
              <a:rPr lang="en-US" i="1" baseline="0" dirty="0"/>
              <a:t>Journal of the American Statistical Association, 79</a:t>
            </a:r>
            <a:r>
              <a:rPr lang="en-US" baseline="0" dirty="0"/>
              <a:t>(387), 531-554.</a:t>
            </a:r>
            <a:endParaRPr lang="en-US" dirty="0"/>
          </a:p>
        </p:txBody>
      </p:sp>
      <p:sp>
        <p:nvSpPr>
          <p:cNvPr id="4" name="Slide Number Placeholder 3"/>
          <p:cNvSpPr>
            <a:spLocks noGrp="1"/>
          </p:cNvSpPr>
          <p:nvPr>
            <p:ph type="sldNum" sz="quarter" idx="10"/>
          </p:nvPr>
        </p:nvSpPr>
        <p:spPr/>
        <p:txBody>
          <a:bodyPr/>
          <a:lstStyle/>
          <a:p>
            <a:fld id="{46C419F1-A80F-4595-8F06-F7711B816099}" type="slidenum">
              <a:rPr lang="en-US" smtClean="0"/>
              <a:t>21</a:t>
            </a:fld>
            <a:endParaRPr lang="en-US"/>
          </a:p>
        </p:txBody>
      </p:sp>
    </p:spTree>
    <p:extLst>
      <p:ext uri="{BB962C8B-B14F-4D97-AF65-F5344CB8AC3E}">
        <p14:creationId xmlns:p14="http://schemas.microsoft.com/office/powerpoint/2010/main" val="79520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8507" rtl="0" eaLnBrk="1" fontAlgn="auto" latinLnBrk="0" hangingPunct="1">
              <a:lnSpc>
                <a:spcPct val="100000"/>
              </a:lnSpc>
              <a:spcBef>
                <a:spcPts val="0"/>
              </a:spcBef>
              <a:spcAft>
                <a:spcPts val="0"/>
              </a:spcAft>
              <a:buClrTx/>
              <a:buSzTx/>
              <a:buFontTx/>
              <a:buNone/>
              <a:tabLst/>
              <a:defRPr/>
            </a:pPr>
            <a:r>
              <a:rPr lang="en-US" dirty="0"/>
              <a:t>Now let’s start to look at some of the visual properties we can apply to those four graphical elements.</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working with points, we can position the points along a common scale, or we can ask viewers to compare sets of points along separate, non-aligned scales.</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Our audience is going to have an easier time understanding our chart if the scale is the same for all the points – whether we can put all the points onto one chart or we have to use multiple charts.</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6C419F1-A80F-4595-8F06-F7711B816099}" type="slidenum">
              <a:rPr lang="en-US" smtClean="0"/>
              <a:t>22</a:t>
            </a:fld>
            <a:endParaRPr lang="en-US"/>
          </a:p>
        </p:txBody>
      </p:sp>
    </p:spTree>
    <p:extLst>
      <p:ext uri="{BB962C8B-B14F-4D97-AF65-F5344CB8AC3E}">
        <p14:creationId xmlns:p14="http://schemas.microsoft.com/office/powerpoint/2010/main" val="79183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8507">
              <a:defRPr/>
            </a:pPr>
            <a:r>
              <a:rPr lang="en-US" dirty="0"/>
              <a:t>When working with lines on a chart:</a:t>
            </a:r>
          </a:p>
          <a:p>
            <a:pPr defTabSz="948507">
              <a:defRPr/>
            </a:pPr>
            <a:r>
              <a:rPr lang="en-US" dirty="0"/>
              <a:t>Length is better than direction</a:t>
            </a:r>
          </a:p>
          <a:p>
            <a:pPr defTabSz="948507">
              <a:defRPr/>
            </a:pPr>
            <a:r>
              <a:rPr lang="en-US" dirty="0"/>
              <a:t>Direction is better than angle</a:t>
            </a:r>
          </a:p>
          <a:p>
            <a:pPr defTabSz="948507">
              <a:defRPr/>
            </a:pPr>
            <a:endParaRPr lang="en-US" dirty="0"/>
          </a:p>
          <a:p>
            <a:pPr defTabSz="948507">
              <a:defRPr/>
            </a:pPr>
            <a:r>
              <a:rPr lang="en-US" dirty="0"/>
              <a:t>Charts that contain straight, horizontal or vertical lines will be easiest to compare for length.</a:t>
            </a:r>
          </a:p>
          <a:p>
            <a:pPr defTabSz="948507">
              <a:defRPr/>
            </a:pPr>
            <a:r>
              <a:rPr lang="en-US" dirty="0"/>
              <a:t>Comparing direction is a bit more difficult – you can mitigate this by not overlapping too many lines going in different directions.</a:t>
            </a:r>
          </a:p>
          <a:p>
            <a:pPr defTabSz="948507">
              <a:defRPr/>
            </a:pPr>
            <a:r>
              <a:rPr lang="en-US" dirty="0"/>
              <a:t>Comparing angle is more difficult still.</a:t>
            </a:r>
          </a:p>
          <a:p>
            <a:pPr defTabSz="948507">
              <a:defRPr/>
            </a:pPr>
            <a:endParaRPr lang="en-US" dirty="0"/>
          </a:p>
          <a:p>
            <a:pPr defTabSz="948507">
              <a:defRPr/>
            </a:pPr>
            <a:r>
              <a:rPr lang="en-US" dirty="0"/>
              <a:t>Again, none of these visual properties is wrong, per se, but knowing which properties are easier to perceive accurately can guide your design choices.</a:t>
            </a:r>
          </a:p>
        </p:txBody>
      </p:sp>
      <p:sp>
        <p:nvSpPr>
          <p:cNvPr id="4" name="Slide Number Placeholder 3"/>
          <p:cNvSpPr>
            <a:spLocks noGrp="1"/>
          </p:cNvSpPr>
          <p:nvPr>
            <p:ph type="sldNum" sz="quarter" idx="10"/>
          </p:nvPr>
        </p:nvSpPr>
        <p:spPr/>
        <p:txBody>
          <a:bodyPr/>
          <a:lstStyle/>
          <a:p>
            <a:fld id="{46C419F1-A80F-4595-8F06-F7711B816099}" type="slidenum">
              <a:rPr lang="en-US" smtClean="0"/>
              <a:t>23</a:t>
            </a:fld>
            <a:endParaRPr lang="en-US"/>
          </a:p>
        </p:txBody>
      </p:sp>
    </p:spTree>
    <p:extLst>
      <p:ext uri="{BB962C8B-B14F-4D97-AF65-F5344CB8AC3E}">
        <p14:creationId xmlns:p14="http://schemas.microsoft.com/office/powerpoint/2010/main" val="531184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considering 2D and 3D objects in a chart, know that Area is better than Volume, and both are better than Curvature.</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Area is easiest to compare when the objects are the same shape – so perceiving which circle or square is bigger is straightforward. It’s more difficult when the shapes are not the same, or when they are irregular, such as territories on a map that are not drastically different (e.g.: comparing Texas and Delaware on a map is pretty easy, but comparing Ohio and Illinois is more difficult).</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It’s difficult to accurately perceive the volume of an object depicted in 3D; if your chart requires this, then the shapes need to be the same.</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defTabSz="948507">
              <a:defRPr/>
            </a:pPr>
            <a:r>
              <a:rPr lang="en-US" baseline="0" dirty="0"/>
              <a:t>Comparing curvature is also more difficult.</a:t>
            </a:r>
          </a:p>
          <a:p>
            <a:pPr defTabSz="948507">
              <a:defRPr/>
            </a:pPr>
            <a:endParaRPr lang="en-US" baseline="0" dirty="0"/>
          </a:p>
          <a:p>
            <a:pPr defTabSz="948507">
              <a:defRPr/>
            </a:pPr>
            <a:r>
              <a:rPr lang="en-US" baseline="0" dirty="0"/>
              <a:t>Lessons for charts:</a:t>
            </a:r>
          </a:p>
          <a:p>
            <a:pPr defTabSz="948507">
              <a:defRPr/>
            </a:pPr>
            <a:r>
              <a:rPr lang="en-US" baseline="0" dirty="0"/>
              <a:t>A chart showing area (2 dimensions) is easier to read than a chart showing volume (3 dimensions). With that said, an area chart should use objects that are similarly shaped to be more effective.</a:t>
            </a:r>
          </a:p>
          <a:p>
            <a:pPr defTabSz="948507">
              <a:defRPr/>
            </a:pPr>
            <a:r>
              <a:rPr lang="en-US" baseline="0" dirty="0"/>
              <a:t>Charts relying on volume can be difficult to read accurately. On the flip side, charts that are intended to obscure or mislead often use volume as a way to do that. There’s almost always a 2D chart that will be more effective than a 3D chart.</a:t>
            </a:r>
          </a:p>
          <a:p>
            <a:pPr defTabSz="948507">
              <a:defRPr/>
            </a:pPr>
            <a:r>
              <a:rPr lang="en-US" baseline="0" dirty="0"/>
              <a:t>Charts relying on curvature can be difficult to read accurately (such as pie charts!). There’s almost always a linear chart that will do a better job for you.</a:t>
            </a:r>
          </a:p>
          <a:p>
            <a:pPr defTabSz="948507">
              <a:defRPr/>
            </a:pPr>
            <a:r>
              <a:rPr lang="en-US" baseline="0" dirty="0"/>
              <a:t>Combining curvature with volume and angle make very ineffective charts.</a:t>
            </a:r>
          </a:p>
          <a:p>
            <a:pPr defTabSz="948507">
              <a:defRPr/>
            </a:pPr>
            <a:endParaRPr lang="en-US" baseline="0" dirty="0"/>
          </a:p>
        </p:txBody>
      </p:sp>
      <p:sp>
        <p:nvSpPr>
          <p:cNvPr id="4" name="Slide Number Placeholder 3"/>
          <p:cNvSpPr>
            <a:spLocks noGrp="1"/>
          </p:cNvSpPr>
          <p:nvPr>
            <p:ph type="sldNum" sz="quarter" idx="10"/>
          </p:nvPr>
        </p:nvSpPr>
        <p:spPr/>
        <p:txBody>
          <a:bodyPr/>
          <a:lstStyle/>
          <a:p>
            <a:fld id="{46C419F1-A80F-4595-8F06-F7711B816099}" type="slidenum">
              <a:rPr lang="en-US" smtClean="0"/>
              <a:t>24</a:t>
            </a:fld>
            <a:endParaRPr lang="en-US"/>
          </a:p>
        </p:txBody>
      </p:sp>
    </p:spTree>
    <p:extLst>
      <p:ext uri="{BB962C8B-B14F-4D97-AF65-F5344CB8AC3E}">
        <p14:creationId xmlns:p14="http://schemas.microsoft.com/office/powerpoint/2010/main" val="507540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2</a:t>
            </a:fld>
            <a:endParaRPr lang="en-US"/>
          </a:p>
        </p:txBody>
      </p:sp>
    </p:spTree>
    <p:extLst>
      <p:ext uri="{BB962C8B-B14F-4D97-AF65-F5344CB8AC3E}">
        <p14:creationId xmlns:p14="http://schemas.microsoft.com/office/powerpoint/2010/main" val="2611125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48507" rtl="0" eaLnBrk="1" fontAlgn="auto" latinLnBrk="0" hangingPunct="1">
              <a:lnSpc>
                <a:spcPct val="100000"/>
              </a:lnSpc>
              <a:spcBef>
                <a:spcPts val="0"/>
              </a:spcBef>
              <a:spcAft>
                <a:spcPts val="0"/>
              </a:spcAft>
              <a:buClrTx/>
              <a:buSzTx/>
              <a:buFontTx/>
              <a:buNone/>
              <a:tabLst/>
              <a:defRPr/>
            </a:pPr>
            <a:r>
              <a:rPr lang="en-US" dirty="0"/>
              <a:t>Shading and color can be both better and worse, depending on how they are used in the chart.</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used effectively, color and shading can do things like clearly differentiate categories or other non-numeric variables.</a:t>
            </a:r>
          </a:p>
          <a:p>
            <a:pPr marL="0" marR="0" indent="0" algn="l" defTabSz="948507" rtl="0" eaLnBrk="1" fontAlgn="auto" latinLnBrk="0" hangingPunct="1">
              <a:lnSpc>
                <a:spcPct val="100000"/>
              </a:lnSpc>
              <a:spcBef>
                <a:spcPts val="0"/>
              </a:spcBef>
              <a:spcAft>
                <a:spcPts val="0"/>
              </a:spcAft>
              <a:buClrTx/>
              <a:buSzTx/>
              <a:buFontTx/>
              <a:buNone/>
              <a:tabLst/>
              <a:defRPr/>
            </a:pPr>
            <a:r>
              <a:rPr lang="en-US" dirty="0"/>
              <a:t>They can also draw attention to the specific parts of the chart that most clearly illustrate the relationship you’re trying to communicate.</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used ineffectively, they confuse or distract – </a:t>
            </a:r>
          </a:p>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graduated colors are too similar, they are hard for the viewer to tell apart</a:t>
            </a:r>
          </a:p>
          <a:p>
            <a:pPr marL="0" marR="0" indent="0" algn="l" defTabSz="948507" rtl="0" eaLnBrk="1" fontAlgn="auto" latinLnBrk="0" hangingPunct="1">
              <a:lnSpc>
                <a:spcPct val="100000"/>
              </a:lnSpc>
              <a:spcBef>
                <a:spcPts val="0"/>
              </a:spcBef>
              <a:spcAft>
                <a:spcPts val="0"/>
              </a:spcAft>
              <a:buClrTx/>
              <a:buSzTx/>
              <a:buFontTx/>
              <a:buNone/>
              <a:tabLst/>
              <a:defRPr/>
            </a:pPr>
            <a:r>
              <a:rPr lang="en-US" dirty="0"/>
              <a:t>When too many colors or shades are used, or when there’s no clear reason for the color/shade, they distract and confuse the viewer.</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a:p>
            <a:pPr marL="0" marR="0" indent="0" algn="l" defTabSz="948507" rtl="0" eaLnBrk="1" fontAlgn="auto" latinLnBrk="0" hangingPunct="1">
              <a:lnSpc>
                <a:spcPct val="100000"/>
              </a:lnSpc>
              <a:spcBef>
                <a:spcPts val="0"/>
              </a:spcBef>
              <a:spcAft>
                <a:spcPts val="0"/>
              </a:spcAft>
              <a:buClrTx/>
              <a:buSzTx/>
              <a:buFontTx/>
              <a:buNone/>
              <a:tabLst/>
              <a:defRPr/>
            </a:pPr>
            <a:r>
              <a:rPr lang="en-US" dirty="0"/>
              <a:t>(if time) There are some questions for discussion in the shared document at Discussion 2.2 – let’s talk through those.</a:t>
            </a:r>
          </a:p>
          <a:p>
            <a:pPr>
              <a:buFont typeface="Arial" panose="020B0604020202020204" pitchFamily="34" charset="0"/>
              <a:buChar char="•"/>
            </a:pPr>
            <a:r>
              <a:rPr lang="en-US" dirty="0"/>
              <a:t>How many categories am I working with? </a:t>
            </a:r>
          </a:p>
          <a:p>
            <a:pPr marL="742950" lvl="1" indent="-285750">
              <a:buFont typeface="Arial" panose="020B0604020202020204" pitchFamily="34" charset="0"/>
              <a:buChar char="•"/>
            </a:pPr>
            <a:r>
              <a:rPr lang="en-US" dirty="0"/>
              <a:t>Using color to differentiate more than 4-5 categories can make the colors too similar to each other.</a:t>
            </a:r>
          </a:p>
          <a:p>
            <a:pPr>
              <a:buFont typeface="Arial" panose="020B0604020202020204" pitchFamily="34" charset="0"/>
              <a:buChar char="•"/>
            </a:pPr>
            <a:r>
              <a:rPr lang="en-US" dirty="0"/>
              <a:t>Are my colors accessible? </a:t>
            </a:r>
          </a:p>
          <a:p>
            <a:pPr marL="742950" lvl="1" indent="-285750">
              <a:buFont typeface="Arial" panose="020B0604020202020204" pitchFamily="34" charset="0"/>
              <a:buChar char="•"/>
            </a:pPr>
            <a:r>
              <a:rPr lang="en-US" dirty="0"/>
              <a:t>Color blindness can affect how people perceive certain colors and color combinations, e.g.: red/green and blue/yellow.</a:t>
            </a:r>
          </a:p>
          <a:p>
            <a:pPr marL="742950" lvl="1" indent="-285750">
              <a:buFont typeface="Arial" panose="020B0604020202020204" pitchFamily="34" charset="0"/>
              <a:buChar char="•"/>
            </a:pPr>
            <a:r>
              <a:rPr lang="en-US" dirty="0"/>
              <a:t>People with visual impairments have difficulty perceiving low-contrast colors.</a:t>
            </a:r>
          </a:p>
          <a:p>
            <a:pPr>
              <a:buFont typeface="Arial" panose="020B0604020202020204" pitchFamily="34" charset="0"/>
              <a:buChar char="•"/>
            </a:pPr>
            <a:r>
              <a:rPr lang="en-US" dirty="0"/>
              <a:t>What assumptions are my colors making? </a:t>
            </a:r>
          </a:p>
          <a:p>
            <a:pPr marL="742950" lvl="1" indent="-285750">
              <a:buFont typeface="Arial" panose="020B0604020202020204" pitchFamily="34" charset="0"/>
              <a:buChar char="•"/>
            </a:pPr>
            <a:r>
              <a:rPr lang="en-US" dirty="0"/>
              <a:t>Relying on specific contrasting colors, e.g.: red/green or red/yellow/green, to communicate a message assumes that the colors mean the same thing to your audience that they do to you.</a:t>
            </a:r>
          </a:p>
          <a:p>
            <a:pPr>
              <a:buFont typeface="Arial" panose="020B0604020202020204" pitchFamily="34" charset="0"/>
              <a:buChar char="•"/>
            </a:pPr>
            <a:r>
              <a:rPr lang="en-US" dirty="0"/>
              <a:t>How will my chart be distributed? </a:t>
            </a:r>
          </a:p>
          <a:p>
            <a:pPr marL="742950" lvl="1" indent="-285750">
              <a:buFont typeface="Arial" panose="020B0604020202020204" pitchFamily="34" charset="0"/>
              <a:buChar char="•"/>
            </a:pPr>
            <a:r>
              <a:rPr lang="en-US" dirty="0"/>
              <a:t>Printing and photocopying can distort or erase gray and color tones.</a:t>
            </a:r>
          </a:p>
          <a:p>
            <a:pPr marL="742950" lvl="1" indent="-285750">
              <a:buFont typeface="Arial" panose="020B0604020202020204" pitchFamily="34" charset="0"/>
              <a:buChar char="•"/>
            </a:pPr>
            <a:r>
              <a:rPr lang="en-US" dirty="0"/>
              <a:t>Monitors and projectors cannot always replicate color accurately.</a:t>
            </a:r>
          </a:p>
          <a:p>
            <a:pPr marL="0" marR="0" indent="0" algn="l" defTabSz="948507"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6C419F1-A80F-4595-8F06-F7711B816099}" type="slidenum">
              <a:rPr lang="en-US" smtClean="0"/>
              <a:t>25</a:t>
            </a:fld>
            <a:endParaRPr lang="en-US"/>
          </a:p>
        </p:txBody>
      </p:sp>
    </p:spTree>
    <p:extLst>
      <p:ext uri="{BB962C8B-B14F-4D97-AF65-F5344CB8AC3E}">
        <p14:creationId xmlns:p14="http://schemas.microsoft.com/office/powerpoint/2010/main" val="238932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the purpose of a chart is to communicate a message about patterns or relationships present in the data.</a:t>
            </a:r>
          </a:p>
          <a:p>
            <a:endParaRPr lang="en-US" dirty="0"/>
          </a:p>
          <a:p>
            <a:r>
              <a:rPr lang="en-US" dirty="0"/>
              <a:t>We’re talking about “better” and “worse” because there is no one best way to communicate a message about your data – everything is relative. So you can forget about the pressure to make “The Best” design decisions and focus on making better design decisions, one component at a time.</a:t>
            </a:r>
          </a:p>
          <a:p>
            <a:endParaRPr lang="en-US" dirty="0"/>
          </a:p>
          <a:p>
            <a:r>
              <a:rPr lang="en-US" dirty="0"/>
              <a:t>The goal is to create better charts, because these support our message and decision-making based on our data.</a:t>
            </a:r>
          </a:p>
          <a:p>
            <a:endParaRPr lang="en-US" dirty="0"/>
          </a:p>
          <a:p>
            <a:r>
              <a:rPr lang="en-US" dirty="0"/>
              <a:t>And now we’re aware of what factors make a worse chart so we can avoid them in our design decisions.</a:t>
            </a:r>
          </a:p>
          <a:p>
            <a:endParaRPr lang="en-US" dirty="0"/>
          </a:p>
          <a:p>
            <a:r>
              <a:rPr lang="en-US" dirty="0"/>
              <a:t>Let’s go look at Challenge 2.2 in the shared document – you have a chance to practice choosing a better chart design for a couple of common chart use cases.</a:t>
            </a:r>
          </a:p>
        </p:txBody>
      </p:sp>
      <p:sp>
        <p:nvSpPr>
          <p:cNvPr id="4" name="Slide Number Placeholder 3"/>
          <p:cNvSpPr>
            <a:spLocks noGrp="1"/>
          </p:cNvSpPr>
          <p:nvPr>
            <p:ph type="sldNum" sz="quarter" idx="5"/>
          </p:nvPr>
        </p:nvSpPr>
        <p:spPr/>
        <p:txBody>
          <a:bodyPr/>
          <a:lstStyle/>
          <a:p>
            <a:fld id="{6F58AB01-BC17-4F82-8F36-EEFBFF1843B8}" type="slidenum">
              <a:rPr lang="en-US" smtClean="0"/>
              <a:t>26</a:t>
            </a:fld>
            <a:endParaRPr lang="en-US"/>
          </a:p>
        </p:txBody>
      </p:sp>
    </p:spTree>
    <p:extLst>
      <p:ext uri="{BB962C8B-B14F-4D97-AF65-F5344CB8AC3E}">
        <p14:creationId xmlns:p14="http://schemas.microsoft.com/office/powerpoint/2010/main" val="1831762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lesson is intended to be as introductory as possible, but there are still some things you need to know coming into the workshop. </a:t>
            </a:r>
          </a:p>
          <a:p>
            <a:endParaRPr lang="en-US" dirty="0"/>
          </a:p>
          <a:p>
            <a:r>
              <a:rPr lang="en-US" dirty="0"/>
              <a:t>Walk through these:</a:t>
            </a:r>
          </a:p>
          <a:p>
            <a:pPr marL="171450" indent="-171450">
              <a:buFontTx/>
              <a:buChar char="-"/>
            </a:pPr>
            <a:r>
              <a:rPr lang="en-US" dirty="0"/>
              <a:t>Not going to argue about whether “data” is singular or plural</a:t>
            </a:r>
          </a:p>
          <a:p>
            <a:pPr marL="171450" indent="-171450">
              <a:buFontTx/>
              <a:buChar char="-"/>
            </a:pPr>
            <a:r>
              <a:rPr lang="en-US" dirty="0"/>
              <a:t>“Tabular data” = data organized in a table</a:t>
            </a:r>
          </a:p>
          <a:p>
            <a:pPr marL="171450" indent="-171450">
              <a:buFontTx/>
              <a:buChar char="-"/>
            </a:pPr>
            <a:endParaRPr lang="en-US" dirty="0"/>
          </a:p>
          <a:p>
            <a:pPr marL="171450" indent="-171450">
              <a:buFontTx/>
              <a:buChar char="-"/>
            </a:pPr>
            <a:r>
              <a:rPr lang="en-US" dirty="0"/>
              <a:t>Spreadsheet program = Excel, Google Sheets, etc. </a:t>
            </a:r>
          </a:p>
          <a:p>
            <a:pPr marL="171450" indent="-171450">
              <a:buFontTx/>
              <a:buChar char="-"/>
            </a:pPr>
            <a:endParaRPr lang="en-US" dirty="0"/>
          </a:p>
          <a:p>
            <a:pPr marL="171450" indent="-171450">
              <a:buFontTx/>
              <a:buChar char="-"/>
            </a:pPr>
            <a:r>
              <a:rPr lang="en-US" dirty="0"/>
              <a:t>No expectation that you know how to use a programming language</a:t>
            </a:r>
          </a:p>
        </p:txBody>
      </p:sp>
      <p:sp>
        <p:nvSpPr>
          <p:cNvPr id="4" name="Slide Number Placeholder 3"/>
          <p:cNvSpPr>
            <a:spLocks noGrp="1"/>
          </p:cNvSpPr>
          <p:nvPr>
            <p:ph type="sldNum" sz="quarter" idx="5"/>
          </p:nvPr>
        </p:nvSpPr>
        <p:spPr/>
        <p:txBody>
          <a:bodyPr/>
          <a:lstStyle/>
          <a:p>
            <a:fld id="{6F58AB01-BC17-4F82-8F36-EEFBFF1843B8}" type="slidenum">
              <a:rPr lang="en-US" smtClean="0"/>
              <a:t>3</a:t>
            </a:fld>
            <a:endParaRPr lang="en-US"/>
          </a:p>
        </p:txBody>
      </p:sp>
    </p:spTree>
    <p:extLst>
      <p:ext uri="{BB962C8B-B14F-4D97-AF65-F5344CB8AC3E}">
        <p14:creationId xmlns:p14="http://schemas.microsoft.com/office/powerpoint/2010/main" val="105755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template for the shared document is located in the instructors/ directory of the lesson files</a:t>
            </a:r>
          </a:p>
        </p:txBody>
      </p:sp>
      <p:sp>
        <p:nvSpPr>
          <p:cNvPr id="4" name="Slide Number Placeholder 3"/>
          <p:cNvSpPr>
            <a:spLocks noGrp="1"/>
          </p:cNvSpPr>
          <p:nvPr>
            <p:ph type="sldNum" sz="quarter" idx="5"/>
          </p:nvPr>
        </p:nvSpPr>
        <p:spPr/>
        <p:txBody>
          <a:bodyPr/>
          <a:lstStyle/>
          <a:p>
            <a:fld id="{6F58AB01-BC17-4F82-8F36-EEFBFF1843B8}" type="slidenum">
              <a:rPr lang="en-US" smtClean="0"/>
              <a:t>4</a:t>
            </a:fld>
            <a:endParaRPr lang="en-US"/>
          </a:p>
        </p:txBody>
      </p:sp>
    </p:spTree>
    <p:extLst>
      <p:ext uri="{BB962C8B-B14F-4D97-AF65-F5344CB8AC3E}">
        <p14:creationId xmlns:p14="http://schemas.microsoft.com/office/powerpoint/2010/main" val="3525275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here to make sure everyone:</a:t>
            </a:r>
          </a:p>
          <a:p>
            <a:pPr marL="171450" indent="-171450">
              <a:buFontTx/>
              <a:buChar char="-"/>
            </a:pPr>
            <a:r>
              <a:rPr lang="en-US" dirty="0"/>
              <a:t>Has the shared document open – can take notes here during the workshop; the sections are marked for you, and some figures are already inserted</a:t>
            </a:r>
          </a:p>
          <a:p>
            <a:pPr marL="171450" indent="-171450">
              <a:buFontTx/>
              <a:buChar char="-"/>
            </a:pPr>
            <a:r>
              <a:rPr lang="en-US" dirty="0"/>
              <a:t>Knows how to use the sticky notes</a:t>
            </a:r>
          </a:p>
          <a:p>
            <a:pPr marL="171450" indent="-171450">
              <a:buFontTx/>
              <a:buChar char="-"/>
            </a:pPr>
            <a:r>
              <a:rPr lang="en-US" dirty="0"/>
              <a:t>Can download and unzip the data to their computer</a:t>
            </a:r>
          </a:p>
          <a:p>
            <a:pPr marL="171450" indent="-171450">
              <a:buFontTx/>
              <a:buChar char="-"/>
            </a:pPr>
            <a:r>
              <a:rPr lang="en-US" dirty="0"/>
              <a:t>Knows how to open Google Sheets</a:t>
            </a:r>
          </a:p>
          <a:p>
            <a:pPr marL="171450" indent="-171450">
              <a:buFontTx/>
              <a:buChar char="-"/>
            </a:pPr>
            <a:r>
              <a:rPr lang="en-US" dirty="0"/>
              <a:t>Has access to a pencil and paper</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6F58AB01-BC17-4F82-8F36-EEFBFF1843B8}" type="slidenum">
              <a:rPr lang="en-US" smtClean="0"/>
              <a:t>6</a:t>
            </a:fld>
            <a:endParaRPr lang="en-US"/>
          </a:p>
        </p:txBody>
      </p:sp>
    </p:spTree>
    <p:extLst>
      <p:ext uri="{BB962C8B-B14F-4D97-AF65-F5344CB8AC3E}">
        <p14:creationId xmlns:p14="http://schemas.microsoft.com/office/powerpoint/2010/main" val="330650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definition</a:t>
            </a:r>
          </a:p>
          <a:p>
            <a:endParaRPr lang="en-US" dirty="0"/>
          </a:p>
          <a:p>
            <a:r>
              <a:rPr lang="en-US" dirty="0"/>
              <a:t>The visual part is important here because people can see and understand pictures – visual information – much more quickly than they can comprehend written or spoken information. The brain’s visual cortex is much more immediate than the language centers.</a:t>
            </a:r>
          </a:p>
          <a:p>
            <a:endParaRPr lang="en-US" dirty="0"/>
          </a:p>
          <a:p>
            <a:r>
              <a:rPr lang="en-US" dirty="0"/>
              <a:t>So when we make a chart, what we are making is a picture of information that would be difficult to explain in written or spoken form.</a:t>
            </a:r>
          </a:p>
        </p:txBody>
      </p:sp>
      <p:sp>
        <p:nvSpPr>
          <p:cNvPr id="4" name="Slide Number Placeholder 3"/>
          <p:cNvSpPr>
            <a:spLocks noGrp="1"/>
          </p:cNvSpPr>
          <p:nvPr>
            <p:ph type="sldNum" sz="quarter" idx="5"/>
          </p:nvPr>
        </p:nvSpPr>
        <p:spPr/>
        <p:txBody>
          <a:bodyPr/>
          <a:lstStyle/>
          <a:p>
            <a:fld id="{6F58AB01-BC17-4F82-8F36-EEFBFF1843B8}" type="slidenum">
              <a:rPr lang="en-US" smtClean="0"/>
              <a:t>9</a:t>
            </a:fld>
            <a:endParaRPr lang="en-US"/>
          </a:p>
        </p:txBody>
      </p:sp>
    </p:spTree>
    <p:extLst>
      <p:ext uri="{BB962C8B-B14F-4D97-AF65-F5344CB8AC3E}">
        <p14:creationId xmlns:p14="http://schemas.microsoft.com/office/powerpoint/2010/main" val="2445727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a chart is pretty straightforward – it exists to communicate.</a:t>
            </a:r>
          </a:p>
          <a:p>
            <a:endParaRPr lang="en-US" dirty="0"/>
          </a:p>
          <a:p>
            <a:r>
              <a:rPr lang="en-US" dirty="0"/>
              <a:t>Some charts communicate better than others.</a:t>
            </a:r>
          </a:p>
          <a:p>
            <a:br>
              <a:rPr lang="en-US" dirty="0"/>
            </a:br>
            <a:r>
              <a:rPr lang="en-US" dirty="0"/>
              <a:t>An effective charts clearly communicates a message to the viewer.</a:t>
            </a:r>
          </a:p>
          <a:p>
            <a:endParaRPr lang="en-US" dirty="0"/>
          </a:p>
          <a:p>
            <a:r>
              <a:rPr lang="en-US" dirty="0"/>
              <a:t>An ineffective charts confuses the viewer because it contains no message or several muddled messages.</a:t>
            </a:r>
          </a:p>
          <a:p>
            <a:endParaRPr lang="en-US" dirty="0"/>
          </a:p>
          <a:p>
            <a:r>
              <a:rPr lang="en-US" dirty="0"/>
              <a:t>Everything we cover today is focused on how to make charts that communicate and how to avoid making charts that confuse.</a:t>
            </a:r>
          </a:p>
        </p:txBody>
      </p:sp>
      <p:sp>
        <p:nvSpPr>
          <p:cNvPr id="4" name="Slide Number Placeholder 3"/>
          <p:cNvSpPr>
            <a:spLocks noGrp="1"/>
          </p:cNvSpPr>
          <p:nvPr>
            <p:ph type="sldNum" sz="quarter" idx="5"/>
          </p:nvPr>
        </p:nvSpPr>
        <p:spPr/>
        <p:txBody>
          <a:bodyPr/>
          <a:lstStyle/>
          <a:p>
            <a:fld id="{6F58AB01-BC17-4F82-8F36-EEFBFF1843B8}" type="slidenum">
              <a:rPr lang="en-US" smtClean="0"/>
              <a:t>10</a:t>
            </a:fld>
            <a:endParaRPr lang="en-US"/>
          </a:p>
        </p:txBody>
      </p:sp>
    </p:spTree>
    <p:extLst>
      <p:ext uri="{BB962C8B-B14F-4D97-AF65-F5344CB8AC3E}">
        <p14:creationId xmlns:p14="http://schemas.microsoft.com/office/powerpoint/2010/main" val="356867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individual components that we need to build a chart are (read the items)</a:t>
            </a:r>
          </a:p>
          <a:p>
            <a:endParaRPr lang="en-US" dirty="0"/>
          </a:p>
          <a:p>
            <a:r>
              <a:rPr lang="en-US" dirty="0"/>
              <a:t>If any of these components is missing, the chart won’t work:</a:t>
            </a:r>
          </a:p>
          <a:p>
            <a:pPr marL="171450" indent="-171450">
              <a:buFontTx/>
              <a:buChar char="-"/>
            </a:pPr>
            <a:r>
              <a:rPr lang="en-US" dirty="0"/>
              <a:t>Without data, the chart has no information to communicate</a:t>
            </a:r>
          </a:p>
          <a:p>
            <a:pPr marL="171450" indent="-171450">
              <a:buFontTx/>
              <a:buChar char="-"/>
            </a:pPr>
            <a:r>
              <a:rPr lang="en-US" dirty="0"/>
              <a:t>Without a message, the chart has nothing to say about the data</a:t>
            </a:r>
          </a:p>
          <a:p>
            <a:pPr marL="171450" indent="-171450">
              <a:buFontTx/>
              <a:buChar char="-"/>
            </a:pPr>
            <a:r>
              <a:rPr lang="en-US" dirty="0"/>
              <a:t>Without graphics, the chart cannot visualize information</a:t>
            </a:r>
          </a:p>
          <a:p>
            <a:pPr marL="171450" indent="-171450">
              <a:buFontTx/>
              <a:buChar char="-"/>
            </a:pPr>
            <a:endParaRPr lang="en-US" dirty="0"/>
          </a:p>
          <a:p>
            <a:pPr marL="0" indent="0">
              <a:buFontTx/>
              <a:buNone/>
            </a:pPr>
            <a:r>
              <a:rPr lang="en-US" dirty="0"/>
              <a:t>In this section we are talking about data, tables, and messages. We’ll talk about graphical elements in the next section.</a:t>
            </a:r>
          </a:p>
          <a:p>
            <a:pPr marL="0" indent="0">
              <a:buFontTx/>
              <a:buNone/>
            </a:pPr>
            <a:endParaRPr lang="en-US" dirty="0"/>
          </a:p>
          <a:p>
            <a:pPr marL="0" indent="0">
              <a:buFontTx/>
              <a:buNone/>
            </a:pPr>
            <a:r>
              <a:rPr lang="en-US" dirty="0"/>
              <a:t>No software?</a:t>
            </a:r>
          </a:p>
          <a:p>
            <a:pPr marL="0" indent="0">
              <a:buFontTx/>
              <a:buNone/>
            </a:pPr>
            <a:r>
              <a:rPr lang="en-US" dirty="0"/>
              <a:t>Does it seem strange that software is not a chart component? (sticky poll with brief discussion – why/not?)</a:t>
            </a:r>
          </a:p>
          <a:p>
            <a:pPr marL="0" indent="0">
              <a:buFontTx/>
              <a:buNone/>
            </a:pPr>
            <a:r>
              <a:rPr lang="en-US" dirty="0"/>
              <a:t>Software is useful for chart-making, but not necessary. You can create an effective chart by hand as long as you have these three essential components.</a:t>
            </a:r>
          </a:p>
          <a:p>
            <a:pPr marL="0" indent="0">
              <a:buFontTx/>
              <a:buNone/>
            </a:pPr>
            <a:r>
              <a:rPr lang="en-US" dirty="0"/>
              <a:t>Software can help you get these components more quickly, but it can’t make an effective chart on its own.</a:t>
            </a:r>
          </a:p>
          <a:p>
            <a:pPr marL="0" indent="0">
              <a:buFontTx/>
              <a:buNone/>
            </a:pPr>
            <a:r>
              <a:rPr lang="en-US" dirty="0"/>
              <a:t>An effective chart communicates, and communication is a human activity.</a:t>
            </a:r>
          </a:p>
          <a:p>
            <a:endParaRPr lang="en-US" dirty="0"/>
          </a:p>
        </p:txBody>
      </p:sp>
      <p:sp>
        <p:nvSpPr>
          <p:cNvPr id="4" name="Slide Number Placeholder 3"/>
          <p:cNvSpPr>
            <a:spLocks noGrp="1"/>
          </p:cNvSpPr>
          <p:nvPr>
            <p:ph type="sldNum" sz="quarter" idx="10"/>
          </p:nvPr>
        </p:nvSpPr>
        <p:spPr/>
        <p:txBody>
          <a:bodyPr/>
          <a:lstStyle/>
          <a:p>
            <a:fld id="{B2EC2041-422D-4C96-B146-45FF84355AE0}" type="slidenum">
              <a:rPr lang="en-US" smtClean="0"/>
              <a:t>11</a:t>
            </a:fld>
            <a:endParaRPr lang="en-US"/>
          </a:p>
        </p:txBody>
      </p:sp>
    </p:spTree>
    <p:extLst>
      <p:ext uri="{BB962C8B-B14F-4D97-AF65-F5344CB8AC3E}">
        <p14:creationId xmlns:p14="http://schemas.microsoft.com/office/powerpoint/2010/main" val="93656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prepare data before attempting to visualize it in a chart. Preparation happens in two stages:</a:t>
            </a:r>
          </a:p>
          <a:p>
            <a:endParaRPr lang="en-US" dirty="0"/>
          </a:p>
          <a:p>
            <a:r>
              <a:rPr lang="en-US" dirty="0"/>
              <a:t>Data cleaning: makes data </a:t>
            </a:r>
            <a:r>
              <a:rPr lang="en-US" dirty="0" err="1"/>
              <a:t>summarizable</a:t>
            </a:r>
            <a:r>
              <a:rPr lang="en-US" dirty="0"/>
              <a:t>, countable, and calculable. This is the process where we get raw data ready to analyze by:</a:t>
            </a:r>
          </a:p>
          <a:p>
            <a:pPr marL="171450" indent="-171450">
              <a:buFontTx/>
              <a:buChar char="-"/>
            </a:pPr>
            <a:r>
              <a:rPr lang="en-US" dirty="0"/>
              <a:t>Dealing with causes of empty cells such as nulls and missing values</a:t>
            </a:r>
          </a:p>
          <a:p>
            <a:pPr marL="171450" indent="-171450">
              <a:buFontTx/>
              <a:buChar char="-"/>
            </a:pPr>
            <a:r>
              <a:rPr lang="en-US" dirty="0"/>
              <a:t>Identify and decide what to do with outliers – data values that fall well outside whatever is “normal” for a set of data</a:t>
            </a:r>
          </a:p>
          <a:p>
            <a:pPr marL="171450" indent="-171450">
              <a:buFontTx/>
              <a:buChar char="-"/>
            </a:pPr>
            <a:r>
              <a:rPr lang="en-US" dirty="0"/>
              <a:t>Check for and get rid of any space characters that are hiding before or after data values</a:t>
            </a:r>
          </a:p>
          <a:p>
            <a:pPr marL="171450" indent="-171450">
              <a:buFontTx/>
              <a:buChar char="-"/>
            </a:pPr>
            <a:r>
              <a:rPr lang="en-US" dirty="0"/>
              <a:t>Get rid of any formatting we have added such as highlighting, bold, italicized, or colored text.</a:t>
            </a:r>
          </a:p>
          <a:p>
            <a:pPr marL="171450" indent="-171450">
              <a:buFontTx/>
              <a:buChar char="-"/>
            </a:pPr>
            <a:endParaRPr lang="en-US" dirty="0"/>
          </a:p>
          <a:p>
            <a:pPr marL="0" indent="0">
              <a:buFontTx/>
              <a:buNone/>
            </a:pPr>
            <a:r>
              <a:rPr lang="en-US" dirty="0"/>
              <a:t>For efficient data analysis and visualization, cleaned data must also be tidied, which means:</a:t>
            </a:r>
          </a:p>
          <a:p>
            <a:pPr marL="171450" indent="-171450">
              <a:buFontTx/>
              <a:buChar char="-"/>
            </a:pPr>
            <a:r>
              <a:rPr lang="en-US" dirty="0"/>
              <a:t>Columns are for variables</a:t>
            </a:r>
          </a:p>
          <a:p>
            <a:pPr marL="171450" indent="-171450">
              <a:buFontTx/>
              <a:buChar char="-"/>
            </a:pPr>
            <a:r>
              <a:rPr lang="en-US" dirty="0"/>
              <a:t>Rows are for observations</a:t>
            </a:r>
          </a:p>
          <a:p>
            <a:pPr marL="171450" indent="-171450">
              <a:buFontTx/>
              <a:buChar char="-"/>
            </a:pPr>
            <a:r>
              <a:rPr lang="en-US" dirty="0"/>
              <a:t>One value per cell</a:t>
            </a:r>
          </a:p>
          <a:p>
            <a:pPr marL="171450" indent="-171450">
              <a:buFontTx/>
              <a:buChar char="-"/>
            </a:pPr>
            <a:endParaRPr lang="en-US" dirty="0"/>
          </a:p>
          <a:p>
            <a:pPr marL="0" indent="0">
              <a:buFontTx/>
              <a:buNone/>
            </a:pPr>
            <a:r>
              <a:rPr lang="en-US" dirty="0"/>
              <a:t>A deep dive into how to clean and tidy data is outside the scope of this lesson but there are resources on these topics in the lesson materials and the shared document.</a:t>
            </a:r>
          </a:p>
        </p:txBody>
      </p:sp>
      <p:sp>
        <p:nvSpPr>
          <p:cNvPr id="4" name="Slide Number Placeholder 3"/>
          <p:cNvSpPr>
            <a:spLocks noGrp="1"/>
          </p:cNvSpPr>
          <p:nvPr>
            <p:ph type="sldNum" sz="quarter" idx="5"/>
          </p:nvPr>
        </p:nvSpPr>
        <p:spPr/>
        <p:txBody>
          <a:bodyPr/>
          <a:lstStyle/>
          <a:p>
            <a:fld id="{6F58AB01-BC17-4F82-8F36-EEFBFF1843B8}" type="slidenum">
              <a:rPr lang="en-US" smtClean="0"/>
              <a:t>12</a:t>
            </a:fld>
            <a:endParaRPr lang="en-US"/>
          </a:p>
        </p:txBody>
      </p:sp>
    </p:spTree>
    <p:extLst>
      <p:ext uri="{BB962C8B-B14F-4D97-AF65-F5344CB8AC3E}">
        <p14:creationId xmlns:p14="http://schemas.microsoft.com/office/powerpoint/2010/main" val="2586446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0773-D4F6-8D94-819A-57EAB98628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518193-565F-A10A-9A88-9F60E08EC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66F222-99B3-5DB5-96C3-97DAF75592D3}"/>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8CE85148-1113-B2D8-3171-4899CA263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A4CD7-F122-BEB7-1462-EFA4E8F6AC5C}"/>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4220804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C7716-C9E1-62AB-6E53-59360CDAB1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F5F73E-F335-C8D9-387C-3BCE99241D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B94CF-6507-3442-54B8-80D5BC21A372}"/>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65A364E8-F105-A7A6-240B-124C5C5023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D4007-0012-2AB8-3697-09271AA8EE68}"/>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1672794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C1E688-A594-3A7B-48F7-945E498B45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BA45D0-1995-39EA-6C72-FE2C34205F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D5A0B-F8AA-F387-675E-923280FD827B}"/>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2EE63C1D-7FE1-30AB-3A39-B3E939689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8F4BC-B257-6C65-1CB5-51EB8D058469}"/>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3628656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BC01-F3D9-1384-8614-A497B0BD4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076FF-E998-2A90-508F-5C4F561F14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D48456-7202-1077-D574-F3DC4DD3DC22}"/>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44963E19-32F7-59E8-CF6D-E400C123F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FB6B8B-0DF9-1649-77F2-DB2F04F89B57}"/>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425648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343E-D39A-5C6C-7231-DC101D787F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8FA383-5A09-9178-B518-53D4BEF2B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E5DF8-66D8-5E25-9A23-8CD1914C88E6}"/>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E98C7E0A-84AE-537D-A778-3C0FF6D84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4FC55-DC1F-5516-9232-503E532CB91C}"/>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370707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1784-0F50-FF30-3714-B3BCCE0AC0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8DF83F-F783-0B38-5405-F1505AA949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EB66F9-8E95-FFBB-5D02-E98E3664FD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97D2E3-8D9E-9977-8AF9-BB85D623026F}"/>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6" name="Footer Placeholder 5">
            <a:extLst>
              <a:ext uri="{FF2B5EF4-FFF2-40B4-BE49-F238E27FC236}">
                <a16:creationId xmlns:a16="http://schemas.microsoft.com/office/drawing/2014/main" id="{6CAA65EE-D2EB-57CF-FA58-F8C2065979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A2283-B746-5DFC-E8FB-FA5EDDC423A9}"/>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836265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228D-5667-6E48-7C61-2D0A64F294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1B471C-2B64-BB6E-A2FF-B3B82BBAD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C98D49-6F1A-F251-7A3F-BCAA64FC3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A372F-5168-3636-AC36-23BB4F8B83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5031E8-DE4A-7C45-B743-5DC728E65A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45C9E5-5B48-FDD6-F973-E1BB5616BA83}"/>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8" name="Footer Placeholder 7">
            <a:extLst>
              <a:ext uri="{FF2B5EF4-FFF2-40B4-BE49-F238E27FC236}">
                <a16:creationId xmlns:a16="http://schemas.microsoft.com/office/drawing/2014/main" id="{B2B3628F-AC56-5738-2678-48132ED71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0697B-08A4-7D51-FD13-5A047303FB13}"/>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167008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8A24-5BA4-4036-1595-C1EB3E3547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133077-036E-A695-D461-1EF05BE65CE6}"/>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4" name="Footer Placeholder 3">
            <a:extLst>
              <a:ext uri="{FF2B5EF4-FFF2-40B4-BE49-F238E27FC236}">
                <a16:creationId xmlns:a16="http://schemas.microsoft.com/office/drawing/2014/main" id="{FEB8E940-EA15-6480-84CB-68D4A10E4C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7A6B50-E349-24D7-09A6-EFB1BF584A19}"/>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2906961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EAAD39-D431-CE64-BFDE-F637627F7D93}"/>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3" name="Footer Placeholder 2">
            <a:extLst>
              <a:ext uri="{FF2B5EF4-FFF2-40B4-BE49-F238E27FC236}">
                <a16:creationId xmlns:a16="http://schemas.microsoft.com/office/drawing/2014/main" id="{6E8B609D-067A-5A56-A98A-19099E8934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0D3DA7-DD28-4BA2-F8C7-C49622397F30}"/>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595387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4D77-5A88-5041-E20E-3DC24D16C7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82F9B4-0D4E-07DC-201A-FFB3747908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93E9D-69F5-FFD7-EF42-A1F42D52E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49262-C129-04E5-D467-34277816AF05}"/>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6" name="Footer Placeholder 5">
            <a:extLst>
              <a:ext uri="{FF2B5EF4-FFF2-40B4-BE49-F238E27FC236}">
                <a16:creationId xmlns:a16="http://schemas.microsoft.com/office/drawing/2014/main" id="{1F678B34-5514-AF6F-13B1-211FEE728C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51B7AA-C25F-1A1A-9E89-28285717B15F}"/>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2729755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C477-A106-B480-2146-DBE373C92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A2C00-E089-9DC0-9527-418F073DF6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5DD36-8D98-886C-FC51-F817A5EDB2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F6113-2469-7972-AACA-275F51E640A2}"/>
              </a:ext>
            </a:extLst>
          </p:cNvPr>
          <p:cNvSpPr>
            <a:spLocks noGrp="1"/>
          </p:cNvSpPr>
          <p:nvPr>
            <p:ph type="dt" sz="half" idx="10"/>
          </p:nvPr>
        </p:nvSpPr>
        <p:spPr/>
        <p:txBody>
          <a:bodyPr/>
          <a:lstStyle/>
          <a:p>
            <a:fld id="{C6FC2D64-31D6-4A3F-9F4A-96331083CBF5}" type="datetimeFigureOut">
              <a:rPr lang="en-US" smtClean="0"/>
              <a:t>11/17/2023</a:t>
            </a:fld>
            <a:endParaRPr lang="en-US"/>
          </a:p>
        </p:txBody>
      </p:sp>
      <p:sp>
        <p:nvSpPr>
          <p:cNvPr id="6" name="Footer Placeholder 5">
            <a:extLst>
              <a:ext uri="{FF2B5EF4-FFF2-40B4-BE49-F238E27FC236}">
                <a16:creationId xmlns:a16="http://schemas.microsoft.com/office/drawing/2014/main" id="{0488EC70-F40A-3A3E-FDE7-8F6D6FB404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1ADEB-8D8D-1AE6-7005-C5969D39996F}"/>
              </a:ext>
            </a:extLst>
          </p:cNvPr>
          <p:cNvSpPr>
            <a:spLocks noGrp="1"/>
          </p:cNvSpPr>
          <p:nvPr>
            <p:ph type="sldNum" sz="quarter" idx="12"/>
          </p:nvPr>
        </p:nvSpPr>
        <p:spPr/>
        <p:txBody>
          <a:bodyPr/>
          <a:lstStyle/>
          <a:p>
            <a:fld id="{F555C128-E9E8-4794-AF5D-6424E2F93D84}" type="slidenum">
              <a:rPr lang="en-US" smtClean="0"/>
              <a:t>‹#›</a:t>
            </a:fld>
            <a:endParaRPr lang="en-US"/>
          </a:p>
        </p:txBody>
      </p:sp>
    </p:spTree>
    <p:extLst>
      <p:ext uri="{BB962C8B-B14F-4D97-AF65-F5344CB8AC3E}">
        <p14:creationId xmlns:p14="http://schemas.microsoft.com/office/powerpoint/2010/main" val="43386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6A68CA-2219-964C-35C1-E9330B9BCD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E9115F-3BF2-F67F-956F-4B0FFC781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A73DE7-0C21-64E0-1903-0AD7E407B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C2D64-31D6-4A3F-9F4A-96331083CBF5}" type="datetimeFigureOut">
              <a:rPr lang="en-US" smtClean="0"/>
              <a:t>11/17/2023</a:t>
            </a:fld>
            <a:endParaRPr lang="en-US"/>
          </a:p>
        </p:txBody>
      </p:sp>
      <p:sp>
        <p:nvSpPr>
          <p:cNvPr id="5" name="Footer Placeholder 4">
            <a:extLst>
              <a:ext uri="{FF2B5EF4-FFF2-40B4-BE49-F238E27FC236}">
                <a16:creationId xmlns:a16="http://schemas.microsoft.com/office/drawing/2014/main" id="{23391C4B-67F4-016A-7D0D-0374E7B10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AC8D94-EB68-3538-8B9C-479B238F5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5C128-E9E8-4794-AF5D-6424E2F93D84}" type="slidenum">
              <a:rPr lang="en-US" smtClean="0"/>
              <a:t>‹#›</a:t>
            </a:fld>
            <a:endParaRPr lang="en-US"/>
          </a:p>
        </p:txBody>
      </p:sp>
    </p:spTree>
    <p:extLst>
      <p:ext uri="{BB962C8B-B14F-4D97-AF65-F5344CB8AC3E}">
        <p14:creationId xmlns:p14="http://schemas.microsoft.com/office/powerpoint/2010/main" val="533998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7200" dirty="0"/>
              <a:t>Introduction to Data Visualization</a:t>
            </a:r>
          </a:p>
        </p:txBody>
      </p:sp>
      <p:sp>
        <p:nvSpPr>
          <p:cNvPr id="3" name="Subtitle 2"/>
          <p:cNvSpPr>
            <a:spLocks noGrp="1"/>
          </p:cNvSpPr>
          <p:nvPr>
            <p:ph type="subTitle" idx="1"/>
          </p:nvPr>
        </p:nvSpPr>
        <p:spPr>
          <a:xfrm>
            <a:off x="1524000" y="3828285"/>
            <a:ext cx="9144000" cy="2355417"/>
          </a:xfrm>
        </p:spPr>
        <p:txBody>
          <a:bodyPr>
            <a:noAutofit/>
          </a:bodyPr>
          <a:lstStyle/>
          <a:p>
            <a:r>
              <a:rPr lang="en-US" sz="3200" dirty="0"/>
              <a:t>Part 1: The Importance of Message</a:t>
            </a:r>
          </a:p>
          <a:p>
            <a:endParaRPr lang="en-US" sz="3200" dirty="0"/>
          </a:p>
          <a:p>
            <a:r>
              <a:rPr lang="en-US" sz="3200" dirty="0"/>
              <a:t>Part 2: Graphical Elements of a Chart</a:t>
            </a:r>
          </a:p>
        </p:txBody>
      </p:sp>
    </p:spTree>
    <p:extLst>
      <p:ext uri="{BB962C8B-B14F-4D97-AF65-F5344CB8AC3E}">
        <p14:creationId xmlns:p14="http://schemas.microsoft.com/office/powerpoint/2010/main" val="3721664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5E3E-34AA-1CF1-5BB5-0EEE4588A203}"/>
              </a:ext>
            </a:extLst>
          </p:cNvPr>
          <p:cNvSpPr>
            <a:spLocks noGrp="1"/>
          </p:cNvSpPr>
          <p:nvPr>
            <p:ph type="title"/>
          </p:nvPr>
        </p:nvSpPr>
        <p:spPr/>
        <p:txBody>
          <a:bodyPr/>
          <a:lstStyle/>
          <a:p>
            <a:r>
              <a:rPr lang="en-US" dirty="0"/>
              <a:t>What is the purpose of a chart?</a:t>
            </a:r>
          </a:p>
        </p:txBody>
      </p:sp>
      <p:sp>
        <p:nvSpPr>
          <p:cNvPr id="4" name="Rectangle: Rounded Corners 3">
            <a:extLst>
              <a:ext uri="{FF2B5EF4-FFF2-40B4-BE49-F238E27FC236}">
                <a16:creationId xmlns:a16="http://schemas.microsoft.com/office/drawing/2014/main" id="{CCE90D1C-3D92-8027-9F45-D9B05FF2E407}"/>
              </a:ext>
            </a:extLst>
          </p:cNvPr>
          <p:cNvSpPr/>
          <p:nvPr/>
        </p:nvSpPr>
        <p:spPr>
          <a:xfrm>
            <a:off x="2456688" y="2453640"/>
            <a:ext cx="7278624" cy="19507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14000"/>
              </a:lnSpc>
            </a:pPr>
            <a:r>
              <a:rPr lang="en-US" sz="4000" dirty="0"/>
              <a:t>The purpose of a chart is to </a:t>
            </a:r>
            <a:r>
              <a:rPr lang="en-US" sz="4000" dirty="0">
                <a:solidFill>
                  <a:schemeClr val="accent1">
                    <a:lumMod val="75000"/>
                  </a:schemeClr>
                </a:solidFill>
              </a:rPr>
              <a:t>communicate</a:t>
            </a:r>
            <a:r>
              <a:rPr lang="en-US" sz="4000" dirty="0"/>
              <a:t>.</a:t>
            </a:r>
          </a:p>
        </p:txBody>
      </p:sp>
    </p:spTree>
    <p:extLst>
      <p:ext uri="{BB962C8B-B14F-4D97-AF65-F5344CB8AC3E}">
        <p14:creationId xmlns:p14="http://schemas.microsoft.com/office/powerpoint/2010/main" val="1727535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chart</a:t>
            </a:r>
          </a:p>
        </p:txBody>
      </p:sp>
      <p:grpSp>
        <p:nvGrpSpPr>
          <p:cNvPr id="10" name="Group 9">
            <a:extLst>
              <a:ext uri="{FF2B5EF4-FFF2-40B4-BE49-F238E27FC236}">
                <a16:creationId xmlns:a16="http://schemas.microsoft.com/office/drawing/2014/main" id="{DD29A85E-D826-48FA-C3D7-1D9326A55EB3}"/>
              </a:ext>
            </a:extLst>
          </p:cNvPr>
          <p:cNvGrpSpPr/>
          <p:nvPr/>
        </p:nvGrpSpPr>
        <p:grpSpPr>
          <a:xfrm>
            <a:off x="467516" y="2373440"/>
            <a:ext cx="11256968" cy="2596556"/>
            <a:chOff x="1126351" y="2570754"/>
            <a:chExt cx="9939297" cy="1716490"/>
          </a:xfrm>
        </p:grpSpPr>
        <p:sp>
          <p:nvSpPr>
            <p:cNvPr id="11" name="Freeform: Shape 10">
              <a:extLst>
                <a:ext uri="{FF2B5EF4-FFF2-40B4-BE49-F238E27FC236}">
                  <a16:creationId xmlns:a16="http://schemas.microsoft.com/office/drawing/2014/main" id="{E0B1CC75-847D-3A47-CA26-BDCF5982BAC2}"/>
                </a:ext>
              </a:extLst>
            </p:cNvPr>
            <p:cNvSpPr/>
            <p:nvPr/>
          </p:nvSpPr>
          <p:spPr>
            <a:xfrm>
              <a:off x="1126351" y="2570754"/>
              <a:ext cx="2615604" cy="1716490"/>
            </a:xfrm>
            <a:custGeom>
              <a:avLst/>
              <a:gdLst>
                <a:gd name="connsiteX0" fmla="*/ 0 w 2615604"/>
                <a:gd name="connsiteY0" fmla="*/ 171649 h 1716490"/>
                <a:gd name="connsiteX1" fmla="*/ 171649 w 2615604"/>
                <a:gd name="connsiteY1" fmla="*/ 0 h 1716490"/>
                <a:gd name="connsiteX2" fmla="*/ 2443955 w 2615604"/>
                <a:gd name="connsiteY2" fmla="*/ 0 h 1716490"/>
                <a:gd name="connsiteX3" fmla="*/ 2615604 w 2615604"/>
                <a:gd name="connsiteY3" fmla="*/ 171649 h 1716490"/>
                <a:gd name="connsiteX4" fmla="*/ 2615604 w 2615604"/>
                <a:gd name="connsiteY4" fmla="*/ 1544841 h 1716490"/>
                <a:gd name="connsiteX5" fmla="*/ 2443955 w 2615604"/>
                <a:gd name="connsiteY5" fmla="*/ 1716490 h 1716490"/>
                <a:gd name="connsiteX6" fmla="*/ 171649 w 2615604"/>
                <a:gd name="connsiteY6" fmla="*/ 1716490 h 1716490"/>
                <a:gd name="connsiteX7" fmla="*/ 0 w 2615604"/>
                <a:gd name="connsiteY7" fmla="*/ 1544841 h 1716490"/>
                <a:gd name="connsiteX8" fmla="*/ 0 w 2615604"/>
                <a:gd name="connsiteY8" fmla="*/ 171649 h 171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604" h="1716490">
                  <a:moveTo>
                    <a:pt x="0" y="171649"/>
                  </a:moveTo>
                  <a:cubicBezTo>
                    <a:pt x="0" y="76850"/>
                    <a:pt x="76850" y="0"/>
                    <a:pt x="171649" y="0"/>
                  </a:cubicBezTo>
                  <a:lnTo>
                    <a:pt x="2443955" y="0"/>
                  </a:lnTo>
                  <a:cubicBezTo>
                    <a:pt x="2538754" y="0"/>
                    <a:pt x="2615604" y="76850"/>
                    <a:pt x="2615604" y="171649"/>
                  </a:cubicBezTo>
                  <a:lnTo>
                    <a:pt x="2615604" y="1544841"/>
                  </a:lnTo>
                  <a:cubicBezTo>
                    <a:pt x="2615604" y="1639640"/>
                    <a:pt x="2538754" y="1716490"/>
                    <a:pt x="2443955" y="1716490"/>
                  </a:cubicBezTo>
                  <a:lnTo>
                    <a:pt x="171649" y="1716490"/>
                  </a:lnTo>
                  <a:cubicBezTo>
                    <a:pt x="76850" y="1716490"/>
                    <a:pt x="0" y="1639640"/>
                    <a:pt x="0" y="1544841"/>
                  </a:cubicBezTo>
                  <a:lnTo>
                    <a:pt x="0" y="171649"/>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217914" tIns="217914" rIns="217914" bIns="217914" numCol="1" spcCol="1270" anchor="ctr" anchorCtr="0">
              <a:noAutofit/>
            </a:bodyPr>
            <a:lstStyle/>
            <a:p>
              <a:pPr marL="0" lvl="0" indent="0" algn="ctr" defTabSz="1955800">
                <a:spcBef>
                  <a:spcPct val="0"/>
                </a:spcBef>
                <a:buNone/>
              </a:pPr>
              <a:r>
                <a:rPr lang="en-US" sz="4400" kern="1200" dirty="0"/>
                <a:t>Data</a:t>
              </a:r>
            </a:p>
            <a:p>
              <a:pPr marL="0" lvl="0" indent="0" algn="ctr" defTabSz="1955800">
                <a:spcBef>
                  <a:spcPct val="0"/>
                </a:spcBef>
                <a:buNone/>
              </a:pPr>
              <a:r>
                <a:rPr lang="en-US" sz="4400" dirty="0"/>
                <a:t>a</a:t>
              </a:r>
              <a:r>
                <a:rPr lang="en-US" sz="4400" kern="1200" dirty="0"/>
                <a:t>rranged in a table</a:t>
              </a:r>
              <a:endParaRPr lang="en-US" sz="4000" kern="1200" dirty="0"/>
            </a:p>
          </p:txBody>
        </p:sp>
        <p:sp>
          <p:nvSpPr>
            <p:cNvPr id="13" name="Freeform: Shape 12">
              <a:extLst>
                <a:ext uri="{FF2B5EF4-FFF2-40B4-BE49-F238E27FC236}">
                  <a16:creationId xmlns:a16="http://schemas.microsoft.com/office/drawing/2014/main" id="{D6495334-1C3E-C1EF-47B6-5EFC15B15C8C}"/>
                </a:ext>
              </a:extLst>
            </p:cNvPr>
            <p:cNvSpPr/>
            <p:nvPr/>
          </p:nvSpPr>
          <p:spPr>
            <a:xfrm>
              <a:off x="4788197" y="2570754"/>
              <a:ext cx="2615604" cy="1716490"/>
            </a:xfrm>
            <a:custGeom>
              <a:avLst/>
              <a:gdLst>
                <a:gd name="connsiteX0" fmla="*/ 0 w 2615604"/>
                <a:gd name="connsiteY0" fmla="*/ 171649 h 1716490"/>
                <a:gd name="connsiteX1" fmla="*/ 171649 w 2615604"/>
                <a:gd name="connsiteY1" fmla="*/ 0 h 1716490"/>
                <a:gd name="connsiteX2" fmla="*/ 2443955 w 2615604"/>
                <a:gd name="connsiteY2" fmla="*/ 0 h 1716490"/>
                <a:gd name="connsiteX3" fmla="*/ 2615604 w 2615604"/>
                <a:gd name="connsiteY3" fmla="*/ 171649 h 1716490"/>
                <a:gd name="connsiteX4" fmla="*/ 2615604 w 2615604"/>
                <a:gd name="connsiteY4" fmla="*/ 1544841 h 1716490"/>
                <a:gd name="connsiteX5" fmla="*/ 2443955 w 2615604"/>
                <a:gd name="connsiteY5" fmla="*/ 1716490 h 1716490"/>
                <a:gd name="connsiteX6" fmla="*/ 171649 w 2615604"/>
                <a:gd name="connsiteY6" fmla="*/ 1716490 h 1716490"/>
                <a:gd name="connsiteX7" fmla="*/ 0 w 2615604"/>
                <a:gd name="connsiteY7" fmla="*/ 1544841 h 1716490"/>
                <a:gd name="connsiteX8" fmla="*/ 0 w 2615604"/>
                <a:gd name="connsiteY8" fmla="*/ 171649 h 171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604" h="1716490">
                  <a:moveTo>
                    <a:pt x="0" y="171649"/>
                  </a:moveTo>
                  <a:cubicBezTo>
                    <a:pt x="0" y="76850"/>
                    <a:pt x="76850" y="0"/>
                    <a:pt x="171649" y="0"/>
                  </a:cubicBezTo>
                  <a:lnTo>
                    <a:pt x="2443955" y="0"/>
                  </a:lnTo>
                  <a:cubicBezTo>
                    <a:pt x="2538754" y="0"/>
                    <a:pt x="2615604" y="76850"/>
                    <a:pt x="2615604" y="171649"/>
                  </a:cubicBezTo>
                  <a:lnTo>
                    <a:pt x="2615604" y="1544841"/>
                  </a:lnTo>
                  <a:cubicBezTo>
                    <a:pt x="2615604" y="1639640"/>
                    <a:pt x="2538754" y="1716490"/>
                    <a:pt x="2443955" y="1716490"/>
                  </a:cubicBezTo>
                  <a:lnTo>
                    <a:pt x="171649" y="1716490"/>
                  </a:lnTo>
                  <a:cubicBezTo>
                    <a:pt x="76850" y="1716490"/>
                    <a:pt x="0" y="1639640"/>
                    <a:pt x="0" y="1544841"/>
                  </a:cubicBezTo>
                  <a:lnTo>
                    <a:pt x="0" y="171649"/>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217914" tIns="217914" rIns="217914" bIns="217914" numCol="1" spcCol="1270" anchor="ctr" anchorCtr="0">
              <a:noAutofit/>
            </a:bodyPr>
            <a:lstStyle/>
            <a:p>
              <a:pPr algn="ctr" defTabSz="1955800">
                <a:spcBef>
                  <a:spcPct val="0"/>
                </a:spcBef>
              </a:pPr>
              <a:r>
                <a:rPr lang="en-US" sz="4400" dirty="0"/>
                <a:t>Message</a:t>
              </a:r>
            </a:p>
            <a:p>
              <a:pPr algn="ctr" defTabSz="1955800">
                <a:spcBef>
                  <a:spcPct val="0"/>
                </a:spcBef>
              </a:pPr>
              <a:r>
                <a:rPr lang="en-US" sz="4400" dirty="0"/>
                <a:t>about the data</a:t>
              </a:r>
            </a:p>
          </p:txBody>
        </p:sp>
        <p:sp>
          <p:nvSpPr>
            <p:cNvPr id="15" name="Freeform: Shape 14">
              <a:extLst>
                <a:ext uri="{FF2B5EF4-FFF2-40B4-BE49-F238E27FC236}">
                  <a16:creationId xmlns:a16="http://schemas.microsoft.com/office/drawing/2014/main" id="{084A3414-8038-B9C9-7EF3-C48DACD72143}"/>
                </a:ext>
              </a:extLst>
            </p:cNvPr>
            <p:cNvSpPr/>
            <p:nvPr/>
          </p:nvSpPr>
          <p:spPr>
            <a:xfrm>
              <a:off x="8450044" y="2570754"/>
              <a:ext cx="2615604" cy="1716490"/>
            </a:xfrm>
            <a:custGeom>
              <a:avLst/>
              <a:gdLst>
                <a:gd name="connsiteX0" fmla="*/ 0 w 2615604"/>
                <a:gd name="connsiteY0" fmla="*/ 171649 h 1716490"/>
                <a:gd name="connsiteX1" fmla="*/ 171649 w 2615604"/>
                <a:gd name="connsiteY1" fmla="*/ 0 h 1716490"/>
                <a:gd name="connsiteX2" fmla="*/ 2443955 w 2615604"/>
                <a:gd name="connsiteY2" fmla="*/ 0 h 1716490"/>
                <a:gd name="connsiteX3" fmla="*/ 2615604 w 2615604"/>
                <a:gd name="connsiteY3" fmla="*/ 171649 h 1716490"/>
                <a:gd name="connsiteX4" fmla="*/ 2615604 w 2615604"/>
                <a:gd name="connsiteY4" fmla="*/ 1544841 h 1716490"/>
                <a:gd name="connsiteX5" fmla="*/ 2443955 w 2615604"/>
                <a:gd name="connsiteY5" fmla="*/ 1716490 h 1716490"/>
                <a:gd name="connsiteX6" fmla="*/ 171649 w 2615604"/>
                <a:gd name="connsiteY6" fmla="*/ 1716490 h 1716490"/>
                <a:gd name="connsiteX7" fmla="*/ 0 w 2615604"/>
                <a:gd name="connsiteY7" fmla="*/ 1544841 h 1716490"/>
                <a:gd name="connsiteX8" fmla="*/ 0 w 2615604"/>
                <a:gd name="connsiteY8" fmla="*/ 171649 h 1716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15604" h="1716490">
                  <a:moveTo>
                    <a:pt x="0" y="171649"/>
                  </a:moveTo>
                  <a:cubicBezTo>
                    <a:pt x="0" y="76850"/>
                    <a:pt x="76850" y="0"/>
                    <a:pt x="171649" y="0"/>
                  </a:cubicBezTo>
                  <a:lnTo>
                    <a:pt x="2443955" y="0"/>
                  </a:lnTo>
                  <a:cubicBezTo>
                    <a:pt x="2538754" y="0"/>
                    <a:pt x="2615604" y="76850"/>
                    <a:pt x="2615604" y="171649"/>
                  </a:cubicBezTo>
                  <a:lnTo>
                    <a:pt x="2615604" y="1544841"/>
                  </a:lnTo>
                  <a:cubicBezTo>
                    <a:pt x="2615604" y="1639640"/>
                    <a:pt x="2538754" y="1716490"/>
                    <a:pt x="2443955" y="1716490"/>
                  </a:cubicBezTo>
                  <a:lnTo>
                    <a:pt x="171649" y="1716490"/>
                  </a:lnTo>
                  <a:cubicBezTo>
                    <a:pt x="76850" y="1716490"/>
                    <a:pt x="0" y="1639640"/>
                    <a:pt x="0" y="1544841"/>
                  </a:cubicBezTo>
                  <a:lnTo>
                    <a:pt x="0" y="171649"/>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217914" tIns="217914" rIns="217914" bIns="217914" numCol="1" spcCol="1270" anchor="ctr" anchorCtr="0">
              <a:noAutofit/>
            </a:bodyPr>
            <a:lstStyle/>
            <a:p>
              <a:pPr marL="0" lvl="0" indent="0" algn="ctr" defTabSz="1955800">
                <a:lnSpc>
                  <a:spcPct val="90000"/>
                </a:lnSpc>
                <a:spcBef>
                  <a:spcPct val="0"/>
                </a:spcBef>
                <a:spcAft>
                  <a:spcPct val="35000"/>
                </a:spcAft>
                <a:buNone/>
              </a:pPr>
              <a:r>
                <a:rPr lang="en-US" sz="4400" kern="1200" dirty="0"/>
                <a:t>Graphical Elements</a:t>
              </a:r>
            </a:p>
          </p:txBody>
        </p:sp>
      </p:grpSp>
      <p:sp>
        <p:nvSpPr>
          <p:cNvPr id="16" name="Plus Sign 15">
            <a:extLst>
              <a:ext uri="{FF2B5EF4-FFF2-40B4-BE49-F238E27FC236}">
                <a16:creationId xmlns:a16="http://schemas.microsoft.com/office/drawing/2014/main" id="{62323DE2-8A55-275E-AAA4-8960F022F812}"/>
              </a:ext>
            </a:extLst>
          </p:cNvPr>
          <p:cNvSpPr/>
          <p:nvPr/>
        </p:nvSpPr>
        <p:spPr>
          <a:xfrm>
            <a:off x="3565147" y="3214518"/>
            <a:ext cx="914400" cy="914400"/>
          </a:xfrm>
          <a:prstGeom prst="mathPlu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Plus Sign 16">
            <a:extLst>
              <a:ext uri="{FF2B5EF4-FFF2-40B4-BE49-F238E27FC236}">
                <a16:creationId xmlns:a16="http://schemas.microsoft.com/office/drawing/2014/main" id="{8E851DD6-211E-2939-2403-6730C6D1CA5D}"/>
              </a:ext>
            </a:extLst>
          </p:cNvPr>
          <p:cNvSpPr/>
          <p:nvPr/>
        </p:nvSpPr>
        <p:spPr>
          <a:xfrm>
            <a:off x="7712452" y="3214518"/>
            <a:ext cx="914400" cy="914400"/>
          </a:xfrm>
          <a:prstGeom prst="mathPlu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64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FD9A5-53CF-77A9-25D8-6035707863FD}"/>
              </a:ext>
            </a:extLst>
          </p:cNvPr>
          <p:cNvSpPr>
            <a:spLocks noGrp="1"/>
          </p:cNvSpPr>
          <p:nvPr>
            <p:ph type="title"/>
          </p:nvPr>
        </p:nvSpPr>
        <p:spPr/>
        <p:txBody>
          <a:bodyPr/>
          <a:lstStyle/>
          <a:p>
            <a:r>
              <a:rPr lang="en-US" dirty="0"/>
              <a:t>Prepare the data</a:t>
            </a:r>
          </a:p>
        </p:txBody>
      </p:sp>
      <p:sp>
        <p:nvSpPr>
          <p:cNvPr id="4" name="Text Placeholder 3">
            <a:extLst>
              <a:ext uri="{FF2B5EF4-FFF2-40B4-BE49-F238E27FC236}">
                <a16:creationId xmlns:a16="http://schemas.microsoft.com/office/drawing/2014/main" id="{34E1C16D-6849-03F6-A7CF-785425D9A801}"/>
              </a:ext>
            </a:extLst>
          </p:cNvPr>
          <p:cNvSpPr>
            <a:spLocks noGrp="1"/>
          </p:cNvSpPr>
          <p:nvPr>
            <p:ph type="body" idx="1"/>
          </p:nvPr>
        </p:nvSpPr>
        <p:spPr>
          <a:xfrm>
            <a:off x="839788" y="2924747"/>
            <a:ext cx="5157787" cy="823912"/>
          </a:xfrm>
        </p:spPr>
        <p:txBody>
          <a:bodyPr>
            <a:normAutofit/>
          </a:bodyPr>
          <a:lstStyle/>
          <a:p>
            <a:r>
              <a:rPr lang="en-US" sz="3600" dirty="0"/>
              <a:t>Clean data is free from: </a:t>
            </a:r>
          </a:p>
        </p:txBody>
      </p:sp>
      <p:sp>
        <p:nvSpPr>
          <p:cNvPr id="5" name="Content Placeholder 4">
            <a:extLst>
              <a:ext uri="{FF2B5EF4-FFF2-40B4-BE49-F238E27FC236}">
                <a16:creationId xmlns:a16="http://schemas.microsoft.com/office/drawing/2014/main" id="{A807EFB4-09CA-66D3-6839-B649B5C38AD4}"/>
              </a:ext>
            </a:extLst>
          </p:cNvPr>
          <p:cNvSpPr>
            <a:spLocks noGrp="1"/>
          </p:cNvSpPr>
          <p:nvPr>
            <p:ph sz="half" idx="2"/>
          </p:nvPr>
        </p:nvSpPr>
        <p:spPr>
          <a:xfrm>
            <a:off x="839788" y="3748659"/>
            <a:ext cx="5157787" cy="1603629"/>
          </a:xfrm>
        </p:spPr>
        <p:txBody>
          <a:bodyPr/>
          <a:lstStyle/>
          <a:p>
            <a:r>
              <a:rPr lang="en-US" dirty="0"/>
              <a:t>Empty cells</a:t>
            </a:r>
          </a:p>
          <a:p>
            <a:r>
              <a:rPr lang="en-US" dirty="0"/>
              <a:t>Spaces before or after data</a:t>
            </a:r>
          </a:p>
          <a:p>
            <a:r>
              <a:rPr lang="en-US" dirty="0"/>
              <a:t>Formatting</a:t>
            </a:r>
          </a:p>
        </p:txBody>
      </p:sp>
      <p:sp>
        <p:nvSpPr>
          <p:cNvPr id="6" name="Text Placeholder 5">
            <a:extLst>
              <a:ext uri="{FF2B5EF4-FFF2-40B4-BE49-F238E27FC236}">
                <a16:creationId xmlns:a16="http://schemas.microsoft.com/office/drawing/2014/main" id="{B9286E1D-5039-93B2-7C74-8D03B60078A1}"/>
              </a:ext>
            </a:extLst>
          </p:cNvPr>
          <p:cNvSpPr>
            <a:spLocks noGrp="1"/>
          </p:cNvSpPr>
          <p:nvPr>
            <p:ph type="body" sz="quarter" idx="3"/>
          </p:nvPr>
        </p:nvSpPr>
        <p:spPr>
          <a:xfrm>
            <a:off x="6194427" y="2924747"/>
            <a:ext cx="5183188" cy="823912"/>
          </a:xfrm>
        </p:spPr>
        <p:txBody>
          <a:bodyPr>
            <a:normAutofit/>
          </a:bodyPr>
          <a:lstStyle/>
          <a:p>
            <a:r>
              <a:rPr lang="en-US" sz="3600" dirty="0"/>
              <a:t>Tidy Data:</a:t>
            </a:r>
          </a:p>
        </p:txBody>
      </p:sp>
      <p:sp>
        <p:nvSpPr>
          <p:cNvPr id="7" name="Content Placeholder 6">
            <a:extLst>
              <a:ext uri="{FF2B5EF4-FFF2-40B4-BE49-F238E27FC236}">
                <a16:creationId xmlns:a16="http://schemas.microsoft.com/office/drawing/2014/main" id="{B6C45DC9-6407-BD4A-9D8C-292AB9026F2A}"/>
              </a:ext>
            </a:extLst>
          </p:cNvPr>
          <p:cNvSpPr>
            <a:spLocks noGrp="1"/>
          </p:cNvSpPr>
          <p:nvPr>
            <p:ph sz="quarter" idx="4"/>
          </p:nvPr>
        </p:nvSpPr>
        <p:spPr>
          <a:xfrm>
            <a:off x="6169915" y="3748659"/>
            <a:ext cx="5183188" cy="1603629"/>
          </a:xfrm>
        </p:spPr>
        <p:txBody>
          <a:bodyPr/>
          <a:lstStyle/>
          <a:p>
            <a:r>
              <a:rPr lang="en-US" dirty="0"/>
              <a:t>Columns are for variables</a:t>
            </a:r>
          </a:p>
          <a:p>
            <a:r>
              <a:rPr lang="en-US" dirty="0"/>
              <a:t>Rows are for observations</a:t>
            </a:r>
          </a:p>
          <a:p>
            <a:r>
              <a:rPr lang="en-US" dirty="0"/>
              <a:t>One value per cell</a:t>
            </a:r>
          </a:p>
        </p:txBody>
      </p:sp>
      <p:pic>
        <p:nvPicPr>
          <p:cNvPr id="9" name="Graphic 8" descr="Soap with solid fill">
            <a:extLst>
              <a:ext uri="{FF2B5EF4-FFF2-40B4-BE49-F238E27FC236}">
                <a16:creationId xmlns:a16="http://schemas.microsoft.com/office/drawing/2014/main" id="{4C278719-0A22-9F27-9157-DA27EDBA26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936" y="1667860"/>
            <a:ext cx="1786128" cy="1786128"/>
          </a:xfrm>
          <a:prstGeom prst="rect">
            <a:avLst/>
          </a:prstGeom>
        </p:spPr>
      </p:pic>
      <p:pic>
        <p:nvPicPr>
          <p:cNvPr id="13" name="Graphic 12" descr="Mop and bucket with solid fill">
            <a:extLst>
              <a:ext uri="{FF2B5EF4-FFF2-40B4-BE49-F238E27FC236}">
                <a16:creationId xmlns:a16="http://schemas.microsoft.com/office/drawing/2014/main" id="{13DDEC85-0FC0-9207-19EB-349746EB25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90268" y="1850517"/>
            <a:ext cx="1738312" cy="1738312"/>
          </a:xfrm>
          <a:prstGeom prst="rect">
            <a:avLst/>
          </a:prstGeom>
        </p:spPr>
      </p:pic>
    </p:spTree>
    <p:extLst>
      <p:ext uri="{BB962C8B-B14F-4D97-AF65-F5344CB8AC3E}">
        <p14:creationId xmlns:p14="http://schemas.microsoft.com/office/powerpoint/2010/main" val="1236263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2D5B2-559F-BB63-FAF9-348683FDF853}"/>
              </a:ext>
            </a:extLst>
          </p:cNvPr>
          <p:cNvSpPr>
            <a:spLocks noGrp="1"/>
          </p:cNvSpPr>
          <p:nvPr>
            <p:ph type="title"/>
          </p:nvPr>
        </p:nvSpPr>
        <p:spPr/>
        <p:txBody>
          <a:bodyPr/>
          <a:lstStyle/>
          <a:p>
            <a:r>
              <a:rPr lang="en-US" dirty="0"/>
              <a:t>The role of tables</a:t>
            </a:r>
          </a:p>
        </p:txBody>
      </p:sp>
      <p:sp>
        <p:nvSpPr>
          <p:cNvPr id="3" name="Content Placeholder 2">
            <a:extLst>
              <a:ext uri="{FF2B5EF4-FFF2-40B4-BE49-F238E27FC236}">
                <a16:creationId xmlns:a16="http://schemas.microsoft.com/office/drawing/2014/main" id="{AC53930B-C1CC-CF41-8B33-8FBAE529746B}"/>
              </a:ext>
            </a:extLst>
          </p:cNvPr>
          <p:cNvSpPr>
            <a:spLocks noGrp="1"/>
          </p:cNvSpPr>
          <p:nvPr>
            <p:ph idx="1"/>
          </p:nvPr>
        </p:nvSpPr>
        <p:spPr/>
        <p:txBody>
          <a:bodyPr>
            <a:normAutofit/>
          </a:bodyPr>
          <a:lstStyle/>
          <a:p>
            <a:pPr>
              <a:lnSpc>
                <a:spcPct val="100000"/>
              </a:lnSpc>
              <a:spcBef>
                <a:spcPts val="2400"/>
              </a:spcBef>
            </a:pPr>
            <a:r>
              <a:rPr lang="en-US" sz="3200" dirty="0"/>
              <a:t>Necessary, but not sufficient</a:t>
            </a:r>
          </a:p>
          <a:p>
            <a:pPr>
              <a:lnSpc>
                <a:spcPct val="100000"/>
              </a:lnSpc>
              <a:spcBef>
                <a:spcPts val="2400"/>
              </a:spcBef>
            </a:pPr>
            <a:r>
              <a:rPr lang="en-US" sz="3200" dirty="0"/>
              <a:t>Read as language, not viewed as pictures</a:t>
            </a:r>
          </a:p>
          <a:p>
            <a:pPr>
              <a:lnSpc>
                <a:spcPct val="100000"/>
              </a:lnSpc>
              <a:spcBef>
                <a:spcPts val="2400"/>
              </a:spcBef>
            </a:pPr>
            <a:r>
              <a:rPr lang="en-US" sz="3200" dirty="0"/>
              <a:t>Reading obscures patterns and relationships</a:t>
            </a:r>
          </a:p>
        </p:txBody>
      </p:sp>
      <p:pic>
        <p:nvPicPr>
          <p:cNvPr id="5" name="Graphic 4" descr="Table with solid fill">
            <a:extLst>
              <a:ext uri="{FF2B5EF4-FFF2-40B4-BE49-F238E27FC236}">
                <a16:creationId xmlns:a16="http://schemas.microsoft.com/office/drawing/2014/main" id="{FA3E09AF-DCC3-DC5A-F049-F40B584827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78112" y="201898"/>
            <a:ext cx="2490216" cy="2490216"/>
          </a:xfrm>
          <a:prstGeom prst="rect">
            <a:avLst/>
          </a:prstGeom>
        </p:spPr>
      </p:pic>
    </p:spTree>
    <p:extLst>
      <p:ext uri="{BB962C8B-B14F-4D97-AF65-F5344CB8AC3E}">
        <p14:creationId xmlns:p14="http://schemas.microsoft.com/office/powerpoint/2010/main" val="56808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05E3E-34AA-1CF1-5BB5-0EEE4588A203}"/>
              </a:ext>
            </a:extLst>
          </p:cNvPr>
          <p:cNvSpPr>
            <a:spLocks noGrp="1"/>
          </p:cNvSpPr>
          <p:nvPr>
            <p:ph type="title"/>
          </p:nvPr>
        </p:nvSpPr>
        <p:spPr/>
        <p:txBody>
          <a:bodyPr/>
          <a:lstStyle/>
          <a:p>
            <a:r>
              <a:rPr lang="en-US" dirty="0"/>
              <a:t>From table to chart</a:t>
            </a:r>
          </a:p>
        </p:txBody>
      </p:sp>
      <p:pic>
        <p:nvPicPr>
          <p:cNvPr id="5" name="Graphic 4" descr="Table with solid fill">
            <a:extLst>
              <a:ext uri="{FF2B5EF4-FFF2-40B4-BE49-F238E27FC236}">
                <a16:creationId xmlns:a16="http://schemas.microsoft.com/office/drawing/2014/main" id="{8E3BE80B-63D6-F63A-4B4A-61BB147174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6897" y="1549908"/>
            <a:ext cx="3758184" cy="3758184"/>
          </a:xfrm>
          <a:prstGeom prst="rect">
            <a:avLst/>
          </a:prstGeom>
        </p:spPr>
      </p:pic>
      <p:pic>
        <p:nvPicPr>
          <p:cNvPr id="6" name="Graphic 5" descr="Linear Graph with solid fill">
            <a:extLst>
              <a:ext uri="{FF2B5EF4-FFF2-40B4-BE49-F238E27FC236}">
                <a16:creationId xmlns:a16="http://schemas.microsoft.com/office/drawing/2014/main" id="{D6CD9F21-BAC8-AE07-3D70-9F1261144D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4575" y="1549908"/>
            <a:ext cx="3758184" cy="3758184"/>
          </a:xfrm>
          <a:prstGeom prst="rect">
            <a:avLst/>
          </a:prstGeom>
        </p:spPr>
      </p:pic>
      <p:sp>
        <p:nvSpPr>
          <p:cNvPr id="7" name="Arrow: Right 6">
            <a:extLst>
              <a:ext uri="{FF2B5EF4-FFF2-40B4-BE49-F238E27FC236}">
                <a16:creationId xmlns:a16="http://schemas.microsoft.com/office/drawing/2014/main" id="{D81344C9-003E-AF74-20ED-183A710DEF09}"/>
              </a:ext>
            </a:extLst>
          </p:cNvPr>
          <p:cNvSpPr/>
          <p:nvPr/>
        </p:nvSpPr>
        <p:spPr>
          <a:xfrm>
            <a:off x="5580228" y="3020568"/>
            <a:ext cx="1219200" cy="816864"/>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EB484A0-0D3C-4071-23C3-1D0DD54CDA89}"/>
              </a:ext>
            </a:extLst>
          </p:cNvPr>
          <p:cNvSpPr txBox="1"/>
          <p:nvPr/>
        </p:nvSpPr>
        <p:spPr>
          <a:xfrm>
            <a:off x="8889919" y="4692635"/>
            <a:ext cx="687496" cy="369332"/>
          </a:xfrm>
          <a:prstGeom prst="rect">
            <a:avLst/>
          </a:prstGeom>
          <a:noFill/>
        </p:spPr>
        <p:txBody>
          <a:bodyPr wrap="none" rtlCol="0">
            <a:spAutoFit/>
          </a:bodyPr>
          <a:lstStyle/>
          <a:p>
            <a:r>
              <a:rPr lang="en-US" dirty="0">
                <a:solidFill>
                  <a:schemeClr val="accent1">
                    <a:lumMod val="75000"/>
                  </a:schemeClr>
                </a:solidFill>
              </a:rPr>
              <a:t>x axis</a:t>
            </a:r>
          </a:p>
        </p:txBody>
      </p:sp>
      <p:sp>
        <p:nvSpPr>
          <p:cNvPr id="9" name="TextBox 8">
            <a:extLst>
              <a:ext uri="{FF2B5EF4-FFF2-40B4-BE49-F238E27FC236}">
                <a16:creationId xmlns:a16="http://schemas.microsoft.com/office/drawing/2014/main" id="{1D8E7AAB-90EB-D4C2-15E8-6FDAFE442B9C}"/>
              </a:ext>
            </a:extLst>
          </p:cNvPr>
          <p:cNvSpPr txBox="1"/>
          <p:nvPr/>
        </p:nvSpPr>
        <p:spPr>
          <a:xfrm>
            <a:off x="7227881" y="2215158"/>
            <a:ext cx="692305" cy="369332"/>
          </a:xfrm>
          <a:prstGeom prst="rect">
            <a:avLst/>
          </a:prstGeom>
          <a:noFill/>
        </p:spPr>
        <p:txBody>
          <a:bodyPr wrap="none" rtlCol="0">
            <a:spAutoFit/>
          </a:bodyPr>
          <a:lstStyle/>
          <a:p>
            <a:r>
              <a:rPr lang="en-US" dirty="0">
                <a:solidFill>
                  <a:schemeClr val="accent1">
                    <a:lumMod val="75000"/>
                  </a:schemeClr>
                </a:solidFill>
              </a:rPr>
              <a:t>y axis</a:t>
            </a:r>
          </a:p>
        </p:txBody>
      </p:sp>
    </p:spTree>
    <p:extLst>
      <p:ext uri="{BB962C8B-B14F-4D97-AF65-F5344CB8AC3E}">
        <p14:creationId xmlns:p14="http://schemas.microsoft.com/office/powerpoint/2010/main" val="2221454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7B8AF-DD24-3B96-E898-10102C0AB800}"/>
              </a:ext>
            </a:extLst>
          </p:cNvPr>
          <p:cNvSpPr>
            <a:spLocks noGrp="1"/>
          </p:cNvSpPr>
          <p:nvPr>
            <p:ph type="title"/>
          </p:nvPr>
        </p:nvSpPr>
        <p:spPr/>
        <p:txBody>
          <a:bodyPr/>
          <a:lstStyle/>
          <a:p>
            <a:r>
              <a:rPr lang="en-US" dirty="0"/>
              <a:t>Chart message</a:t>
            </a:r>
          </a:p>
        </p:txBody>
      </p:sp>
      <p:sp>
        <p:nvSpPr>
          <p:cNvPr id="3" name="Content Placeholder 2">
            <a:extLst>
              <a:ext uri="{FF2B5EF4-FFF2-40B4-BE49-F238E27FC236}">
                <a16:creationId xmlns:a16="http://schemas.microsoft.com/office/drawing/2014/main" id="{C2275997-F2F2-181D-962C-7649D0945685}"/>
              </a:ext>
            </a:extLst>
          </p:cNvPr>
          <p:cNvSpPr>
            <a:spLocks noGrp="1"/>
          </p:cNvSpPr>
          <p:nvPr>
            <p:ph idx="1"/>
          </p:nvPr>
        </p:nvSpPr>
        <p:spPr/>
        <p:txBody>
          <a:bodyPr/>
          <a:lstStyle/>
          <a:p>
            <a:pPr>
              <a:lnSpc>
                <a:spcPct val="100000"/>
              </a:lnSpc>
              <a:spcBef>
                <a:spcPts val="2400"/>
              </a:spcBef>
            </a:pPr>
            <a:r>
              <a:rPr lang="en-US" sz="3200" dirty="0"/>
              <a:t>Relationship that emerges when X meets Y</a:t>
            </a:r>
          </a:p>
          <a:p>
            <a:pPr>
              <a:lnSpc>
                <a:spcPct val="100000"/>
              </a:lnSpc>
              <a:spcBef>
                <a:spcPts val="2400"/>
              </a:spcBef>
            </a:pPr>
            <a:r>
              <a:rPr lang="en-US" sz="3200" dirty="0"/>
              <a:t>One sentence that describes this relationship</a:t>
            </a:r>
          </a:p>
          <a:p>
            <a:pPr>
              <a:lnSpc>
                <a:spcPct val="100000"/>
              </a:lnSpc>
              <a:spcBef>
                <a:spcPts val="2400"/>
              </a:spcBef>
            </a:pPr>
            <a:r>
              <a:rPr lang="en-US" sz="3200" dirty="0"/>
              <a:t>Sentence becomes your chart title</a:t>
            </a:r>
          </a:p>
          <a:p>
            <a:pPr>
              <a:lnSpc>
                <a:spcPct val="100000"/>
              </a:lnSpc>
              <a:spcBef>
                <a:spcPts val="2400"/>
              </a:spcBef>
            </a:pPr>
            <a:r>
              <a:rPr lang="en-US" sz="3200" dirty="0"/>
              <a:t>Takes practice!</a:t>
            </a:r>
          </a:p>
          <a:p>
            <a:endParaRPr lang="en-US" dirty="0"/>
          </a:p>
        </p:txBody>
      </p:sp>
      <p:pic>
        <p:nvPicPr>
          <p:cNvPr id="5" name="Graphic 4" descr="Speech with solid fill">
            <a:extLst>
              <a:ext uri="{FF2B5EF4-FFF2-40B4-BE49-F238E27FC236}">
                <a16:creationId xmlns:a16="http://schemas.microsoft.com/office/drawing/2014/main" id="{FFC76622-1D2B-5619-BC3B-88B6DF1D28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7924800" y="3429000"/>
            <a:ext cx="2700528" cy="2700528"/>
          </a:xfrm>
          <a:prstGeom prst="rect">
            <a:avLst/>
          </a:prstGeom>
        </p:spPr>
      </p:pic>
    </p:spTree>
    <p:extLst>
      <p:ext uri="{BB962C8B-B14F-4D97-AF65-F5344CB8AC3E}">
        <p14:creationId xmlns:p14="http://schemas.microsoft.com/office/powerpoint/2010/main" val="1449852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B4B73-D86B-51AC-A647-5F17BFB9AF7D}"/>
              </a:ext>
            </a:extLst>
          </p:cNvPr>
          <p:cNvSpPr>
            <a:spLocks noGrp="1"/>
          </p:cNvSpPr>
          <p:nvPr>
            <p:ph type="title"/>
          </p:nvPr>
        </p:nvSpPr>
        <p:spPr/>
        <p:txBody>
          <a:bodyPr/>
          <a:lstStyle/>
          <a:p>
            <a:r>
              <a:rPr lang="en-US" dirty="0"/>
              <a:t>Message Matters</a:t>
            </a:r>
          </a:p>
        </p:txBody>
      </p:sp>
      <p:sp>
        <p:nvSpPr>
          <p:cNvPr id="4" name="Rectangle: Rounded Corners 3">
            <a:extLst>
              <a:ext uri="{FF2B5EF4-FFF2-40B4-BE49-F238E27FC236}">
                <a16:creationId xmlns:a16="http://schemas.microsoft.com/office/drawing/2014/main" id="{D6B16734-573C-009E-B86E-136DFA2D5919}"/>
              </a:ext>
            </a:extLst>
          </p:cNvPr>
          <p:cNvSpPr/>
          <p:nvPr/>
        </p:nvSpPr>
        <p:spPr>
          <a:xfrm>
            <a:off x="2456688" y="2453640"/>
            <a:ext cx="7278624" cy="195072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14000"/>
              </a:lnSpc>
            </a:pPr>
            <a:r>
              <a:rPr lang="en-US" sz="4000" dirty="0"/>
              <a:t>Messages drive </a:t>
            </a:r>
            <a:r>
              <a:rPr lang="en-US" sz="4000" dirty="0">
                <a:solidFill>
                  <a:schemeClr val="accent1">
                    <a:lumMod val="75000"/>
                  </a:schemeClr>
                </a:solidFill>
              </a:rPr>
              <a:t>decision-making</a:t>
            </a:r>
            <a:r>
              <a:rPr lang="en-US" sz="4000" dirty="0"/>
              <a:t> and </a:t>
            </a:r>
            <a:r>
              <a:rPr lang="en-US" sz="4000" dirty="0">
                <a:solidFill>
                  <a:schemeClr val="accent1">
                    <a:lumMod val="75000"/>
                  </a:schemeClr>
                </a:solidFill>
              </a:rPr>
              <a:t>problem-solving</a:t>
            </a:r>
            <a:r>
              <a:rPr lang="en-US" sz="4000" dirty="0"/>
              <a:t>.</a:t>
            </a:r>
          </a:p>
        </p:txBody>
      </p:sp>
    </p:spTree>
    <p:extLst>
      <p:ext uri="{BB962C8B-B14F-4D97-AF65-F5344CB8AC3E}">
        <p14:creationId xmlns:p14="http://schemas.microsoft.com/office/powerpoint/2010/main" val="3838646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270-DCF0-2259-20C2-4C0CA034D5E8}"/>
              </a:ext>
            </a:extLst>
          </p:cNvPr>
          <p:cNvSpPr>
            <a:spLocks noGrp="1"/>
          </p:cNvSpPr>
          <p:nvPr>
            <p:ph type="title"/>
          </p:nvPr>
        </p:nvSpPr>
        <p:spPr/>
        <p:txBody>
          <a:bodyPr/>
          <a:lstStyle/>
          <a:p>
            <a:r>
              <a:rPr lang="en-US" dirty="0"/>
              <a:t>Graphical Elements of a Chart</a:t>
            </a:r>
          </a:p>
        </p:txBody>
      </p:sp>
      <p:sp>
        <p:nvSpPr>
          <p:cNvPr id="3" name="Text Placeholder 2">
            <a:extLst>
              <a:ext uri="{FF2B5EF4-FFF2-40B4-BE49-F238E27FC236}">
                <a16:creationId xmlns:a16="http://schemas.microsoft.com/office/drawing/2014/main" id="{04F8FAB1-F5B0-599A-34F4-ECCAABB76678}"/>
              </a:ext>
            </a:extLst>
          </p:cNvPr>
          <p:cNvSpPr>
            <a:spLocks noGrp="1"/>
          </p:cNvSpPr>
          <p:nvPr>
            <p:ph type="body" idx="1"/>
          </p:nvPr>
        </p:nvSpPr>
        <p:spPr/>
        <p:txBody>
          <a:bodyPr/>
          <a:lstStyle/>
          <a:p>
            <a:r>
              <a:rPr lang="en-US" dirty="0"/>
              <a:t>Part 2</a:t>
            </a:r>
          </a:p>
        </p:txBody>
      </p:sp>
    </p:spTree>
    <p:extLst>
      <p:ext uri="{BB962C8B-B14F-4D97-AF65-F5344CB8AC3E}">
        <p14:creationId xmlns:p14="http://schemas.microsoft.com/office/powerpoint/2010/main" val="325026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section</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Graphical elements and their visual properties</a:t>
            </a:r>
          </a:p>
          <a:p>
            <a:pPr>
              <a:lnSpc>
                <a:spcPct val="100000"/>
              </a:lnSpc>
              <a:spcBef>
                <a:spcPts val="2400"/>
              </a:spcBef>
            </a:pPr>
            <a:r>
              <a:rPr lang="en-US" sz="3200" dirty="0"/>
              <a:t>Choosing chart components</a:t>
            </a:r>
          </a:p>
          <a:p>
            <a:pPr>
              <a:lnSpc>
                <a:spcPct val="100000"/>
              </a:lnSpc>
              <a:spcBef>
                <a:spcPts val="2400"/>
              </a:spcBef>
            </a:pPr>
            <a:r>
              <a:rPr lang="en-US" sz="3200" dirty="0"/>
              <a:t>Practice choosing better charts for common use cases</a:t>
            </a:r>
          </a:p>
        </p:txBody>
      </p:sp>
    </p:spTree>
    <p:extLst>
      <p:ext uri="{BB962C8B-B14F-4D97-AF65-F5344CB8AC3E}">
        <p14:creationId xmlns:p14="http://schemas.microsoft.com/office/powerpoint/2010/main" val="337480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976" y="1635180"/>
            <a:ext cx="3965448" cy="3587639"/>
          </a:xfrm>
        </p:spPr>
        <p:style>
          <a:lnRef idx="0">
            <a:schemeClr val="accent1"/>
          </a:lnRef>
          <a:fillRef idx="3">
            <a:schemeClr val="accent1"/>
          </a:fillRef>
          <a:effectRef idx="3">
            <a:schemeClr val="accent1"/>
          </a:effectRef>
          <a:fontRef idx="minor">
            <a:schemeClr val="lt1"/>
          </a:fontRef>
        </p:style>
        <p:txBody>
          <a:bodyPr>
            <a:normAutofit/>
          </a:bodyPr>
          <a:lstStyle/>
          <a:p>
            <a:pPr marL="0" indent="0">
              <a:lnSpc>
                <a:spcPct val="100000"/>
              </a:lnSpc>
              <a:spcBef>
                <a:spcPts val="2400"/>
              </a:spcBef>
              <a:buNone/>
            </a:pPr>
            <a:r>
              <a:rPr lang="en-US" sz="3600" dirty="0"/>
              <a:t>Graphical elements</a:t>
            </a:r>
          </a:p>
          <a:p>
            <a:pPr>
              <a:lnSpc>
                <a:spcPct val="100000"/>
              </a:lnSpc>
              <a:spcBef>
                <a:spcPts val="1200"/>
              </a:spcBef>
            </a:pPr>
            <a:r>
              <a:rPr lang="en-US" sz="3200" dirty="0"/>
              <a:t>Point</a:t>
            </a:r>
          </a:p>
          <a:p>
            <a:pPr>
              <a:lnSpc>
                <a:spcPct val="100000"/>
              </a:lnSpc>
              <a:spcBef>
                <a:spcPts val="1200"/>
              </a:spcBef>
            </a:pPr>
            <a:r>
              <a:rPr lang="en-US" sz="3200" dirty="0"/>
              <a:t>Line</a:t>
            </a:r>
          </a:p>
          <a:p>
            <a:pPr>
              <a:lnSpc>
                <a:spcPct val="100000"/>
              </a:lnSpc>
              <a:spcBef>
                <a:spcPts val="1200"/>
              </a:spcBef>
            </a:pPr>
            <a:r>
              <a:rPr lang="en-US" sz="3200" dirty="0"/>
              <a:t>Area</a:t>
            </a:r>
          </a:p>
          <a:p>
            <a:pPr>
              <a:lnSpc>
                <a:spcPct val="100000"/>
              </a:lnSpc>
              <a:spcBef>
                <a:spcPts val="1200"/>
              </a:spcBef>
            </a:pPr>
            <a:r>
              <a:rPr lang="en-US" sz="3200" dirty="0"/>
              <a:t>Volume</a:t>
            </a:r>
          </a:p>
        </p:txBody>
      </p:sp>
      <p:sp>
        <p:nvSpPr>
          <p:cNvPr id="4" name="TextBox 3">
            <a:extLst>
              <a:ext uri="{FF2B5EF4-FFF2-40B4-BE49-F238E27FC236}">
                <a16:creationId xmlns:a16="http://schemas.microsoft.com/office/drawing/2014/main" id="{CAADA4F7-5108-B3F0-217F-71C3344B9508}"/>
              </a:ext>
            </a:extLst>
          </p:cNvPr>
          <p:cNvSpPr txBox="1"/>
          <p:nvPr/>
        </p:nvSpPr>
        <p:spPr>
          <a:xfrm>
            <a:off x="6096000" y="197346"/>
            <a:ext cx="5899628" cy="6463308"/>
          </a:xfrm>
          <a:prstGeom prst="rect">
            <a:avLst/>
          </a:prstGeom>
          <a:noFill/>
        </p:spPr>
        <p:txBody>
          <a:bodyPr wrap="none" rtlCol="0">
            <a:spAutoFit/>
          </a:bodyPr>
          <a:lstStyle/>
          <a:p>
            <a:pPr>
              <a:spcBef>
                <a:spcPts val="2400"/>
              </a:spcBef>
            </a:pPr>
            <a:r>
              <a:rPr lang="en-US" sz="3600" dirty="0"/>
              <a:t>Visual properties</a:t>
            </a:r>
          </a:p>
          <a:p>
            <a:pPr marL="228600" indent="-228600">
              <a:spcBef>
                <a:spcPts val="1200"/>
              </a:spcBef>
              <a:buFont typeface="Arial" panose="020B0604020202020204" pitchFamily="34" charset="0"/>
              <a:buChar char="•"/>
            </a:pPr>
            <a:r>
              <a:rPr lang="en-US" sz="3200" dirty="0"/>
              <a:t>Position</a:t>
            </a:r>
          </a:p>
          <a:p>
            <a:pPr marL="228600" indent="-228600">
              <a:spcBef>
                <a:spcPts val="1200"/>
              </a:spcBef>
              <a:buFont typeface="Arial" panose="020B0604020202020204" pitchFamily="34" charset="0"/>
              <a:buChar char="•"/>
            </a:pPr>
            <a:r>
              <a:rPr lang="en-US" sz="3200" dirty="0"/>
              <a:t>Alignment on one or more scales</a:t>
            </a:r>
          </a:p>
          <a:p>
            <a:pPr marL="228600" indent="-228600">
              <a:spcBef>
                <a:spcPts val="1200"/>
              </a:spcBef>
              <a:buFont typeface="Arial" panose="020B0604020202020204" pitchFamily="34" charset="0"/>
              <a:buChar char="•"/>
            </a:pPr>
            <a:r>
              <a:rPr lang="en-US" sz="3200" dirty="0"/>
              <a:t>Length</a:t>
            </a:r>
          </a:p>
          <a:p>
            <a:pPr marL="228600" indent="-228600">
              <a:spcBef>
                <a:spcPts val="1200"/>
              </a:spcBef>
              <a:buFont typeface="Arial" panose="020B0604020202020204" pitchFamily="34" charset="0"/>
              <a:buChar char="•"/>
            </a:pPr>
            <a:r>
              <a:rPr lang="en-US" sz="3200" dirty="0"/>
              <a:t>Direction</a:t>
            </a:r>
          </a:p>
          <a:p>
            <a:pPr marL="228600" indent="-228600">
              <a:spcBef>
                <a:spcPts val="1200"/>
              </a:spcBef>
              <a:buFont typeface="Arial" panose="020B0604020202020204" pitchFamily="34" charset="0"/>
              <a:buChar char="•"/>
            </a:pPr>
            <a:r>
              <a:rPr lang="en-US" sz="3200" dirty="0"/>
              <a:t>Angle</a:t>
            </a:r>
          </a:p>
          <a:p>
            <a:pPr marL="228600" indent="-228600">
              <a:spcBef>
                <a:spcPts val="1200"/>
              </a:spcBef>
              <a:buFont typeface="Arial" panose="020B0604020202020204" pitchFamily="34" charset="0"/>
              <a:buChar char="•"/>
            </a:pPr>
            <a:r>
              <a:rPr lang="en-US" sz="3200" dirty="0"/>
              <a:t>Size (amount of Area or Volume)</a:t>
            </a:r>
          </a:p>
          <a:p>
            <a:pPr marL="228600" indent="-228600">
              <a:spcBef>
                <a:spcPts val="1200"/>
              </a:spcBef>
              <a:buFont typeface="Arial" panose="020B0604020202020204" pitchFamily="34" charset="0"/>
              <a:buChar char="•"/>
            </a:pPr>
            <a:r>
              <a:rPr lang="en-US" sz="3200" dirty="0"/>
              <a:t>Curvature</a:t>
            </a:r>
          </a:p>
          <a:p>
            <a:pPr marL="228600" indent="-228600">
              <a:spcBef>
                <a:spcPts val="1200"/>
              </a:spcBef>
              <a:buFont typeface="Arial" panose="020B0604020202020204" pitchFamily="34" charset="0"/>
              <a:buChar char="•"/>
            </a:pPr>
            <a:r>
              <a:rPr lang="en-US" sz="3200" dirty="0"/>
              <a:t>Shading</a:t>
            </a:r>
          </a:p>
          <a:p>
            <a:pPr marL="228600" indent="-228600">
              <a:spcBef>
                <a:spcPts val="1200"/>
              </a:spcBef>
              <a:buFont typeface="Arial" panose="020B0604020202020204" pitchFamily="34" charset="0"/>
              <a:buChar char="•"/>
            </a:pPr>
            <a:r>
              <a:rPr lang="en-US" sz="3200" dirty="0"/>
              <a:t>Color</a:t>
            </a:r>
          </a:p>
        </p:txBody>
      </p:sp>
      <p:sp>
        <p:nvSpPr>
          <p:cNvPr id="7" name="TextBox 6">
            <a:extLst>
              <a:ext uri="{FF2B5EF4-FFF2-40B4-BE49-F238E27FC236}">
                <a16:creationId xmlns:a16="http://schemas.microsoft.com/office/drawing/2014/main" id="{4977C80C-DDD8-F759-9132-1ABFB5D8B8CE}"/>
              </a:ext>
            </a:extLst>
          </p:cNvPr>
          <p:cNvSpPr txBox="1"/>
          <p:nvPr/>
        </p:nvSpPr>
        <p:spPr>
          <a:xfrm>
            <a:off x="4266250" y="3239945"/>
            <a:ext cx="1073371" cy="646331"/>
          </a:xfrm>
          <a:prstGeom prst="rect">
            <a:avLst/>
          </a:prstGeom>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US" sz="3600" dirty="0"/>
              <a:t>have</a:t>
            </a:r>
          </a:p>
        </p:txBody>
      </p:sp>
      <p:sp>
        <p:nvSpPr>
          <p:cNvPr id="8" name="Left Brace 7">
            <a:extLst>
              <a:ext uri="{FF2B5EF4-FFF2-40B4-BE49-F238E27FC236}">
                <a16:creationId xmlns:a16="http://schemas.microsoft.com/office/drawing/2014/main" id="{A329DB3B-519A-6C42-3202-9D2F3528BACE}"/>
              </a:ext>
            </a:extLst>
          </p:cNvPr>
          <p:cNvSpPr/>
          <p:nvPr/>
        </p:nvSpPr>
        <p:spPr>
          <a:xfrm>
            <a:off x="5339621" y="197346"/>
            <a:ext cx="1073371" cy="6394339"/>
          </a:xfrm>
          <a:prstGeom prst="leftBrace">
            <a:avLst>
              <a:gd name="adj1" fmla="val 8333"/>
              <a:gd name="adj2" fmla="val 52505"/>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05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Introduction (10 min)</a:t>
            </a:r>
          </a:p>
          <a:p>
            <a:pPr>
              <a:lnSpc>
                <a:spcPct val="100000"/>
              </a:lnSpc>
              <a:spcBef>
                <a:spcPts val="2400"/>
              </a:spcBef>
            </a:pPr>
            <a:r>
              <a:rPr lang="en-US" sz="3200" dirty="0"/>
              <a:t>The Importance of Message (20 min)</a:t>
            </a:r>
          </a:p>
          <a:p>
            <a:pPr>
              <a:lnSpc>
                <a:spcPct val="100000"/>
              </a:lnSpc>
              <a:spcBef>
                <a:spcPts val="2400"/>
              </a:spcBef>
            </a:pPr>
            <a:r>
              <a:rPr lang="en-US" sz="3200" dirty="0"/>
              <a:t>Graphical Elements of a Chart (30 min)</a:t>
            </a:r>
          </a:p>
          <a:p>
            <a:pPr>
              <a:lnSpc>
                <a:spcPct val="100000"/>
              </a:lnSpc>
              <a:spcBef>
                <a:spcPts val="2400"/>
              </a:spcBef>
            </a:pPr>
            <a:r>
              <a:rPr lang="en-US" sz="3200" dirty="0"/>
              <a:t>Identify and Interpret the Message</a:t>
            </a:r>
          </a:p>
          <a:p>
            <a:pPr>
              <a:lnSpc>
                <a:spcPct val="100000"/>
              </a:lnSpc>
              <a:spcBef>
                <a:spcPts val="2400"/>
              </a:spcBef>
            </a:pPr>
            <a:r>
              <a:rPr lang="en-US" sz="3200" dirty="0"/>
              <a:t>Communicating the Message</a:t>
            </a:r>
          </a:p>
        </p:txBody>
      </p:sp>
    </p:spTree>
    <p:extLst>
      <p:ext uri="{BB962C8B-B14F-4D97-AF65-F5344CB8AC3E}">
        <p14:creationId xmlns:p14="http://schemas.microsoft.com/office/powerpoint/2010/main" val="377631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visual representations</a:t>
            </a:r>
          </a:p>
        </p:txBody>
      </p:sp>
      <p:sp>
        <p:nvSpPr>
          <p:cNvPr id="3" name="Content Placeholder 2"/>
          <p:cNvSpPr>
            <a:spLocks noGrp="1"/>
          </p:cNvSpPr>
          <p:nvPr>
            <p:ph idx="1"/>
          </p:nvPr>
        </p:nvSpPr>
        <p:spPr>
          <a:xfrm>
            <a:off x="838200" y="1606154"/>
            <a:ext cx="10515600" cy="1325564"/>
          </a:xfrm>
        </p:spPr>
        <p:txBody>
          <a:bodyPr>
            <a:normAutofit/>
          </a:bodyPr>
          <a:lstStyle/>
          <a:p>
            <a:pPr marL="0" indent="0">
              <a:lnSpc>
                <a:spcPct val="100000"/>
              </a:lnSpc>
              <a:spcBef>
                <a:spcPts val="2400"/>
              </a:spcBef>
              <a:buNone/>
            </a:pPr>
            <a:r>
              <a:rPr lang="en-US" sz="3200" dirty="0"/>
              <a:t>Research suggests some chart components work better than others to communicate about the data</a:t>
            </a:r>
          </a:p>
        </p:txBody>
      </p:sp>
      <p:grpSp>
        <p:nvGrpSpPr>
          <p:cNvPr id="4" name="Group 3">
            <a:extLst>
              <a:ext uri="{FF2B5EF4-FFF2-40B4-BE49-F238E27FC236}">
                <a16:creationId xmlns:a16="http://schemas.microsoft.com/office/drawing/2014/main" id="{66495A3E-8CC8-C066-D324-CE0E1710F35E}"/>
              </a:ext>
            </a:extLst>
          </p:cNvPr>
          <p:cNvGrpSpPr/>
          <p:nvPr/>
        </p:nvGrpSpPr>
        <p:grpSpPr>
          <a:xfrm>
            <a:off x="312779" y="4731037"/>
            <a:ext cx="11566443" cy="1276048"/>
            <a:chOff x="312779" y="4691528"/>
            <a:chExt cx="11566443" cy="1276048"/>
          </a:xfrm>
        </p:grpSpPr>
        <p:grpSp>
          <p:nvGrpSpPr>
            <p:cNvPr id="5" name="Group 4">
              <a:extLst>
                <a:ext uri="{FF2B5EF4-FFF2-40B4-BE49-F238E27FC236}">
                  <a16:creationId xmlns:a16="http://schemas.microsoft.com/office/drawing/2014/main" id="{3F3AC18C-D37B-7E6D-38F9-F91FEAF44B80}"/>
                </a:ext>
              </a:extLst>
            </p:cNvPr>
            <p:cNvGrpSpPr/>
            <p:nvPr/>
          </p:nvGrpSpPr>
          <p:grpSpPr>
            <a:xfrm>
              <a:off x="312779" y="4691528"/>
              <a:ext cx="11566443" cy="1276048"/>
              <a:chOff x="471889" y="5187293"/>
              <a:chExt cx="11566443" cy="1276048"/>
            </a:xfrm>
          </p:grpSpPr>
          <p:sp>
            <p:nvSpPr>
              <p:cNvPr id="8" name="Left Arrow 2">
                <a:extLst>
                  <a:ext uri="{FF2B5EF4-FFF2-40B4-BE49-F238E27FC236}">
                    <a16:creationId xmlns:a16="http://schemas.microsoft.com/office/drawing/2014/main" id="{4E4C1694-BD43-4DA0-C658-1B9190E454D7}"/>
                  </a:ext>
                </a:extLst>
              </p:cNvPr>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78">
                <a:extLst>
                  <a:ext uri="{FF2B5EF4-FFF2-40B4-BE49-F238E27FC236}">
                    <a16:creationId xmlns:a16="http://schemas.microsoft.com/office/drawing/2014/main" id="{807FBCB1-C904-C158-207C-0CE35F318548}"/>
                  </a:ext>
                </a:extLst>
              </p:cNvPr>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7F2BFB3-26C0-DDD5-948E-01A661162A7D}"/>
                </a:ext>
              </a:extLst>
            </p:cNvPr>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7" name="TextBox 6">
              <a:extLst>
                <a:ext uri="{FF2B5EF4-FFF2-40B4-BE49-F238E27FC236}">
                  <a16:creationId xmlns:a16="http://schemas.microsoft.com/office/drawing/2014/main" id="{CFF76699-59A5-572D-207B-C4CF6CD18872}"/>
                </a:ext>
              </a:extLst>
            </p:cNvPr>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sp>
        <p:nvSpPr>
          <p:cNvPr id="10" name="TextBox 9">
            <a:extLst>
              <a:ext uri="{FF2B5EF4-FFF2-40B4-BE49-F238E27FC236}">
                <a16:creationId xmlns:a16="http://schemas.microsoft.com/office/drawing/2014/main" id="{2C4F1A8A-8204-12CD-E9B6-C693E9D1F6F8}"/>
              </a:ext>
            </a:extLst>
          </p:cNvPr>
          <p:cNvSpPr txBox="1"/>
          <p:nvPr/>
        </p:nvSpPr>
        <p:spPr>
          <a:xfrm>
            <a:off x="687015" y="3390858"/>
            <a:ext cx="4924105" cy="1077218"/>
          </a:xfrm>
          <a:prstGeom prst="rect">
            <a:avLst/>
          </a:prstGeom>
          <a:noFill/>
        </p:spPr>
        <p:txBody>
          <a:bodyPr wrap="none" rtlCol="0">
            <a:spAutoFit/>
          </a:bodyPr>
          <a:lstStyle/>
          <a:p>
            <a:r>
              <a:rPr lang="en-US" sz="3200" dirty="0"/>
              <a:t>Better:</a:t>
            </a:r>
            <a:br>
              <a:rPr lang="en-US" sz="3200" dirty="0"/>
            </a:br>
            <a:r>
              <a:rPr lang="en-US" sz="3200" dirty="0"/>
              <a:t>Easier to perceive accurately</a:t>
            </a:r>
          </a:p>
        </p:txBody>
      </p:sp>
      <p:sp>
        <p:nvSpPr>
          <p:cNvPr id="11" name="TextBox 10">
            <a:extLst>
              <a:ext uri="{FF2B5EF4-FFF2-40B4-BE49-F238E27FC236}">
                <a16:creationId xmlns:a16="http://schemas.microsoft.com/office/drawing/2014/main" id="{501339F9-B64E-71C4-A55D-36B08BCEDE37}"/>
              </a:ext>
            </a:extLst>
          </p:cNvPr>
          <p:cNvSpPr txBox="1"/>
          <p:nvPr/>
        </p:nvSpPr>
        <p:spPr>
          <a:xfrm>
            <a:off x="7957742" y="3141453"/>
            <a:ext cx="3396058" cy="1569660"/>
          </a:xfrm>
          <a:prstGeom prst="rect">
            <a:avLst/>
          </a:prstGeom>
          <a:noFill/>
        </p:spPr>
        <p:txBody>
          <a:bodyPr wrap="none" rtlCol="0">
            <a:spAutoFit/>
          </a:bodyPr>
          <a:lstStyle/>
          <a:p>
            <a:r>
              <a:rPr lang="en-US" sz="3200" dirty="0"/>
              <a:t>Worse:</a:t>
            </a:r>
            <a:br>
              <a:rPr lang="en-US" sz="3200" dirty="0"/>
            </a:br>
            <a:r>
              <a:rPr lang="en-US" sz="3200" dirty="0"/>
              <a:t>More difficult to</a:t>
            </a:r>
            <a:br>
              <a:rPr lang="en-US" sz="3200" dirty="0"/>
            </a:br>
            <a:r>
              <a:rPr lang="en-US" sz="3200" dirty="0"/>
              <a:t>perceive accurately</a:t>
            </a:r>
          </a:p>
        </p:txBody>
      </p:sp>
    </p:spTree>
    <p:extLst>
      <p:ext uri="{BB962C8B-B14F-4D97-AF65-F5344CB8AC3E}">
        <p14:creationId xmlns:p14="http://schemas.microsoft.com/office/powerpoint/2010/main" val="2594810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2"/>
            <a:ext cx="10515600" cy="1325563"/>
          </a:xfrm>
        </p:spPr>
        <p:txBody>
          <a:bodyPr/>
          <a:lstStyle/>
          <a:p>
            <a:r>
              <a:rPr lang="en-US" dirty="0"/>
              <a:t>Choosing chart components, part 1</a:t>
            </a:r>
          </a:p>
        </p:txBody>
      </p:sp>
      <p:grpSp>
        <p:nvGrpSpPr>
          <p:cNvPr id="5" name="Group 4">
            <a:extLst>
              <a:ext uri="{FF2B5EF4-FFF2-40B4-BE49-F238E27FC236}">
                <a16:creationId xmlns:a16="http://schemas.microsoft.com/office/drawing/2014/main" id="{620D88EB-6232-ACE2-3C7D-2154205F5D52}"/>
              </a:ext>
            </a:extLst>
          </p:cNvPr>
          <p:cNvGrpSpPr/>
          <p:nvPr/>
        </p:nvGrpSpPr>
        <p:grpSpPr>
          <a:xfrm>
            <a:off x="737346" y="1860344"/>
            <a:ext cx="1943100" cy="1886422"/>
            <a:chOff x="2215474" y="1728410"/>
            <a:chExt cx="1943100" cy="1886422"/>
          </a:xfrm>
        </p:grpSpPr>
        <p:grpSp>
          <p:nvGrpSpPr>
            <p:cNvPr id="23" name="Group 22"/>
            <p:cNvGrpSpPr/>
            <p:nvPr/>
          </p:nvGrpSpPr>
          <p:grpSpPr>
            <a:xfrm>
              <a:off x="2215474" y="2448972"/>
              <a:ext cx="1943100" cy="1165860"/>
              <a:chOff x="974635" y="1657211"/>
              <a:chExt cx="1943100" cy="1165860"/>
            </a:xfrm>
          </p:grpSpPr>
          <p:sp>
            <p:nvSpPr>
              <p:cNvPr id="4" name="Rectangle 3"/>
              <p:cNvSpPr>
                <a:spLocks noChangeAspect="1"/>
              </p:cNvSpPr>
              <p:nvPr/>
            </p:nvSpPr>
            <p:spPr>
              <a:xfrm>
                <a:off x="974635" y="1657211"/>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Oval 46"/>
              <p:cNvSpPr/>
              <p:nvPr/>
            </p:nvSpPr>
            <p:spPr>
              <a:xfrm>
                <a:off x="1869355" y="2162968"/>
                <a:ext cx="182880" cy="18288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sp>
          <p:nvSpPr>
            <p:cNvPr id="33" name="TextBox 32"/>
            <p:cNvSpPr txBox="1"/>
            <p:nvPr/>
          </p:nvSpPr>
          <p:spPr>
            <a:xfrm>
              <a:off x="2640001" y="1728410"/>
              <a:ext cx="940386" cy="523220"/>
            </a:xfrm>
            <a:prstGeom prst="rect">
              <a:avLst/>
            </a:prstGeom>
            <a:noFill/>
          </p:spPr>
          <p:txBody>
            <a:bodyPr wrap="none" rtlCol="0">
              <a:spAutoFit/>
            </a:bodyPr>
            <a:lstStyle/>
            <a:p>
              <a:r>
                <a:rPr lang="en-US" sz="2800" dirty="0"/>
                <a:t>Point</a:t>
              </a:r>
            </a:p>
          </p:txBody>
        </p:sp>
      </p:grpSp>
      <p:sp>
        <p:nvSpPr>
          <p:cNvPr id="80" name="TextBox 79"/>
          <p:cNvSpPr txBox="1"/>
          <p:nvPr/>
        </p:nvSpPr>
        <p:spPr>
          <a:xfrm>
            <a:off x="9731077"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nvGrpSpPr>
          <p:cNvPr id="38" name="Group 37"/>
          <p:cNvGrpSpPr/>
          <p:nvPr/>
        </p:nvGrpSpPr>
        <p:grpSpPr>
          <a:xfrm>
            <a:off x="312779" y="4077895"/>
            <a:ext cx="11566443" cy="1276048"/>
            <a:chOff x="312779" y="4691528"/>
            <a:chExt cx="11566443" cy="1276048"/>
          </a:xfrm>
        </p:grpSpPr>
        <p:grpSp>
          <p:nvGrpSpPr>
            <p:cNvPr id="6" name="Group 5"/>
            <p:cNvGrpSpPr/>
            <p:nvPr/>
          </p:nvGrpSpPr>
          <p:grpSpPr>
            <a:xfrm>
              <a:off x="312779" y="4691528"/>
              <a:ext cx="11566443" cy="1276048"/>
              <a:chOff x="471889" y="5187293"/>
              <a:chExt cx="11566443" cy="1276048"/>
            </a:xfrm>
          </p:grpSpPr>
          <p:sp>
            <p:nvSpPr>
              <p:cNvPr id="3" name="Left Arrow 2"/>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eft Arrow 78"/>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81" name="TextBox 80"/>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grpSp>
        <p:nvGrpSpPr>
          <p:cNvPr id="7" name="Group 6">
            <a:extLst>
              <a:ext uri="{FF2B5EF4-FFF2-40B4-BE49-F238E27FC236}">
                <a16:creationId xmlns:a16="http://schemas.microsoft.com/office/drawing/2014/main" id="{497A39DD-445D-9894-3B26-ACA3EA46BD5D}"/>
              </a:ext>
            </a:extLst>
          </p:cNvPr>
          <p:cNvGrpSpPr/>
          <p:nvPr/>
        </p:nvGrpSpPr>
        <p:grpSpPr>
          <a:xfrm>
            <a:off x="6566039" y="1775953"/>
            <a:ext cx="2005441" cy="1968754"/>
            <a:chOff x="1449705" y="3942130"/>
            <a:chExt cx="2005441" cy="1968754"/>
          </a:xfrm>
        </p:grpSpPr>
        <p:grpSp>
          <p:nvGrpSpPr>
            <p:cNvPr id="52" name="Group 51">
              <a:extLst>
                <a:ext uri="{FF2B5EF4-FFF2-40B4-BE49-F238E27FC236}">
                  <a16:creationId xmlns:a16="http://schemas.microsoft.com/office/drawing/2014/main" id="{FEFBA867-BD93-9338-ECD8-8A25B726E40F}"/>
                </a:ext>
              </a:extLst>
            </p:cNvPr>
            <p:cNvGrpSpPr/>
            <p:nvPr/>
          </p:nvGrpSpPr>
          <p:grpSpPr>
            <a:xfrm>
              <a:off x="1449705" y="4707619"/>
              <a:ext cx="2005441" cy="1203265"/>
              <a:chOff x="912294" y="4978418"/>
              <a:chExt cx="2005441" cy="1203265"/>
            </a:xfrm>
          </p:grpSpPr>
          <p:sp>
            <p:nvSpPr>
              <p:cNvPr id="54" name="Rectangle 53">
                <a:extLst>
                  <a:ext uri="{FF2B5EF4-FFF2-40B4-BE49-F238E27FC236}">
                    <a16:creationId xmlns:a16="http://schemas.microsoft.com/office/drawing/2014/main" id="{620A998C-5C76-D530-A115-69F6F5A2AA75}"/>
                  </a:ext>
                </a:extLst>
              </p:cNvPr>
              <p:cNvSpPr>
                <a:spLocks noChangeAspect="1"/>
              </p:cNvSpPr>
              <p:nvPr/>
            </p:nvSpPr>
            <p:spPr>
              <a:xfrm>
                <a:off x="912294" y="4978418"/>
                <a:ext cx="2005441" cy="12032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a:extLst>
                  <a:ext uri="{FF2B5EF4-FFF2-40B4-BE49-F238E27FC236}">
                    <a16:creationId xmlns:a16="http://schemas.microsoft.com/office/drawing/2014/main" id="{933EBE20-E33B-719D-7C02-A813C769AD95}"/>
                  </a:ext>
                </a:extLst>
              </p:cNvPr>
              <p:cNvSpPr/>
              <p:nvPr/>
            </p:nvSpPr>
            <p:spPr>
              <a:xfrm>
                <a:off x="1597000" y="5253003"/>
                <a:ext cx="731520" cy="731520"/>
              </a:xfrm>
              <a:prstGeom prst="ellipse">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6" name="TextBox 55">
              <a:extLst>
                <a:ext uri="{FF2B5EF4-FFF2-40B4-BE49-F238E27FC236}">
                  <a16:creationId xmlns:a16="http://schemas.microsoft.com/office/drawing/2014/main" id="{DBAAF346-0B62-6667-370C-6B9850D1D093}"/>
                </a:ext>
              </a:extLst>
            </p:cNvPr>
            <p:cNvSpPr txBox="1"/>
            <p:nvPr/>
          </p:nvSpPr>
          <p:spPr>
            <a:xfrm>
              <a:off x="2052196" y="3942130"/>
              <a:ext cx="862800" cy="523220"/>
            </a:xfrm>
            <a:prstGeom prst="rect">
              <a:avLst/>
            </a:prstGeom>
            <a:noFill/>
          </p:spPr>
          <p:txBody>
            <a:bodyPr wrap="square" rtlCol="0">
              <a:spAutoFit/>
            </a:bodyPr>
            <a:lstStyle/>
            <a:p>
              <a:r>
                <a:rPr lang="en-US" sz="2800" dirty="0"/>
                <a:t>Area</a:t>
              </a:r>
            </a:p>
          </p:txBody>
        </p:sp>
      </p:grpSp>
      <p:grpSp>
        <p:nvGrpSpPr>
          <p:cNvPr id="8" name="Group 7">
            <a:extLst>
              <a:ext uri="{FF2B5EF4-FFF2-40B4-BE49-F238E27FC236}">
                <a16:creationId xmlns:a16="http://schemas.microsoft.com/office/drawing/2014/main" id="{0B81ED4A-69DF-70B6-71CE-2919EC8A31E1}"/>
              </a:ext>
            </a:extLst>
          </p:cNvPr>
          <p:cNvGrpSpPr/>
          <p:nvPr/>
        </p:nvGrpSpPr>
        <p:grpSpPr>
          <a:xfrm>
            <a:off x="9410700" y="1775953"/>
            <a:ext cx="1943100" cy="1963536"/>
            <a:chOff x="4331919" y="3891971"/>
            <a:chExt cx="1943100" cy="1963536"/>
          </a:xfrm>
        </p:grpSpPr>
        <p:grpSp>
          <p:nvGrpSpPr>
            <p:cNvPr id="57" name="Group 56">
              <a:extLst>
                <a:ext uri="{FF2B5EF4-FFF2-40B4-BE49-F238E27FC236}">
                  <a16:creationId xmlns:a16="http://schemas.microsoft.com/office/drawing/2014/main" id="{25E2D75E-EE53-83B9-CB0A-2EE4C1EEE885}"/>
                </a:ext>
              </a:extLst>
            </p:cNvPr>
            <p:cNvGrpSpPr/>
            <p:nvPr/>
          </p:nvGrpSpPr>
          <p:grpSpPr>
            <a:xfrm>
              <a:off x="4331919" y="4689647"/>
              <a:ext cx="1943100" cy="1165860"/>
              <a:chOff x="3725720" y="5008269"/>
              <a:chExt cx="1943100" cy="1165860"/>
            </a:xfrm>
          </p:grpSpPr>
          <p:sp>
            <p:nvSpPr>
              <p:cNvPr id="58" name="Rectangle 57">
                <a:extLst>
                  <a:ext uri="{FF2B5EF4-FFF2-40B4-BE49-F238E27FC236}">
                    <a16:creationId xmlns:a16="http://schemas.microsoft.com/office/drawing/2014/main" id="{D49D5279-2727-163D-33A0-C1D5AD816057}"/>
                  </a:ext>
                </a:extLst>
              </p:cNvPr>
              <p:cNvSpPr>
                <a:spLocks noChangeAspect="1"/>
              </p:cNvSpPr>
              <p:nvPr/>
            </p:nvSpPr>
            <p:spPr>
              <a:xfrm>
                <a:off x="3725720" y="5008269"/>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Cube 58">
                <a:extLst>
                  <a:ext uri="{FF2B5EF4-FFF2-40B4-BE49-F238E27FC236}">
                    <a16:creationId xmlns:a16="http://schemas.microsoft.com/office/drawing/2014/main" id="{3EA51A35-9AE1-73F0-9E41-DBEF6BC20A00}"/>
                  </a:ext>
                </a:extLst>
              </p:cNvPr>
              <p:cNvSpPr/>
              <p:nvPr/>
            </p:nvSpPr>
            <p:spPr>
              <a:xfrm>
                <a:off x="4365118" y="5271688"/>
                <a:ext cx="733097" cy="709504"/>
              </a:xfrm>
              <a:prstGeom prst="cub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0" name="TextBox 59">
              <a:extLst>
                <a:ext uri="{FF2B5EF4-FFF2-40B4-BE49-F238E27FC236}">
                  <a16:creationId xmlns:a16="http://schemas.microsoft.com/office/drawing/2014/main" id="{960C5108-00E6-6218-C2CE-13A754BC40D3}"/>
                </a:ext>
              </a:extLst>
            </p:cNvPr>
            <p:cNvSpPr txBox="1"/>
            <p:nvPr/>
          </p:nvSpPr>
          <p:spPr>
            <a:xfrm>
              <a:off x="4654413" y="3891971"/>
              <a:ext cx="1298112" cy="523220"/>
            </a:xfrm>
            <a:prstGeom prst="rect">
              <a:avLst/>
            </a:prstGeom>
            <a:noFill/>
          </p:spPr>
          <p:txBody>
            <a:bodyPr wrap="none" rtlCol="0">
              <a:spAutoFit/>
            </a:bodyPr>
            <a:lstStyle/>
            <a:p>
              <a:r>
                <a:rPr lang="en-US" sz="2800" dirty="0"/>
                <a:t>Volume</a:t>
              </a:r>
            </a:p>
          </p:txBody>
        </p:sp>
      </p:grpSp>
      <p:grpSp>
        <p:nvGrpSpPr>
          <p:cNvPr id="9" name="Group 8">
            <a:extLst>
              <a:ext uri="{FF2B5EF4-FFF2-40B4-BE49-F238E27FC236}">
                <a16:creationId xmlns:a16="http://schemas.microsoft.com/office/drawing/2014/main" id="{EDA0E037-BFED-4B94-34F3-65EB35167D8B}"/>
              </a:ext>
            </a:extLst>
          </p:cNvPr>
          <p:cNvGrpSpPr/>
          <p:nvPr/>
        </p:nvGrpSpPr>
        <p:grpSpPr>
          <a:xfrm>
            <a:off x="3682863" y="1902607"/>
            <a:ext cx="1943100" cy="1842100"/>
            <a:chOff x="7691942" y="3898639"/>
            <a:chExt cx="1943100" cy="1842100"/>
          </a:xfrm>
        </p:grpSpPr>
        <p:grpSp>
          <p:nvGrpSpPr>
            <p:cNvPr id="61" name="Group 60">
              <a:extLst>
                <a:ext uri="{FF2B5EF4-FFF2-40B4-BE49-F238E27FC236}">
                  <a16:creationId xmlns:a16="http://schemas.microsoft.com/office/drawing/2014/main" id="{B8CD7023-0790-6EBF-0675-3AA9CCF2F1BE}"/>
                </a:ext>
              </a:extLst>
            </p:cNvPr>
            <p:cNvGrpSpPr/>
            <p:nvPr/>
          </p:nvGrpSpPr>
          <p:grpSpPr>
            <a:xfrm>
              <a:off x="7691942" y="4574879"/>
              <a:ext cx="1943100" cy="1165860"/>
              <a:chOff x="974635" y="3341436"/>
              <a:chExt cx="1943100" cy="1165860"/>
            </a:xfrm>
          </p:grpSpPr>
          <p:sp>
            <p:nvSpPr>
              <p:cNvPr id="62" name="Rectangle 61">
                <a:extLst>
                  <a:ext uri="{FF2B5EF4-FFF2-40B4-BE49-F238E27FC236}">
                    <a16:creationId xmlns:a16="http://schemas.microsoft.com/office/drawing/2014/main" id="{6F24FF28-0204-1568-8200-31CE42466977}"/>
                  </a:ext>
                </a:extLst>
              </p:cNvPr>
              <p:cNvSpPr>
                <a:spLocks noChangeAspect="1"/>
              </p:cNvSpPr>
              <p:nvPr/>
            </p:nvSpPr>
            <p:spPr>
              <a:xfrm>
                <a:off x="974635" y="3341436"/>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519917E8-160D-CC1D-91F8-7219D9B9113D}"/>
                  </a:ext>
                </a:extLst>
              </p:cNvPr>
              <p:cNvCxnSpPr/>
              <p:nvPr/>
            </p:nvCxnSpPr>
            <p:spPr>
              <a:xfrm>
                <a:off x="1464014" y="3917355"/>
                <a:ext cx="1040524" cy="0"/>
              </a:xfrm>
              <a:prstGeom prst="line">
                <a:avLst/>
              </a:prstGeom>
              <a:ln w="57150"/>
            </p:spPr>
            <p:style>
              <a:lnRef idx="1">
                <a:schemeClr val="dk1"/>
              </a:lnRef>
              <a:fillRef idx="0">
                <a:schemeClr val="dk1"/>
              </a:fillRef>
              <a:effectRef idx="0">
                <a:schemeClr val="dk1"/>
              </a:effectRef>
              <a:fontRef idx="minor">
                <a:schemeClr val="tx1"/>
              </a:fontRef>
            </p:style>
          </p:cxnSp>
        </p:grpSp>
        <p:sp>
          <p:nvSpPr>
            <p:cNvPr id="64" name="TextBox 63">
              <a:extLst>
                <a:ext uri="{FF2B5EF4-FFF2-40B4-BE49-F238E27FC236}">
                  <a16:creationId xmlns:a16="http://schemas.microsoft.com/office/drawing/2014/main" id="{808A3A2E-CA15-52B7-5549-8076081508F9}"/>
                </a:ext>
              </a:extLst>
            </p:cNvPr>
            <p:cNvSpPr txBox="1"/>
            <p:nvPr/>
          </p:nvSpPr>
          <p:spPr>
            <a:xfrm>
              <a:off x="8309488" y="3898639"/>
              <a:ext cx="784189" cy="523220"/>
            </a:xfrm>
            <a:prstGeom prst="rect">
              <a:avLst/>
            </a:prstGeom>
            <a:noFill/>
          </p:spPr>
          <p:txBody>
            <a:bodyPr wrap="none" rtlCol="0">
              <a:spAutoFit/>
            </a:bodyPr>
            <a:lstStyle/>
            <a:p>
              <a:r>
                <a:rPr lang="en-US" sz="2800" dirty="0"/>
                <a:t>Line</a:t>
              </a:r>
            </a:p>
          </p:txBody>
        </p:sp>
      </p:grpSp>
    </p:spTree>
    <p:extLst>
      <p:ext uri="{BB962C8B-B14F-4D97-AF65-F5344CB8AC3E}">
        <p14:creationId xmlns:p14="http://schemas.microsoft.com/office/powerpoint/2010/main" val="768111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2"/>
            <a:ext cx="10515600" cy="1325563"/>
          </a:xfrm>
        </p:spPr>
        <p:txBody>
          <a:bodyPr/>
          <a:lstStyle/>
          <a:p>
            <a:r>
              <a:rPr lang="en-US" dirty="0"/>
              <a:t>Choosing chart components, part 2</a:t>
            </a:r>
          </a:p>
        </p:txBody>
      </p:sp>
      <p:grpSp>
        <p:nvGrpSpPr>
          <p:cNvPr id="24" name="Group 23"/>
          <p:cNvGrpSpPr/>
          <p:nvPr/>
        </p:nvGrpSpPr>
        <p:grpSpPr>
          <a:xfrm>
            <a:off x="8018814" y="2384162"/>
            <a:ext cx="1943100" cy="1165860"/>
            <a:chOff x="3725720" y="1649657"/>
            <a:chExt cx="1943100" cy="1165860"/>
          </a:xfrm>
        </p:grpSpPr>
        <p:sp>
          <p:nvSpPr>
            <p:cNvPr id="5" name="Rectangle 4"/>
            <p:cNvSpPr>
              <a:spLocks noChangeAspect="1"/>
            </p:cNvSpPr>
            <p:nvPr/>
          </p:nvSpPr>
          <p:spPr>
            <a:xfrm>
              <a:off x="3725720" y="1649657"/>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8" name="Group 17"/>
            <p:cNvGrpSpPr/>
            <p:nvPr/>
          </p:nvGrpSpPr>
          <p:grpSpPr>
            <a:xfrm>
              <a:off x="3776786" y="1725839"/>
              <a:ext cx="1842240" cy="1057082"/>
              <a:chOff x="3776786" y="1725839"/>
              <a:chExt cx="1842240" cy="1057082"/>
            </a:xfrm>
          </p:grpSpPr>
          <p:grpSp>
            <p:nvGrpSpPr>
              <p:cNvPr id="39" name="Group 38"/>
              <p:cNvGrpSpPr/>
              <p:nvPr/>
            </p:nvGrpSpPr>
            <p:grpSpPr>
              <a:xfrm>
                <a:off x="3776786" y="2600041"/>
                <a:ext cx="1371600" cy="182880"/>
                <a:chOff x="2156722" y="2612871"/>
                <a:chExt cx="1371600" cy="182880"/>
              </a:xfrm>
            </p:grpSpPr>
            <p:cxnSp>
              <p:nvCxnSpPr>
                <p:cNvPr id="40" name="Straight Connector 39"/>
                <p:cNvCxnSpPr/>
                <p:nvPr/>
              </p:nvCxnSpPr>
              <p:spPr>
                <a:xfrm flipV="1">
                  <a:off x="2156722" y="2704311"/>
                  <a:ext cx="1371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p:cNvCxnSpPr/>
                <p:nvPr/>
              </p:nvCxnSpPr>
              <p:spPr>
                <a:xfrm flipV="1">
                  <a:off x="2569254" y="2612871"/>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V="1">
                  <a:off x="3115791" y="2612871"/>
                  <a:ext cx="0" cy="182880"/>
                </a:xfrm>
                <a:prstGeom prst="line">
                  <a:avLst/>
                </a:prstGeom>
                <a:ln w="12700"/>
              </p:spPr>
              <p:style>
                <a:lnRef idx="1">
                  <a:schemeClr val="dk1"/>
                </a:lnRef>
                <a:fillRef idx="0">
                  <a:schemeClr val="dk1"/>
                </a:fillRef>
                <a:effectRef idx="0">
                  <a:schemeClr val="dk1"/>
                </a:effectRef>
                <a:fontRef idx="minor">
                  <a:schemeClr val="tx1"/>
                </a:fontRef>
              </p:style>
            </p:cxnSp>
          </p:grpSp>
          <p:grpSp>
            <p:nvGrpSpPr>
              <p:cNvPr id="43" name="Group 42"/>
              <p:cNvGrpSpPr/>
              <p:nvPr/>
            </p:nvGrpSpPr>
            <p:grpSpPr>
              <a:xfrm>
                <a:off x="4247426" y="1994856"/>
                <a:ext cx="1371600" cy="182880"/>
                <a:chOff x="2156722" y="2612871"/>
                <a:chExt cx="1371600" cy="182880"/>
              </a:xfrm>
            </p:grpSpPr>
            <p:cxnSp>
              <p:nvCxnSpPr>
                <p:cNvPr id="44" name="Straight Connector 43"/>
                <p:cNvCxnSpPr/>
                <p:nvPr/>
              </p:nvCxnSpPr>
              <p:spPr>
                <a:xfrm flipV="1">
                  <a:off x="2156722" y="2704311"/>
                  <a:ext cx="1371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2569254" y="2612871"/>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3115791" y="2612871"/>
                  <a:ext cx="0" cy="182880"/>
                </a:xfrm>
                <a:prstGeom prst="line">
                  <a:avLst/>
                </a:prstGeom>
                <a:ln w="12700"/>
              </p:spPr>
              <p:style>
                <a:lnRef idx="1">
                  <a:schemeClr val="dk1"/>
                </a:lnRef>
                <a:fillRef idx="0">
                  <a:schemeClr val="dk1"/>
                </a:fillRef>
                <a:effectRef idx="0">
                  <a:schemeClr val="dk1"/>
                </a:effectRef>
                <a:fontRef idx="minor">
                  <a:schemeClr val="tx1"/>
                </a:fontRef>
              </p:style>
            </p:cxnSp>
          </p:grpSp>
          <p:sp>
            <p:nvSpPr>
              <p:cNvPr id="48" name="Oval 47"/>
              <p:cNvSpPr/>
              <p:nvPr/>
            </p:nvSpPr>
            <p:spPr>
              <a:xfrm>
                <a:off x="4284436" y="2342636"/>
                <a:ext cx="182880" cy="18288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Oval 48"/>
              <p:cNvSpPr/>
              <p:nvPr/>
            </p:nvSpPr>
            <p:spPr>
              <a:xfrm>
                <a:off x="5023615" y="1725839"/>
                <a:ext cx="182880" cy="18288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grpSp>
        <p:nvGrpSpPr>
          <p:cNvPr id="23" name="Group 22"/>
          <p:cNvGrpSpPr/>
          <p:nvPr/>
        </p:nvGrpSpPr>
        <p:grpSpPr>
          <a:xfrm>
            <a:off x="2230084" y="2400395"/>
            <a:ext cx="1943100" cy="1165860"/>
            <a:chOff x="974635" y="1657211"/>
            <a:chExt cx="1943100" cy="1165860"/>
          </a:xfrm>
        </p:grpSpPr>
        <p:sp>
          <p:nvSpPr>
            <p:cNvPr id="4" name="Rectangle 3"/>
            <p:cNvSpPr>
              <a:spLocks noChangeAspect="1"/>
            </p:cNvSpPr>
            <p:nvPr/>
          </p:nvSpPr>
          <p:spPr>
            <a:xfrm>
              <a:off x="974635" y="1657211"/>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16" name="Group 15"/>
            <p:cNvGrpSpPr/>
            <p:nvPr/>
          </p:nvGrpSpPr>
          <p:grpSpPr>
            <a:xfrm>
              <a:off x="1291981" y="1941792"/>
              <a:ext cx="1371600" cy="625969"/>
              <a:chOff x="1291981" y="1941792"/>
              <a:chExt cx="1371600" cy="625969"/>
            </a:xfrm>
          </p:grpSpPr>
          <p:grpSp>
            <p:nvGrpSpPr>
              <p:cNvPr id="37" name="Group 36"/>
              <p:cNvGrpSpPr/>
              <p:nvPr/>
            </p:nvGrpSpPr>
            <p:grpSpPr>
              <a:xfrm>
                <a:off x="1291981" y="2384881"/>
                <a:ext cx="1371600" cy="182880"/>
                <a:chOff x="2156722" y="2612871"/>
                <a:chExt cx="1371600" cy="182880"/>
              </a:xfrm>
            </p:grpSpPr>
            <p:cxnSp>
              <p:nvCxnSpPr>
                <p:cNvPr id="29" name="Straight Connector 28"/>
                <p:cNvCxnSpPr/>
                <p:nvPr/>
              </p:nvCxnSpPr>
              <p:spPr>
                <a:xfrm flipV="1">
                  <a:off x="2156722" y="2704311"/>
                  <a:ext cx="13716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V="1">
                  <a:off x="2569254" y="2612871"/>
                  <a:ext cx="0" cy="182880"/>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V="1">
                  <a:off x="3115791" y="2612871"/>
                  <a:ext cx="0" cy="182880"/>
                </a:xfrm>
                <a:prstGeom prst="line">
                  <a:avLst/>
                </a:prstGeom>
                <a:ln w="12700"/>
              </p:spPr>
              <p:style>
                <a:lnRef idx="1">
                  <a:schemeClr val="dk1"/>
                </a:lnRef>
                <a:fillRef idx="0">
                  <a:schemeClr val="dk1"/>
                </a:fillRef>
                <a:effectRef idx="0">
                  <a:schemeClr val="dk1"/>
                </a:effectRef>
                <a:fontRef idx="minor">
                  <a:schemeClr val="tx1"/>
                </a:fontRef>
              </p:style>
            </p:cxnSp>
          </p:grpSp>
          <p:sp>
            <p:nvSpPr>
              <p:cNvPr id="47" name="Oval 46"/>
              <p:cNvSpPr/>
              <p:nvPr/>
            </p:nvSpPr>
            <p:spPr>
              <a:xfrm>
                <a:off x="1794901" y="2132468"/>
                <a:ext cx="182880" cy="18288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Oval 49"/>
              <p:cNvSpPr/>
              <p:nvPr/>
            </p:nvSpPr>
            <p:spPr>
              <a:xfrm>
                <a:off x="2159610" y="1941792"/>
                <a:ext cx="182880" cy="18288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3" name="TextBox 32"/>
          <p:cNvSpPr txBox="1"/>
          <p:nvPr/>
        </p:nvSpPr>
        <p:spPr>
          <a:xfrm>
            <a:off x="1205863" y="1613432"/>
            <a:ext cx="3991542" cy="523220"/>
          </a:xfrm>
          <a:prstGeom prst="rect">
            <a:avLst/>
          </a:prstGeom>
          <a:noFill/>
        </p:spPr>
        <p:txBody>
          <a:bodyPr wrap="none" rtlCol="0">
            <a:spAutoFit/>
          </a:bodyPr>
          <a:lstStyle/>
          <a:p>
            <a:r>
              <a:rPr lang="en-US" sz="2800" dirty="0"/>
              <a:t>Position on common scale</a:t>
            </a:r>
          </a:p>
        </p:txBody>
      </p:sp>
      <p:sp>
        <p:nvSpPr>
          <p:cNvPr id="53" name="TextBox 52"/>
          <p:cNvSpPr txBox="1"/>
          <p:nvPr/>
        </p:nvSpPr>
        <p:spPr>
          <a:xfrm>
            <a:off x="6700571" y="1613060"/>
            <a:ext cx="4579587" cy="523220"/>
          </a:xfrm>
          <a:prstGeom prst="rect">
            <a:avLst/>
          </a:prstGeom>
          <a:noFill/>
        </p:spPr>
        <p:txBody>
          <a:bodyPr wrap="none" rtlCol="0">
            <a:spAutoFit/>
          </a:bodyPr>
          <a:lstStyle/>
          <a:p>
            <a:r>
              <a:rPr lang="en-US" sz="2800" dirty="0"/>
              <a:t>Position on non-aligned scales</a:t>
            </a:r>
          </a:p>
        </p:txBody>
      </p:sp>
      <p:sp>
        <p:nvSpPr>
          <p:cNvPr id="80" name="TextBox 79"/>
          <p:cNvSpPr txBox="1"/>
          <p:nvPr/>
        </p:nvSpPr>
        <p:spPr>
          <a:xfrm>
            <a:off x="9731077"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nvGrpSpPr>
          <p:cNvPr id="38" name="Group 37"/>
          <p:cNvGrpSpPr/>
          <p:nvPr/>
        </p:nvGrpSpPr>
        <p:grpSpPr>
          <a:xfrm>
            <a:off x="312779" y="3744067"/>
            <a:ext cx="11566443" cy="1276048"/>
            <a:chOff x="312779" y="4691528"/>
            <a:chExt cx="11566443" cy="1276048"/>
          </a:xfrm>
        </p:grpSpPr>
        <p:grpSp>
          <p:nvGrpSpPr>
            <p:cNvPr id="6" name="Group 5"/>
            <p:cNvGrpSpPr/>
            <p:nvPr/>
          </p:nvGrpSpPr>
          <p:grpSpPr>
            <a:xfrm>
              <a:off x="312779" y="4691528"/>
              <a:ext cx="11566443" cy="1276048"/>
              <a:chOff x="471889" y="5187293"/>
              <a:chExt cx="11566443" cy="1276048"/>
            </a:xfrm>
          </p:grpSpPr>
          <p:sp>
            <p:nvSpPr>
              <p:cNvPr id="3" name="Left Arrow 2"/>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Left Arrow 78"/>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81" name="TextBox 80"/>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spTree>
    <p:extLst>
      <p:ext uri="{BB962C8B-B14F-4D97-AF65-F5344CB8AC3E}">
        <p14:creationId xmlns:p14="http://schemas.microsoft.com/office/powerpoint/2010/main" val="293103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2"/>
            <a:ext cx="10515600" cy="1325563"/>
          </a:xfrm>
        </p:spPr>
        <p:txBody>
          <a:bodyPr/>
          <a:lstStyle/>
          <a:p>
            <a:r>
              <a:rPr lang="en-US" dirty="0"/>
              <a:t>Choosing chart components, part 3</a:t>
            </a:r>
          </a:p>
        </p:txBody>
      </p:sp>
      <p:sp>
        <p:nvSpPr>
          <p:cNvPr id="80" name="TextBox 79"/>
          <p:cNvSpPr txBox="1"/>
          <p:nvPr/>
        </p:nvSpPr>
        <p:spPr>
          <a:xfrm>
            <a:off x="9731077"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nvGrpSpPr>
          <p:cNvPr id="52" name="Group 51"/>
          <p:cNvGrpSpPr/>
          <p:nvPr/>
        </p:nvGrpSpPr>
        <p:grpSpPr>
          <a:xfrm>
            <a:off x="1196163" y="2306540"/>
            <a:ext cx="1943100" cy="1165860"/>
            <a:chOff x="974635" y="3341436"/>
            <a:chExt cx="1943100" cy="1165860"/>
          </a:xfrm>
        </p:grpSpPr>
        <p:sp>
          <p:nvSpPr>
            <p:cNvPr id="54" name="Rectangle 53"/>
            <p:cNvSpPr>
              <a:spLocks noChangeAspect="1"/>
            </p:cNvSpPr>
            <p:nvPr/>
          </p:nvSpPr>
          <p:spPr>
            <a:xfrm>
              <a:off x="974635" y="3341436"/>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5" name="Straight Connector 54"/>
            <p:cNvCxnSpPr/>
            <p:nvPr/>
          </p:nvCxnSpPr>
          <p:spPr>
            <a:xfrm>
              <a:off x="1464014" y="3917355"/>
              <a:ext cx="1040524" cy="0"/>
            </a:xfrm>
            <a:prstGeom prst="line">
              <a:avLst/>
            </a:prstGeom>
            <a:ln w="57150"/>
          </p:spPr>
          <p:style>
            <a:lnRef idx="1">
              <a:schemeClr val="dk1"/>
            </a:lnRef>
            <a:fillRef idx="0">
              <a:schemeClr val="dk1"/>
            </a:fillRef>
            <a:effectRef idx="0">
              <a:schemeClr val="dk1"/>
            </a:effectRef>
            <a:fontRef idx="minor">
              <a:schemeClr val="tx1"/>
            </a:fontRef>
          </p:style>
        </p:cxnSp>
      </p:grpSp>
      <p:grpSp>
        <p:nvGrpSpPr>
          <p:cNvPr id="56" name="Group 55"/>
          <p:cNvGrpSpPr/>
          <p:nvPr/>
        </p:nvGrpSpPr>
        <p:grpSpPr>
          <a:xfrm>
            <a:off x="9052737" y="2306540"/>
            <a:ext cx="1943100" cy="1252676"/>
            <a:chOff x="6492569" y="3333882"/>
            <a:chExt cx="1943100" cy="1252676"/>
          </a:xfrm>
        </p:grpSpPr>
        <p:sp>
          <p:nvSpPr>
            <p:cNvPr id="57" name="Rectangle 56"/>
            <p:cNvSpPr>
              <a:spLocks noChangeAspect="1"/>
            </p:cNvSpPr>
            <p:nvPr/>
          </p:nvSpPr>
          <p:spPr>
            <a:xfrm>
              <a:off x="6492569" y="3333882"/>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8" name="Group 57"/>
            <p:cNvGrpSpPr/>
            <p:nvPr/>
          </p:nvGrpSpPr>
          <p:grpSpPr>
            <a:xfrm>
              <a:off x="6978823" y="3525460"/>
              <a:ext cx="1037899" cy="1061098"/>
              <a:chOff x="6978823" y="3525460"/>
              <a:chExt cx="1037899" cy="1061098"/>
            </a:xfrm>
          </p:grpSpPr>
          <p:cxnSp>
            <p:nvCxnSpPr>
              <p:cNvPr id="59" name="Straight Connector 58"/>
              <p:cNvCxnSpPr/>
              <p:nvPr/>
            </p:nvCxnSpPr>
            <p:spPr>
              <a:xfrm flipV="1">
                <a:off x="7136481" y="3525460"/>
                <a:ext cx="465081" cy="737637"/>
              </a:xfrm>
              <a:prstGeom prst="line">
                <a:avLst/>
              </a:prstGeom>
              <a:ln w="57150">
                <a:tailEnd type="triangle"/>
              </a:ln>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flipV="1">
                <a:off x="7136480" y="4256389"/>
                <a:ext cx="880242" cy="6708"/>
              </a:xfrm>
              <a:prstGeom prst="line">
                <a:avLst/>
              </a:prstGeom>
              <a:ln w="57150">
                <a:tailEnd type="triangle"/>
              </a:ln>
            </p:spPr>
            <p:style>
              <a:lnRef idx="1">
                <a:schemeClr val="dk1"/>
              </a:lnRef>
              <a:fillRef idx="0">
                <a:schemeClr val="dk1"/>
              </a:fillRef>
              <a:effectRef idx="0">
                <a:schemeClr val="dk1"/>
              </a:effectRef>
              <a:fontRef idx="minor">
                <a:schemeClr val="tx1"/>
              </a:fontRef>
            </p:style>
          </p:cxnSp>
          <p:sp>
            <p:nvSpPr>
              <p:cNvPr id="61" name="Arc 60"/>
              <p:cNvSpPr/>
              <p:nvPr/>
            </p:nvSpPr>
            <p:spPr>
              <a:xfrm>
                <a:off x="6978823" y="3855038"/>
                <a:ext cx="731520" cy="731520"/>
              </a:xfrm>
              <a:prstGeom prst="arc">
                <a:avLst>
                  <a:gd name="adj1" fmla="val 16668018"/>
                  <a:gd name="adj2" fmla="val 124958"/>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nvGrpSpPr>
          <p:cNvPr id="62" name="Group 61"/>
          <p:cNvGrpSpPr/>
          <p:nvPr/>
        </p:nvGrpSpPr>
        <p:grpSpPr>
          <a:xfrm>
            <a:off x="5219761" y="2306540"/>
            <a:ext cx="1943100" cy="1165860"/>
            <a:chOff x="3725720" y="3333882"/>
            <a:chExt cx="1943100" cy="1165860"/>
          </a:xfrm>
        </p:grpSpPr>
        <p:sp>
          <p:nvSpPr>
            <p:cNvPr id="63" name="Rectangle 62"/>
            <p:cNvSpPr>
              <a:spLocks noChangeAspect="1"/>
            </p:cNvSpPr>
            <p:nvPr/>
          </p:nvSpPr>
          <p:spPr>
            <a:xfrm>
              <a:off x="3725720" y="3333882"/>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4" name="Straight Connector 63"/>
            <p:cNvCxnSpPr/>
            <p:nvPr/>
          </p:nvCxnSpPr>
          <p:spPr>
            <a:xfrm flipV="1">
              <a:off x="4343602" y="3631826"/>
              <a:ext cx="856591" cy="491685"/>
            </a:xfrm>
            <a:prstGeom prst="line">
              <a:avLst/>
            </a:prstGeom>
            <a:ln w="57150">
              <a:tailEnd type="triangle"/>
            </a:ln>
          </p:spPr>
          <p:style>
            <a:lnRef idx="1">
              <a:schemeClr val="dk1"/>
            </a:lnRef>
            <a:fillRef idx="0">
              <a:schemeClr val="dk1"/>
            </a:fillRef>
            <a:effectRef idx="0">
              <a:schemeClr val="dk1"/>
            </a:effectRef>
            <a:fontRef idx="minor">
              <a:schemeClr val="tx1"/>
            </a:fontRef>
          </p:style>
        </p:cxnSp>
      </p:grpSp>
      <p:sp>
        <p:nvSpPr>
          <p:cNvPr id="65" name="TextBox 64"/>
          <p:cNvSpPr txBox="1"/>
          <p:nvPr/>
        </p:nvSpPr>
        <p:spPr>
          <a:xfrm>
            <a:off x="1580372" y="1747776"/>
            <a:ext cx="1174681" cy="523220"/>
          </a:xfrm>
          <a:prstGeom prst="rect">
            <a:avLst/>
          </a:prstGeom>
          <a:noFill/>
        </p:spPr>
        <p:txBody>
          <a:bodyPr wrap="none" rtlCol="0">
            <a:spAutoFit/>
          </a:bodyPr>
          <a:lstStyle/>
          <a:p>
            <a:r>
              <a:rPr lang="en-US" sz="2800" dirty="0"/>
              <a:t>Length</a:t>
            </a:r>
          </a:p>
        </p:txBody>
      </p:sp>
      <p:sp>
        <p:nvSpPr>
          <p:cNvPr id="66" name="TextBox 65"/>
          <p:cNvSpPr txBox="1"/>
          <p:nvPr/>
        </p:nvSpPr>
        <p:spPr>
          <a:xfrm>
            <a:off x="5431843" y="1755330"/>
            <a:ext cx="1518429" cy="523220"/>
          </a:xfrm>
          <a:prstGeom prst="rect">
            <a:avLst/>
          </a:prstGeom>
          <a:noFill/>
        </p:spPr>
        <p:txBody>
          <a:bodyPr wrap="none" rtlCol="0">
            <a:spAutoFit/>
          </a:bodyPr>
          <a:lstStyle/>
          <a:p>
            <a:r>
              <a:rPr lang="en-US" sz="2800" dirty="0"/>
              <a:t>Direction</a:t>
            </a:r>
          </a:p>
        </p:txBody>
      </p:sp>
      <p:sp>
        <p:nvSpPr>
          <p:cNvPr id="67" name="TextBox 66"/>
          <p:cNvSpPr txBox="1"/>
          <p:nvPr/>
        </p:nvSpPr>
        <p:spPr>
          <a:xfrm>
            <a:off x="9627570" y="1782288"/>
            <a:ext cx="1010213" cy="523220"/>
          </a:xfrm>
          <a:prstGeom prst="rect">
            <a:avLst/>
          </a:prstGeom>
          <a:noFill/>
        </p:spPr>
        <p:txBody>
          <a:bodyPr wrap="none" rtlCol="0">
            <a:spAutoFit/>
          </a:bodyPr>
          <a:lstStyle/>
          <a:p>
            <a:r>
              <a:rPr lang="en-US" sz="2800" dirty="0"/>
              <a:t>Angle</a:t>
            </a:r>
          </a:p>
        </p:txBody>
      </p:sp>
      <p:grpSp>
        <p:nvGrpSpPr>
          <p:cNvPr id="70" name="Group 69"/>
          <p:cNvGrpSpPr/>
          <p:nvPr/>
        </p:nvGrpSpPr>
        <p:grpSpPr>
          <a:xfrm>
            <a:off x="312778" y="3728593"/>
            <a:ext cx="11566443" cy="1276048"/>
            <a:chOff x="312779" y="4691528"/>
            <a:chExt cx="11566443" cy="1276048"/>
          </a:xfrm>
        </p:grpSpPr>
        <p:grpSp>
          <p:nvGrpSpPr>
            <p:cNvPr id="71" name="Group 70"/>
            <p:cNvGrpSpPr/>
            <p:nvPr/>
          </p:nvGrpSpPr>
          <p:grpSpPr>
            <a:xfrm>
              <a:off x="312779" y="4691528"/>
              <a:ext cx="11566443" cy="1276048"/>
              <a:chOff x="471889" y="5187293"/>
              <a:chExt cx="11566443" cy="1276048"/>
            </a:xfrm>
          </p:grpSpPr>
          <p:sp>
            <p:nvSpPr>
              <p:cNvPr id="74" name="Left Arrow 73"/>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Left Arrow 74"/>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73" name="TextBox 72"/>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spTree>
    <p:extLst>
      <p:ext uri="{BB962C8B-B14F-4D97-AF65-F5344CB8AC3E}">
        <p14:creationId xmlns:p14="http://schemas.microsoft.com/office/powerpoint/2010/main" val="765070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2"/>
            <a:ext cx="10515600" cy="1325563"/>
          </a:xfrm>
        </p:spPr>
        <p:txBody>
          <a:bodyPr/>
          <a:lstStyle/>
          <a:p>
            <a:r>
              <a:rPr lang="en-US" dirty="0"/>
              <a:t>Choosing chart components, part 4</a:t>
            </a:r>
          </a:p>
        </p:txBody>
      </p:sp>
      <p:sp>
        <p:nvSpPr>
          <p:cNvPr id="80" name="TextBox 79"/>
          <p:cNvSpPr txBox="1"/>
          <p:nvPr/>
        </p:nvSpPr>
        <p:spPr>
          <a:xfrm>
            <a:off x="9731077"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nvGrpSpPr>
          <p:cNvPr id="52" name="Group 51"/>
          <p:cNvGrpSpPr/>
          <p:nvPr/>
        </p:nvGrpSpPr>
        <p:grpSpPr>
          <a:xfrm>
            <a:off x="312778" y="3902761"/>
            <a:ext cx="11566443" cy="1276048"/>
            <a:chOff x="312779" y="4691528"/>
            <a:chExt cx="11566443" cy="1276048"/>
          </a:xfrm>
        </p:grpSpPr>
        <p:grpSp>
          <p:nvGrpSpPr>
            <p:cNvPr id="54" name="Group 53"/>
            <p:cNvGrpSpPr/>
            <p:nvPr/>
          </p:nvGrpSpPr>
          <p:grpSpPr>
            <a:xfrm>
              <a:off x="312779" y="4691528"/>
              <a:ext cx="11566443" cy="1276048"/>
              <a:chOff x="471889" y="5187293"/>
              <a:chExt cx="11566443" cy="1276048"/>
            </a:xfrm>
          </p:grpSpPr>
          <p:sp>
            <p:nvSpPr>
              <p:cNvPr id="57" name="Left Arrow 56"/>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 Arrow 57"/>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56" name="TextBox 55"/>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grpSp>
        <p:nvGrpSpPr>
          <p:cNvPr id="59" name="Group 58"/>
          <p:cNvGrpSpPr/>
          <p:nvPr/>
        </p:nvGrpSpPr>
        <p:grpSpPr>
          <a:xfrm>
            <a:off x="1685846" y="2515013"/>
            <a:ext cx="1943100" cy="1165860"/>
            <a:chOff x="974635" y="5015823"/>
            <a:chExt cx="1943100" cy="1165860"/>
          </a:xfrm>
        </p:grpSpPr>
        <p:sp>
          <p:nvSpPr>
            <p:cNvPr id="60" name="Rectangle 59"/>
            <p:cNvSpPr>
              <a:spLocks noChangeAspect="1"/>
            </p:cNvSpPr>
            <p:nvPr/>
          </p:nvSpPr>
          <p:spPr>
            <a:xfrm>
              <a:off x="974635" y="5015823"/>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Oval 60"/>
            <p:cNvSpPr/>
            <p:nvPr/>
          </p:nvSpPr>
          <p:spPr>
            <a:xfrm>
              <a:off x="1597000" y="5253003"/>
              <a:ext cx="731520" cy="731520"/>
            </a:xfrm>
            <a:prstGeom prst="ellipse">
              <a:avLst/>
            </a:prstGeom>
            <a:solidFill>
              <a:schemeClr val="bg1">
                <a:lumMod val="85000"/>
              </a:schemeClr>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62" name="Group 61"/>
          <p:cNvGrpSpPr/>
          <p:nvPr/>
        </p:nvGrpSpPr>
        <p:grpSpPr>
          <a:xfrm>
            <a:off x="8563055" y="2515013"/>
            <a:ext cx="1943100" cy="1520761"/>
            <a:chOff x="6492569" y="5008269"/>
            <a:chExt cx="1943100" cy="1520761"/>
          </a:xfrm>
        </p:grpSpPr>
        <p:sp>
          <p:nvSpPr>
            <p:cNvPr id="63" name="Rectangle 62"/>
            <p:cNvSpPr>
              <a:spLocks noChangeAspect="1"/>
            </p:cNvSpPr>
            <p:nvPr/>
          </p:nvSpPr>
          <p:spPr>
            <a:xfrm>
              <a:off x="6492569" y="5008269"/>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Arc 63"/>
            <p:cNvSpPr/>
            <p:nvPr/>
          </p:nvSpPr>
          <p:spPr>
            <a:xfrm>
              <a:off x="6556031" y="5368510"/>
              <a:ext cx="1277007" cy="1160520"/>
            </a:xfrm>
            <a:prstGeom prst="arc">
              <a:avLst/>
            </a:prstGeom>
            <a:ln w="571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5" name="Group 64"/>
          <p:cNvGrpSpPr/>
          <p:nvPr/>
        </p:nvGrpSpPr>
        <p:grpSpPr>
          <a:xfrm>
            <a:off x="5092720" y="2515013"/>
            <a:ext cx="1943100" cy="1165860"/>
            <a:chOff x="3725720" y="5008269"/>
            <a:chExt cx="1943100" cy="1165860"/>
          </a:xfrm>
        </p:grpSpPr>
        <p:sp>
          <p:nvSpPr>
            <p:cNvPr id="66" name="Rectangle 65"/>
            <p:cNvSpPr>
              <a:spLocks noChangeAspect="1"/>
            </p:cNvSpPr>
            <p:nvPr/>
          </p:nvSpPr>
          <p:spPr>
            <a:xfrm>
              <a:off x="3725720" y="5008269"/>
              <a:ext cx="1943100" cy="1165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Cube 66"/>
            <p:cNvSpPr/>
            <p:nvPr/>
          </p:nvSpPr>
          <p:spPr>
            <a:xfrm>
              <a:off x="4365118" y="5271688"/>
              <a:ext cx="733097" cy="709504"/>
            </a:xfrm>
            <a:prstGeom prst="cub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8" name="TextBox 67"/>
          <p:cNvSpPr txBox="1"/>
          <p:nvPr/>
        </p:nvSpPr>
        <p:spPr>
          <a:xfrm>
            <a:off x="2225996" y="1712119"/>
            <a:ext cx="862800" cy="523220"/>
          </a:xfrm>
          <a:prstGeom prst="rect">
            <a:avLst/>
          </a:prstGeom>
          <a:noFill/>
        </p:spPr>
        <p:txBody>
          <a:bodyPr wrap="none" rtlCol="0">
            <a:spAutoFit/>
          </a:bodyPr>
          <a:lstStyle/>
          <a:p>
            <a:r>
              <a:rPr lang="en-US" sz="2800" dirty="0"/>
              <a:t>Area</a:t>
            </a:r>
          </a:p>
        </p:txBody>
      </p:sp>
      <p:sp>
        <p:nvSpPr>
          <p:cNvPr id="69" name="TextBox 68"/>
          <p:cNvSpPr txBox="1"/>
          <p:nvPr/>
        </p:nvSpPr>
        <p:spPr>
          <a:xfrm>
            <a:off x="5415214" y="1717337"/>
            <a:ext cx="1298112" cy="523220"/>
          </a:xfrm>
          <a:prstGeom prst="rect">
            <a:avLst/>
          </a:prstGeom>
          <a:noFill/>
        </p:spPr>
        <p:txBody>
          <a:bodyPr wrap="none" rtlCol="0">
            <a:spAutoFit/>
          </a:bodyPr>
          <a:lstStyle/>
          <a:p>
            <a:r>
              <a:rPr lang="en-US" sz="2800" dirty="0"/>
              <a:t>Volume</a:t>
            </a:r>
          </a:p>
        </p:txBody>
      </p:sp>
      <p:sp>
        <p:nvSpPr>
          <p:cNvPr id="70" name="TextBox 69"/>
          <p:cNvSpPr txBox="1"/>
          <p:nvPr/>
        </p:nvSpPr>
        <p:spPr>
          <a:xfrm>
            <a:off x="8721914" y="1718951"/>
            <a:ext cx="1625381" cy="523220"/>
          </a:xfrm>
          <a:prstGeom prst="rect">
            <a:avLst/>
          </a:prstGeom>
          <a:noFill/>
        </p:spPr>
        <p:txBody>
          <a:bodyPr wrap="none" rtlCol="0">
            <a:spAutoFit/>
          </a:bodyPr>
          <a:lstStyle/>
          <a:p>
            <a:r>
              <a:rPr lang="en-US" sz="2800" dirty="0"/>
              <a:t>Curvature</a:t>
            </a:r>
          </a:p>
        </p:txBody>
      </p:sp>
    </p:spTree>
    <p:extLst>
      <p:ext uri="{BB962C8B-B14F-4D97-AF65-F5344CB8AC3E}">
        <p14:creationId xmlns:p14="http://schemas.microsoft.com/office/powerpoint/2010/main" val="262472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0432"/>
            <a:ext cx="10515600" cy="1325563"/>
          </a:xfrm>
        </p:spPr>
        <p:txBody>
          <a:bodyPr/>
          <a:lstStyle/>
          <a:p>
            <a:r>
              <a:rPr lang="en-US" dirty="0"/>
              <a:t>Choosing chart components, part 5</a:t>
            </a:r>
          </a:p>
        </p:txBody>
      </p:sp>
      <p:sp>
        <p:nvSpPr>
          <p:cNvPr id="80" name="TextBox 79"/>
          <p:cNvSpPr txBox="1"/>
          <p:nvPr/>
        </p:nvSpPr>
        <p:spPr>
          <a:xfrm>
            <a:off x="9731077"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nvGrpSpPr>
          <p:cNvPr id="52" name="Group 51"/>
          <p:cNvGrpSpPr/>
          <p:nvPr/>
        </p:nvGrpSpPr>
        <p:grpSpPr>
          <a:xfrm>
            <a:off x="312778" y="5581952"/>
            <a:ext cx="11566443" cy="1276048"/>
            <a:chOff x="312779" y="4691528"/>
            <a:chExt cx="11566443" cy="1276048"/>
          </a:xfrm>
        </p:grpSpPr>
        <p:grpSp>
          <p:nvGrpSpPr>
            <p:cNvPr id="54" name="Group 53"/>
            <p:cNvGrpSpPr/>
            <p:nvPr/>
          </p:nvGrpSpPr>
          <p:grpSpPr>
            <a:xfrm>
              <a:off x="312779" y="4691528"/>
              <a:ext cx="11566443" cy="1276048"/>
              <a:chOff x="471889" y="5187293"/>
              <a:chExt cx="11566443" cy="1276048"/>
            </a:xfrm>
          </p:grpSpPr>
          <p:sp>
            <p:nvSpPr>
              <p:cNvPr id="57" name="Left Arrow 56"/>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Left Arrow 57"/>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56" name="TextBox 55"/>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grpSp>
        <p:nvGrpSpPr>
          <p:cNvPr id="3" name="Group 2">
            <a:extLst>
              <a:ext uri="{FF2B5EF4-FFF2-40B4-BE49-F238E27FC236}">
                <a16:creationId xmlns:a16="http://schemas.microsoft.com/office/drawing/2014/main" id="{4FC42A95-90BB-2B6B-04DC-12B6CDEF4488}"/>
              </a:ext>
            </a:extLst>
          </p:cNvPr>
          <p:cNvGrpSpPr/>
          <p:nvPr/>
        </p:nvGrpSpPr>
        <p:grpSpPr>
          <a:xfrm>
            <a:off x="4158408" y="1474663"/>
            <a:ext cx="1943100" cy="1954337"/>
            <a:chOff x="1962223" y="1621515"/>
            <a:chExt cx="1943100" cy="1954337"/>
          </a:xfrm>
        </p:grpSpPr>
        <p:sp>
          <p:nvSpPr>
            <p:cNvPr id="60" name="Rectangle 59"/>
            <p:cNvSpPr>
              <a:spLocks noChangeAspect="1"/>
            </p:cNvSpPr>
            <p:nvPr/>
          </p:nvSpPr>
          <p:spPr>
            <a:xfrm>
              <a:off x="1962223" y="2409992"/>
              <a:ext cx="1943100" cy="1165860"/>
            </a:xfrm>
            <a:prstGeom prst="rect">
              <a:avLst/>
            </a:prstGeom>
            <a:pattFill prst="pct60">
              <a:fgClr>
                <a:schemeClr val="tx1"/>
              </a:fgClr>
              <a:bgClr>
                <a:schemeClr val="bg1"/>
              </a:bgClr>
            </a:patt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TextBox 67"/>
            <p:cNvSpPr txBox="1"/>
            <p:nvPr/>
          </p:nvSpPr>
          <p:spPr>
            <a:xfrm>
              <a:off x="2264359" y="1621515"/>
              <a:ext cx="1338828" cy="523220"/>
            </a:xfrm>
            <a:prstGeom prst="rect">
              <a:avLst/>
            </a:prstGeom>
            <a:noFill/>
          </p:spPr>
          <p:txBody>
            <a:bodyPr wrap="none" rtlCol="0">
              <a:spAutoFit/>
            </a:bodyPr>
            <a:lstStyle/>
            <a:p>
              <a:r>
                <a:rPr lang="en-US" sz="2800" dirty="0"/>
                <a:t>Shading</a:t>
              </a:r>
            </a:p>
          </p:txBody>
        </p:sp>
      </p:grpSp>
      <p:grpSp>
        <p:nvGrpSpPr>
          <p:cNvPr id="4" name="Group 3">
            <a:extLst>
              <a:ext uri="{FF2B5EF4-FFF2-40B4-BE49-F238E27FC236}">
                <a16:creationId xmlns:a16="http://schemas.microsoft.com/office/drawing/2014/main" id="{DB16A49C-3F31-EE98-574B-24ED9A6B5370}"/>
              </a:ext>
            </a:extLst>
          </p:cNvPr>
          <p:cNvGrpSpPr/>
          <p:nvPr/>
        </p:nvGrpSpPr>
        <p:grpSpPr>
          <a:xfrm>
            <a:off x="6566263" y="1474663"/>
            <a:ext cx="1943100" cy="1948302"/>
            <a:chOff x="5482502" y="1627550"/>
            <a:chExt cx="1943100" cy="1948302"/>
          </a:xfrm>
        </p:grpSpPr>
        <p:sp>
          <p:nvSpPr>
            <p:cNvPr id="66" name="Rectangle 65"/>
            <p:cNvSpPr>
              <a:spLocks noChangeAspect="1"/>
            </p:cNvSpPr>
            <p:nvPr/>
          </p:nvSpPr>
          <p:spPr>
            <a:xfrm>
              <a:off x="5482502" y="2409992"/>
              <a:ext cx="1943100" cy="1165860"/>
            </a:xfrm>
            <a:prstGeom prst="rect">
              <a:avLst/>
            </a:prstGeom>
            <a:gradFill>
              <a:gsLst>
                <a:gs pos="0">
                  <a:schemeClr val="accent2"/>
                </a:gs>
                <a:gs pos="100000">
                  <a:schemeClr val="bg1"/>
                </a:gs>
              </a:gsLst>
              <a:lin ang="5400000" scaled="1"/>
            </a:gra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TextBox 68"/>
            <p:cNvSpPr txBox="1"/>
            <p:nvPr/>
          </p:nvSpPr>
          <p:spPr>
            <a:xfrm>
              <a:off x="6008188" y="1627550"/>
              <a:ext cx="960519" cy="523220"/>
            </a:xfrm>
            <a:prstGeom prst="rect">
              <a:avLst/>
            </a:prstGeom>
            <a:noFill/>
          </p:spPr>
          <p:txBody>
            <a:bodyPr wrap="none" rtlCol="0">
              <a:spAutoFit/>
            </a:bodyPr>
            <a:lstStyle/>
            <a:p>
              <a:r>
                <a:rPr lang="en-US" sz="2800" dirty="0"/>
                <a:t>Color</a:t>
              </a:r>
            </a:p>
          </p:txBody>
        </p:sp>
      </p:grpSp>
      <p:sp>
        <p:nvSpPr>
          <p:cNvPr id="5" name="TextBox 4">
            <a:extLst>
              <a:ext uri="{FF2B5EF4-FFF2-40B4-BE49-F238E27FC236}">
                <a16:creationId xmlns:a16="http://schemas.microsoft.com/office/drawing/2014/main" id="{3D27B2BD-5959-7E33-5646-30EDA7426D7A}"/>
              </a:ext>
            </a:extLst>
          </p:cNvPr>
          <p:cNvSpPr txBox="1"/>
          <p:nvPr/>
        </p:nvSpPr>
        <p:spPr>
          <a:xfrm>
            <a:off x="743015" y="3746130"/>
            <a:ext cx="4386943" cy="1633781"/>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en-US" sz="2400" dirty="0"/>
              <a:t>Differentiate categories with graduated or contrast fill</a:t>
            </a:r>
          </a:p>
          <a:p>
            <a:pPr marL="285750" indent="-285750">
              <a:spcAft>
                <a:spcPts val="500"/>
              </a:spcAft>
              <a:buFont typeface="Arial" panose="020B0604020202020204" pitchFamily="34" charset="0"/>
              <a:buChar char="•"/>
            </a:pPr>
            <a:r>
              <a:rPr lang="en-US" sz="2400" dirty="0"/>
              <a:t>Draw attention to specific parts of the chart</a:t>
            </a:r>
          </a:p>
        </p:txBody>
      </p:sp>
      <p:sp>
        <p:nvSpPr>
          <p:cNvPr id="28" name="TextBox 27">
            <a:extLst>
              <a:ext uri="{FF2B5EF4-FFF2-40B4-BE49-F238E27FC236}">
                <a16:creationId xmlns:a16="http://schemas.microsoft.com/office/drawing/2014/main" id="{BE4E708A-3001-00EA-A28A-9AA473914F92}"/>
              </a:ext>
            </a:extLst>
          </p:cNvPr>
          <p:cNvSpPr txBox="1"/>
          <p:nvPr/>
        </p:nvSpPr>
        <p:spPr>
          <a:xfrm>
            <a:off x="7062042" y="3746130"/>
            <a:ext cx="4386943" cy="1633781"/>
          </a:xfrm>
          <a:prstGeom prst="rect">
            <a:avLst/>
          </a:prstGeom>
          <a:noFill/>
        </p:spPr>
        <p:txBody>
          <a:bodyPr wrap="square" rtlCol="0">
            <a:spAutoFit/>
          </a:bodyPr>
          <a:lstStyle/>
          <a:p>
            <a:pPr marL="285750" indent="-285750">
              <a:spcAft>
                <a:spcPts val="500"/>
              </a:spcAft>
              <a:buFont typeface="Arial" panose="020B0604020202020204" pitchFamily="34" charset="0"/>
              <a:buChar char="•"/>
            </a:pPr>
            <a:r>
              <a:rPr lang="en-US" sz="2400" dirty="0"/>
              <a:t>Muddle categories when fill is too similar</a:t>
            </a:r>
          </a:p>
          <a:p>
            <a:pPr marL="285750" indent="-285750">
              <a:spcAft>
                <a:spcPts val="500"/>
              </a:spcAft>
              <a:buFont typeface="Arial" panose="020B0604020202020204" pitchFamily="34" charset="0"/>
              <a:buChar char="•"/>
            </a:pPr>
            <a:r>
              <a:rPr lang="en-US" sz="2400" dirty="0"/>
              <a:t>Distract with too many colors or no clear purpose for the fill</a:t>
            </a:r>
          </a:p>
        </p:txBody>
      </p:sp>
    </p:spTree>
    <p:extLst>
      <p:ext uri="{BB962C8B-B14F-4D97-AF65-F5344CB8AC3E}">
        <p14:creationId xmlns:p14="http://schemas.microsoft.com/office/powerpoint/2010/main" val="3457101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your chart’s message</a:t>
            </a:r>
          </a:p>
        </p:txBody>
      </p:sp>
      <p:grpSp>
        <p:nvGrpSpPr>
          <p:cNvPr id="4" name="Group 3">
            <a:extLst>
              <a:ext uri="{FF2B5EF4-FFF2-40B4-BE49-F238E27FC236}">
                <a16:creationId xmlns:a16="http://schemas.microsoft.com/office/drawing/2014/main" id="{66495A3E-8CC8-C066-D324-CE0E1710F35E}"/>
              </a:ext>
            </a:extLst>
          </p:cNvPr>
          <p:cNvGrpSpPr/>
          <p:nvPr/>
        </p:nvGrpSpPr>
        <p:grpSpPr>
          <a:xfrm>
            <a:off x="312778" y="3903723"/>
            <a:ext cx="11566443" cy="1276048"/>
            <a:chOff x="312779" y="4691528"/>
            <a:chExt cx="11566443" cy="1276048"/>
          </a:xfrm>
        </p:grpSpPr>
        <p:grpSp>
          <p:nvGrpSpPr>
            <p:cNvPr id="5" name="Group 4">
              <a:extLst>
                <a:ext uri="{FF2B5EF4-FFF2-40B4-BE49-F238E27FC236}">
                  <a16:creationId xmlns:a16="http://schemas.microsoft.com/office/drawing/2014/main" id="{3F3AC18C-D37B-7E6D-38F9-F91FEAF44B80}"/>
                </a:ext>
              </a:extLst>
            </p:cNvPr>
            <p:cNvGrpSpPr/>
            <p:nvPr/>
          </p:nvGrpSpPr>
          <p:grpSpPr>
            <a:xfrm>
              <a:off x="312779" y="4691528"/>
              <a:ext cx="11566443" cy="1276048"/>
              <a:chOff x="471889" y="5187293"/>
              <a:chExt cx="11566443" cy="1276048"/>
            </a:xfrm>
          </p:grpSpPr>
          <p:sp>
            <p:nvSpPr>
              <p:cNvPr id="8" name="Left Arrow 2">
                <a:extLst>
                  <a:ext uri="{FF2B5EF4-FFF2-40B4-BE49-F238E27FC236}">
                    <a16:creationId xmlns:a16="http://schemas.microsoft.com/office/drawing/2014/main" id="{4E4C1694-BD43-4DA0-C658-1B9190E454D7}"/>
                  </a:ext>
                </a:extLst>
              </p:cNvPr>
              <p:cNvSpPr/>
              <p:nvPr/>
            </p:nvSpPr>
            <p:spPr>
              <a:xfrm>
                <a:off x="471889" y="5187293"/>
                <a:ext cx="5777713" cy="1276048"/>
              </a:xfrm>
              <a:prstGeom prst="leftArrow">
                <a:avLst/>
              </a:prstGeom>
              <a:gradFill flip="none" rotWithShape="1">
                <a:gsLst>
                  <a:gs pos="20000">
                    <a:schemeClr val="bg1">
                      <a:lumMod val="95000"/>
                    </a:schemeClr>
                  </a:gs>
                  <a:gs pos="0">
                    <a:schemeClr val="bg1">
                      <a:lumMod val="95000"/>
                    </a:schemeClr>
                  </a:gs>
                  <a:gs pos="60000">
                    <a:schemeClr val="accent5">
                      <a:lumMod val="60000"/>
                      <a:lumOff val="40000"/>
                    </a:schemeClr>
                  </a:gs>
                  <a:gs pos="99000">
                    <a:schemeClr val="accent5"/>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eft Arrow 78">
                <a:extLst>
                  <a:ext uri="{FF2B5EF4-FFF2-40B4-BE49-F238E27FC236}">
                    <a16:creationId xmlns:a16="http://schemas.microsoft.com/office/drawing/2014/main" id="{807FBCB1-C904-C158-207C-0CE35F318548}"/>
                  </a:ext>
                </a:extLst>
              </p:cNvPr>
              <p:cNvSpPr/>
              <p:nvPr/>
            </p:nvSpPr>
            <p:spPr>
              <a:xfrm rot="10800000">
                <a:off x="6260619" y="5187293"/>
                <a:ext cx="5777713" cy="1276048"/>
              </a:xfrm>
              <a:prstGeom prst="leftArrow">
                <a:avLst/>
              </a:prstGeom>
              <a:gradFill flip="none" rotWithShape="1">
                <a:gsLst>
                  <a:gs pos="20000">
                    <a:schemeClr val="bg1">
                      <a:lumMod val="95000"/>
                    </a:schemeClr>
                  </a:gs>
                  <a:gs pos="0">
                    <a:schemeClr val="bg1">
                      <a:lumMod val="95000"/>
                    </a:schemeClr>
                  </a:gs>
                  <a:gs pos="60000">
                    <a:schemeClr val="accent4">
                      <a:lumMod val="60000"/>
                      <a:lumOff val="40000"/>
                    </a:schemeClr>
                  </a:gs>
                  <a:gs pos="99000">
                    <a:schemeClr val="accent4"/>
                  </a:gs>
                </a:gsLst>
                <a:lin ang="10800000" scaled="1"/>
                <a:tileRect/>
              </a:gra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D7F2BFB3-26C0-DDD5-948E-01A661162A7D}"/>
                </a:ext>
              </a:extLst>
            </p:cNvPr>
            <p:cNvSpPr txBox="1"/>
            <p:nvPr/>
          </p:nvSpPr>
          <p:spPr>
            <a:xfrm>
              <a:off x="1036871" y="5008658"/>
              <a:ext cx="1339277" cy="646331"/>
            </a:xfrm>
            <a:prstGeom prst="rect">
              <a:avLst/>
            </a:prstGeom>
            <a:noFill/>
          </p:spPr>
          <p:txBody>
            <a:bodyPr wrap="none" rtlCol="0" anchor="ctr" anchorCtr="0">
              <a:spAutoFit/>
            </a:bodyPr>
            <a:lstStyle/>
            <a:p>
              <a:r>
                <a:rPr lang="en-US" sz="3600" dirty="0">
                  <a:solidFill>
                    <a:schemeClr val="bg1"/>
                  </a:solidFill>
                </a:rPr>
                <a:t>better</a:t>
              </a:r>
            </a:p>
          </p:txBody>
        </p:sp>
        <p:sp>
          <p:nvSpPr>
            <p:cNvPr id="7" name="TextBox 6">
              <a:extLst>
                <a:ext uri="{FF2B5EF4-FFF2-40B4-BE49-F238E27FC236}">
                  <a16:creationId xmlns:a16="http://schemas.microsoft.com/office/drawing/2014/main" id="{CFF76699-59A5-572D-207B-C4CF6CD18872}"/>
                </a:ext>
              </a:extLst>
            </p:cNvPr>
            <p:cNvSpPr txBox="1"/>
            <p:nvPr/>
          </p:nvSpPr>
          <p:spPr>
            <a:xfrm>
              <a:off x="9731076" y="5004641"/>
              <a:ext cx="1317027" cy="646331"/>
            </a:xfrm>
            <a:prstGeom prst="rect">
              <a:avLst/>
            </a:prstGeom>
            <a:noFill/>
          </p:spPr>
          <p:txBody>
            <a:bodyPr wrap="none" rtlCol="0" anchor="ctr" anchorCtr="0">
              <a:spAutoFit/>
            </a:bodyPr>
            <a:lstStyle>
              <a:defPPr>
                <a:defRPr lang="en-US"/>
              </a:defPPr>
              <a:lvl1pPr>
                <a:defRPr sz="3600">
                  <a:solidFill>
                    <a:schemeClr val="bg1"/>
                  </a:solidFill>
                </a:defRPr>
              </a:lvl1pPr>
            </a:lstStyle>
            <a:p>
              <a:r>
                <a:rPr lang="en-US" dirty="0"/>
                <a:t>worse</a:t>
              </a:r>
            </a:p>
          </p:txBody>
        </p:sp>
      </p:grpSp>
      <p:sp>
        <p:nvSpPr>
          <p:cNvPr id="10" name="TextBox 9">
            <a:extLst>
              <a:ext uri="{FF2B5EF4-FFF2-40B4-BE49-F238E27FC236}">
                <a16:creationId xmlns:a16="http://schemas.microsoft.com/office/drawing/2014/main" id="{2C4F1A8A-8204-12CD-E9B6-C693E9D1F6F8}"/>
              </a:ext>
            </a:extLst>
          </p:cNvPr>
          <p:cNvSpPr txBox="1"/>
          <p:nvPr/>
        </p:nvSpPr>
        <p:spPr>
          <a:xfrm>
            <a:off x="805787" y="2159620"/>
            <a:ext cx="4791696" cy="1569660"/>
          </a:xfrm>
          <a:prstGeom prst="rect">
            <a:avLst/>
          </a:prstGeom>
          <a:noFill/>
        </p:spPr>
        <p:txBody>
          <a:bodyPr wrap="none" rtlCol="0">
            <a:spAutoFit/>
          </a:bodyPr>
          <a:lstStyle/>
          <a:p>
            <a:r>
              <a:rPr lang="en-US" sz="3200" dirty="0"/>
              <a:t>Better charts:</a:t>
            </a:r>
          </a:p>
          <a:p>
            <a:pPr marL="457200" indent="-457200">
              <a:buFont typeface="Arial" panose="020B0604020202020204" pitchFamily="34" charset="0"/>
              <a:buChar char="•"/>
            </a:pPr>
            <a:r>
              <a:rPr lang="en-US" sz="3200" dirty="0"/>
              <a:t>Help the message</a:t>
            </a:r>
          </a:p>
          <a:p>
            <a:pPr marL="457200" indent="-457200">
              <a:buFont typeface="Arial" panose="020B0604020202020204" pitchFamily="34" charset="0"/>
              <a:buChar char="•"/>
            </a:pPr>
            <a:r>
              <a:rPr lang="en-US" sz="3200" dirty="0"/>
              <a:t>Support decision-making</a:t>
            </a:r>
          </a:p>
        </p:txBody>
      </p:sp>
      <p:sp>
        <p:nvSpPr>
          <p:cNvPr id="11" name="TextBox 10">
            <a:extLst>
              <a:ext uri="{FF2B5EF4-FFF2-40B4-BE49-F238E27FC236}">
                <a16:creationId xmlns:a16="http://schemas.microsoft.com/office/drawing/2014/main" id="{501339F9-B64E-71C4-A55D-36B08BCEDE37}"/>
              </a:ext>
            </a:extLst>
          </p:cNvPr>
          <p:cNvSpPr txBox="1"/>
          <p:nvPr/>
        </p:nvSpPr>
        <p:spPr>
          <a:xfrm>
            <a:off x="6820307" y="2159620"/>
            <a:ext cx="4629985" cy="1569660"/>
          </a:xfrm>
          <a:prstGeom prst="rect">
            <a:avLst/>
          </a:prstGeom>
          <a:noFill/>
        </p:spPr>
        <p:txBody>
          <a:bodyPr wrap="none" rtlCol="0">
            <a:spAutoFit/>
          </a:bodyPr>
          <a:lstStyle/>
          <a:p>
            <a:r>
              <a:rPr lang="en-US" sz="3200" dirty="0"/>
              <a:t>Worse charts:</a:t>
            </a:r>
          </a:p>
          <a:p>
            <a:pPr marL="457200" indent="-457200">
              <a:buFont typeface="Arial" panose="020B0604020202020204" pitchFamily="34" charset="0"/>
              <a:buChar char="•"/>
            </a:pPr>
            <a:r>
              <a:rPr lang="en-US" sz="3200" dirty="0"/>
              <a:t>Obscure the message</a:t>
            </a:r>
          </a:p>
          <a:p>
            <a:pPr marL="457200" indent="-457200">
              <a:buFont typeface="Arial" panose="020B0604020202020204" pitchFamily="34" charset="0"/>
              <a:buChar char="•"/>
            </a:pPr>
            <a:r>
              <a:rPr lang="en-US" sz="3200" dirty="0"/>
              <a:t>Misinform the audience</a:t>
            </a:r>
          </a:p>
        </p:txBody>
      </p:sp>
    </p:spTree>
    <p:extLst>
      <p:ext uri="{BB962C8B-B14F-4D97-AF65-F5344CB8AC3E}">
        <p14:creationId xmlns:p14="http://schemas.microsoft.com/office/powerpoint/2010/main" val="413030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already need to know</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Download and save files to your computer</a:t>
            </a:r>
          </a:p>
          <a:p>
            <a:pPr>
              <a:lnSpc>
                <a:spcPct val="100000"/>
              </a:lnSpc>
              <a:spcBef>
                <a:spcPts val="2400"/>
              </a:spcBef>
            </a:pPr>
            <a:r>
              <a:rPr lang="en-US" sz="3200" dirty="0"/>
              <a:t>Understand what data is/are</a:t>
            </a:r>
          </a:p>
          <a:p>
            <a:pPr>
              <a:lnSpc>
                <a:spcPct val="100000"/>
              </a:lnSpc>
              <a:spcBef>
                <a:spcPts val="2400"/>
              </a:spcBef>
            </a:pPr>
            <a:r>
              <a:rPr lang="en-US" sz="3200" dirty="0"/>
              <a:t>Some exposure to tabular data</a:t>
            </a:r>
          </a:p>
          <a:p>
            <a:pPr>
              <a:lnSpc>
                <a:spcPct val="100000"/>
              </a:lnSpc>
              <a:spcBef>
                <a:spcPts val="2400"/>
              </a:spcBef>
            </a:pPr>
            <a:r>
              <a:rPr lang="en-US" sz="3200" dirty="0"/>
              <a:t>Previously seen a chart</a:t>
            </a:r>
          </a:p>
          <a:p>
            <a:pPr>
              <a:lnSpc>
                <a:spcPct val="100000"/>
              </a:lnSpc>
              <a:spcBef>
                <a:spcPts val="2400"/>
              </a:spcBef>
            </a:pPr>
            <a:r>
              <a:rPr lang="en-US" sz="3200" dirty="0"/>
              <a:t>Attempted to create a chart using a spreadsheet program</a:t>
            </a:r>
          </a:p>
        </p:txBody>
      </p:sp>
    </p:spTree>
    <p:extLst>
      <p:ext uri="{BB962C8B-B14F-4D97-AF65-F5344CB8AC3E}">
        <p14:creationId xmlns:p14="http://schemas.microsoft.com/office/powerpoint/2010/main" val="189065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70C9-0EEE-556B-C082-4E74DD9687B9}"/>
              </a:ext>
            </a:extLst>
          </p:cNvPr>
          <p:cNvSpPr>
            <a:spLocks noGrp="1"/>
          </p:cNvSpPr>
          <p:nvPr>
            <p:ph type="title"/>
          </p:nvPr>
        </p:nvSpPr>
        <p:spPr/>
        <p:txBody>
          <a:bodyPr/>
          <a:lstStyle/>
          <a:p>
            <a:r>
              <a:rPr lang="en-US" dirty="0"/>
              <a:t>Link to the Shared Document</a:t>
            </a:r>
          </a:p>
        </p:txBody>
      </p:sp>
      <p:sp>
        <p:nvSpPr>
          <p:cNvPr id="4" name="Content Placeholder 3">
            <a:extLst>
              <a:ext uri="{FF2B5EF4-FFF2-40B4-BE49-F238E27FC236}">
                <a16:creationId xmlns:a16="http://schemas.microsoft.com/office/drawing/2014/main" id="{B77EFE66-4256-5D7C-2AC4-D0E4039F66F9}"/>
              </a:ext>
            </a:extLst>
          </p:cNvPr>
          <p:cNvSpPr>
            <a:spLocks noGrp="1"/>
          </p:cNvSpPr>
          <p:nvPr>
            <p:ph idx="1"/>
          </p:nvPr>
        </p:nvSpPr>
        <p:spPr/>
        <p:txBody>
          <a:bodyPr/>
          <a:lstStyle/>
          <a:p>
            <a:r>
              <a:rPr lang="en-US" dirty="0"/>
              <a:t>Option to add a QR code or other link to a shared document for the workshop</a:t>
            </a:r>
          </a:p>
        </p:txBody>
      </p:sp>
    </p:spTree>
    <p:extLst>
      <p:ext uri="{BB962C8B-B14F-4D97-AF65-F5344CB8AC3E}">
        <p14:creationId xmlns:p14="http://schemas.microsoft.com/office/powerpoint/2010/main" val="414331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will learn</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Basic components of a chart</a:t>
            </a:r>
          </a:p>
          <a:p>
            <a:pPr>
              <a:lnSpc>
                <a:spcPct val="100000"/>
              </a:lnSpc>
              <a:spcBef>
                <a:spcPts val="2400"/>
              </a:spcBef>
            </a:pPr>
            <a:r>
              <a:rPr lang="en-US" sz="3200" dirty="0"/>
              <a:t>Decisions needed to create and refine a chart</a:t>
            </a:r>
          </a:p>
          <a:p>
            <a:pPr>
              <a:lnSpc>
                <a:spcPct val="100000"/>
              </a:lnSpc>
              <a:spcBef>
                <a:spcPts val="2400"/>
              </a:spcBef>
            </a:pPr>
            <a:r>
              <a:rPr lang="en-US" sz="3200" dirty="0"/>
              <a:t>Craft messages about data</a:t>
            </a:r>
          </a:p>
          <a:p>
            <a:pPr>
              <a:lnSpc>
                <a:spcPct val="100000"/>
              </a:lnSpc>
              <a:spcBef>
                <a:spcPts val="2400"/>
              </a:spcBef>
            </a:pPr>
            <a:r>
              <a:rPr lang="en-US" sz="3200" dirty="0"/>
              <a:t>Communicate these messages in charts</a:t>
            </a:r>
            <a:endParaRPr lang="en-US" dirty="0"/>
          </a:p>
        </p:txBody>
      </p:sp>
    </p:spTree>
    <p:extLst>
      <p:ext uri="{BB962C8B-B14F-4D97-AF65-F5344CB8AC3E}">
        <p14:creationId xmlns:p14="http://schemas.microsoft.com/office/powerpoint/2010/main" val="4018014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you need</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Sticky notes</a:t>
            </a:r>
          </a:p>
          <a:p>
            <a:pPr>
              <a:lnSpc>
                <a:spcPct val="100000"/>
              </a:lnSpc>
              <a:spcBef>
                <a:spcPts val="2400"/>
              </a:spcBef>
            </a:pPr>
            <a:r>
              <a:rPr lang="en-US" sz="3200" dirty="0"/>
              <a:t>Shared document</a:t>
            </a:r>
          </a:p>
          <a:p>
            <a:pPr>
              <a:lnSpc>
                <a:spcPct val="100000"/>
              </a:lnSpc>
              <a:spcBef>
                <a:spcPts val="2400"/>
              </a:spcBef>
            </a:pPr>
            <a:r>
              <a:rPr lang="en-US" sz="3200" dirty="0"/>
              <a:t>Data set</a:t>
            </a:r>
          </a:p>
          <a:p>
            <a:pPr>
              <a:lnSpc>
                <a:spcPct val="100000"/>
              </a:lnSpc>
              <a:spcBef>
                <a:spcPts val="2400"/>
              </a:spcBef>
            </a:pPr>
            <a:r>
              <a:rPr lang="en-US" sz="3200" dirty="0"/>
              <a:t>Google Sheets</a:t>
            </a:r>
          </a:p>
          <a:p>
            <a:pPr>
              <a:lnSpc>
                <a:spcPct val="100000"/>
              </a:lnSpc>
              <a:spcBef>
                <a:spcPts val="2400"/>
              </a:spcBef>
            </a:pPr>
            <a:r>
              <a:rPr lang="en-US" sz="3200" dirty="0"/>
              <a:t>Pen/</a:t>
            </a:r>
            <a:r>
              <a:rPr lang="en-US" sz="3200" dirty="0" err="1"/>
              <a:t>cil</a:t>
            </a:r>
            <a:r>
              <a:rPr lang="en-US" sz="3200" dirty="0"/>
              <a:t> and paper</a:t>
            </a:r>
          </a:p>
        </p:txBody>
      </p:sp>
    </p:spTree>
    <p:extLst>
      <p:ext uri="{BB962C8B-B14F-4D97-AF65-F5344CB8AC3E}">
        <p14:creationId xmlns:p14="http://schemas.microsoft.com/office/powerpoint/2010/main" val="1117879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BB270-DCF0-2259-20C2-4C0CA034D5E8}"/>
              </a:ext>
            </a:extLst>
          </p:cNvPr>
          <p:cNvSpPr>
            <a:spLocks noGrp="1"/>
          </p:cNvSpPr>
          <p:nvPr>
            <p:ph type="title"/>
          </p:nvPr>
        </p:nvSpPr>
        <p:spPr/>
        <p:txBody>
          <a:bodyPr/>
          <a:lstStyle/>
          <a:p>
            <a:r>
              <a:rPr lang="en-US" dirty="0"/>
              <a:t>The Importance of Message</a:t>
            </a:r>
          </a:p>
        </p:txBody>
      </p:sp>
      <p:sp>
        <p:nvSpPr>
          <p:cNvPr id="3" name="Text Placeholder 2">
            <a:extLst>
              <a:ext uri="{FF2B5EF4-FFF2-40B4-BE49-F238E27FC236}">
                <a16:creationId xmlns:a16="http://schemas.microsoft.com/office/drawing/2014/main" id="{04F8FAB1-F5B0-599A-34F4-ECCAABB76678}"/>
              </a:ext>
            </a:extLst>
          </p:cNvPr>
          <p:cNvSpPr>
            <a:spLocks noGrp="1"/>
          </p:cNvSpPr>
          <p:nvPr>
            <p:ph type="body" idx="1"/>
          </p:nvPr>
        </p:nvSpPr>
        <p:spPr/>
        <p:txBody>
          <a:bodyPr/>
          <a:lstStyle/>
          <a:p>
            <a:r>
              <a:rPr lang="en-US" dirty="0"/>
              <a:t>Part 1</a:t>
            </a:r>
          </a:p>
        </p:txBody>
      </p:sp>
    </p:spTree>
    <p:extLst>
      <p:ext uri="{BB962C8B-B14F-4D97-AF65-F5344CB8AC3E}">
        <p14:creationId xmlns:p14="http://schemas.microsoft.com/office/powerpoint/2010/main" val="51514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this section</a:t>
            </a:r>
          </a:p>
        </p:txBody>
      </p:sp>
      <p:sp>
        <p:nvSpPr>
          <p:cNvPr id="3" name="Content Placeholder 2"/>
          <p:cNvSpPr>
            <a:spLocks noGrp="1"/>
          </p:cNvSpPr>
          <p:nvPr>
            <p:ph idx="1"/>
          </p:nvPr>
        </p:nvSpPr>
        <p:spPr>
          <a:xfrm>
            <a:off x="838200" y="1606153"/>
            <a:ext cx="10515600" cy="4681650"/>
          </a:xfrm>
        </p:spPr>
        <p:txBody>
          <a:bodyPr>
            <a:normAutofit/>
          </a:bodyPr>
          <a:lstStyle/>
          <a:p>
            <a:pPr>
              <a:lnSpc>
                <a:spcPct val="100000"/>
              </a:lnSpc>
              <a:spcBef>
                <a:spcPts val="2400"/>
              </a:spcBef>
            </a:pPr>
            <a:r>
              <a:rPr lang="en-US" sz="3200" dirty="0"/>
              <a:t>Define what a chart is</a:t>
            </a:r>
          </a:p>
          <a:p>
            <a:pPr>
              <a:lnSpc>
                <a:spcPct val="100000"/>
              </a:lnSpc>
              <a:spcBef>
                <a:spcPts val="2400"/>
              </a:spcBef>
            </a:pPr>
            <a:r>
              <a:rPr lang="en-US" sz="3200" dirty="0"/>
              <a:t>Explain the purpose of a chart</a:t>
            </a:r>
          </a:p>
          <a:p>
            <a:pPr>
              <a:lnSpc>
                <a:spcPct val="100000"/>
              </a:lnSpc>
              <a:spcBef>
                <a:spcPts val="2400"/>
              </a:spcBef>
            </a:pPr>
            <a:r>
              <a:rPr lang="en-US" sz="3200" dirty="0"/>
              <a:t>Identify the components of a chart</a:t>
            </a:r>
          </a:p>
          <a:p>
            <a:pPr>
              <a:lnSpc>
                <a:spcPct val="100000"/>
              </a:lnSpc>
              <a:spcBef>
                <a:spcPts val="2400"/>
              </a:spcBef>
            </a:pPr>
            <a:r>
              <a:rPr lang="en-US" sz="3200" dirty="0"/>
              <a:t>Explain the importance of a chart’s message</a:t>
            </a:r>
            <a:endParaRPr lang="en-US" dirty="0"/>
          </a:p>
        </p:txBody>
      </p:sp>
    </p:spTree>
    <p:extLst>
      <p:ext uri="{BB962C8B-B14F-4D97-AF65-F5344CB8AC3E}">
        <p14:creationId xmlns:p14="http://schemas.microsoft.com/office/powerpoint/2010/main" val="159942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9712-CA4F-59ED-0DF6-779FDA54D289}"/>
              </a:ext>
            </a:extLst>
          </p:cNvPr>
          <p:cNvSpPr>
            <a:spLocks noGrp="1"/>
          </p:cNvSpPr>
          <p:nvPr>
            <p:ph type="title"/>
          </p:nvPr>
        </p:nvSpPr>
        <p:spPr/>
        <p:txBody>
          <a:bodyPr/>
          <a:lstStyle/>
          <a:p>
            <a:r>
              <a:rPr lang="en-US" dirty="0"/>
              <a:t>What is a chart?</a:t>
            </a:r>
          </a:p>
        </p:txBody>
      </p:sp>
      <p:sp>
        <p:nvSpPr>
          <p:cNvPr id="4" name="Rectangle: Rounded Corners 3">
            <a:extLst>
              <a:ext uri="{FF2B5EF4-FFF2-40B4-BE49-F238E27FC236}">
                <a16:creationId xmlns:a16="http://schemas.microsoft.com/office/drawing/2014/main" id="{2573D317-0446-1275-1D55-206723B0A6FB}"/>
              </a:ext>
            </a:extLst>
          </p:cNvPr>
          <p:cNvSpPr/>
          <p:nvPr/>
        </p:nvSpPr>
        <p:spPr>
          <a:xfrm>
            <a:off x="2755392" y="1877568"/>
            <a:ext cx="7278624" cy="30693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114000"/>
              </a:lnSpc>
            </a:pPr>
            <a:r>
              <a:rPr lang="en-US" sz="4000" dirty="0"/>
              <a:t>A chart is a </a:t>
            </a:r>
            <a:r>
              <a:rPr lang="en-US" sz="4000" dirty="0">
                <a:solidFill>
                  <a:schemeClr val="accent1">
                    <a:lumMod val="75000"/>
                  </a:schemeClr>
                </a:solidFill>
              </a:rPr>
              <a:t>visual representation</a:t>
            </a:r>
            <a:r>
              <a:rPr lang="en-US" sz="4000" dirty="0"/>
              <a:t> of </a:t>
            </a:r>
            <a:r>
              <a:rPr lang="en-US" sz="4000" dirty="0">
                <a:solidFill>
                  <a:schemeClr val="accent1">
                    <a:lumMod val="75000"/>
                  </a:schemeClr>
                </a:solidFill>
              </a:rPr>
              <a:t>patterns</a:t>
            </a:r>
            <a:r>
              <a:rPr lang="en-US" sz="4000" dirty="0"/>
              <a:t> </a:t>
            </a:r>
            <a:r>
              <a:rPr lang="en-US" sz="4000" dirty="0">
                <a:solidFill>
                  <a:schemeClr val="accent1">
                    <a:lumMod val="75000"/>
                  </a:schemeClr>
                </a:solidFill>
              </a:rPr>
              <a:t>or relationships </a:t>
            </a:r>
            <a:r>
              <a:rPr lang="en-US" sz="4000" dirty="0"/>
              <a:t>among data elements</a:t>
            </a:r>
          </a:p>
        </p:txBody>
      </p:sp>
    </p:spTree>
    <p:extLst>
      <p:ext uri="{BB962C8B-B14F-4D97-AF65-F5344CB8AC3E}">
        <p14:creationId xmlns:p14="http://schemas.microsoft.com/office/powerpoint/2010/main" val="1969683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2153</TotalTime>
  <Words>3099</Words>
  <Application>Microsoft Office PowerPoint</Application>
  <PresentationFormat>Widescreen</PresentationFormat>
  <Paragraphs>358</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Introduction to Data Visualization</vt:lpstr>
      <vt:lpstr>Agenda</vt:lpstr>
      <vt:lpstr>What you already need to know</vt:lpstr>
      <vt:lpstr>Link to the Shared Document</vt:lpstr>
      <vt:lpstr>What you will learn</vt:lpstr>
      <vt:lpstr>Materials you need</vt:lpstr>
      <vt:lpstr>The Importance of Message</vt:lpstr>
      <vt:lpstr>In this section</vt:lpstr>
      <vt:lpstr>What is a chart?</vt:lpstr>
      <vt:lpstr>What is the purpose of a chart?</vt:lpstr>
      <vt:lpstr>Components of a chart</vt:lpstr>
      <vt:lpstr>Prepare the data</vt:lpstr>
      <vt:lpstr>The role of tables</vt:lpstr>
      <vt:lpstr>From table to chart</vt:lpstr>
      <vt:lpstr>Chart message</vt:lpstr>
      <vt:lpstr>Message Matters</vt:lpstr>
      <vt:lpstr>Graphical Elements of a Chart</vt:lpstr>
      <vt:lpstr>In this section</vt:lpstr>
      <vt:lpstr>PowerPoint Presentation</vt:lpstr>
      <vt:lpstr>Better visual representations</vt:lpstr>
      <vt:lpstr>Choosing chart components, part 1</vt:lpstr>
      <vt:lpstr>Choosing chart components, part 2</vt:lpstr>
      <vt:lpstr>Choosing chart components, part 3</vt:lpstr>
      <vt:lpstr>Choosing chart components, part 4</vt:lpstr>
      <vt:lpstr>Choosing chart components, part 5</vt:lpstr>
      <vt:lpstr>Support your chart’s message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Make better charts  and tables</dc:title>
  <dc:creator>Brooks-Kieffer, Jamene</dc:creator>
  <cp:lastModifiedBy>Brooks-Kieffer, Jamene</cp:lastModifiedBy>
  <cp:revision>3</cp:revision>
  <dcterms:created xsi:type="dcterms:W3CDTF">2022-07-23T21:45:06Z</dcterms:created>
  <dcterms:modified xsi:type="dcterms:W3CDTF">2023-11-17T20:29:13Z</dcterms:modified>
</cp:coreProperties>
</file>