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0" r:id="rId3"/>
    <p:sldId id="263" r:id="rId4"/>
    <p:sldId id="264" r:id="rId5"/>
    <p:sldId id="265" r:id="rId6"/>
    <p:sldId id="270" r:id="rId7"/>
    <p:sldId id="267" r:id="rId8"/>
    <p:sldId id="257" r:id="rId9"/>
    <p:sldId id="258"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4" autoAdjust="0"/>
    <p:restoredTop sz="94660"/>
  </p:normalViewPr>
  <p:slideViewPr>
    <p:cSldViewPr snapToGrid="0">
      <p:cViewPr varScale="1">
        <p:scale>
          <a:sx n="75" d="100"/>
          <a:sy n="75" d="100"/>
        </p:scale>
        <p:origin x="192" y="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2CE1C3-CD50-44C9-8579-B138BF86FD83}" type="datetimeFigureOut">
              <a:rPr lang="en-US" smtClean="0"/>
              <a:t>7/29/22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BB441F-4E61-404E-AF32-FCB68D4E2CD1}" type="slidenum">
              <a:rPr lang="en-US" smtClean="0"/>
              <a:t>‹#›</a:t>
            </a:fld>
            <a:endParaRPr lang="en-US"/>
          </a:p>
        </p:txBody>
      </p:sp>
    </p:spTree>
    <p:extLst>
      <p:ext uri="{BB962C8B-B14F-4D97-AF65-F5344CB8AC3E}">
        <p14:creationId xmlns:p14="http://schemas.microsoft.com/office/powerpoint/2010/main" val="3030555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010F9-5CC3-0A2E-76CF-0C75CAE71A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21F459-EBCC-CBFD-55C1-8F3E52C903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B3B733-579E-9D95-7B70-63E220E73663}"/>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5" name="Footer Placeholder 4">
            <a:extLst>
              <a:ext uri="{FF2B5EF4-FFF2-40B4-BE49-F238E27FC236}">
                <a16:creationId xmlns:a16="http://schemas.microsoft.com/office/drawing/2014/main" id="{ADD811E0-2096-2C13-53FE-F71CBD5B5B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36777-A352-541A-ECDB-05EF5C9E86A3}"/>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4231104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5B171-C895-BF94-C1C5-B2980051EB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B24E26-078B-18E2-ADA6-EE0EBCB381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FABF0-9160-9B09-23BA-4C0DDC99ABA9}"/>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5" name="Footer Placeholder 4">
            <a:extLst>
              <a:ext uri="{FF2B5EF4-FFF2-40B4-BE49-F238E27FC236}">
                <a16:creationId xmlns:a16="http://schemas.microsoft.com/office/drawing/2014/main" id="{DBC56FC6-90D8-B4F8-0A5B-9740A951D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AFED4-EC81-AFC1-2ED5-A2FA7CC4B1FB}"/>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903377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810077-AC4B-0131-4D23-0DDAD90887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4252BD-C237-CBF8-70BE-7D5E36DBD2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C34E5-8EF5-FCB3-C687-68D3150B73D4}"/>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5" name="Footer Placeholder 4">
            <a:extLst>
              <a:ext uri="{FF2B5EF4-FFF2-40B4-BE49-F238E27FC236}">
                <a16:creationId xmlns:a16="http://schemas.microsoft.com/office/drawing/2014/main" id="{AF5F2037-F155-81E0-267F-C8DB8F8C9A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6F6EC0-ACD2-2F36-0551-413D48107281}"/>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356153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4F97-D469-BF14-6073-8C8F190CD6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E23CF2-DBF6-24D2-3913-B7DFFB3C51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DD0F6F-B851-6679-6B5B-AF30E7EFB4CC}"/>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5" name="Footer Placeholder 4">
            <a:extLst>
              <a:ext uri="{FF2B5EF4-FFF2-40B4-BE49-F238E27FC236}">
                <a16:creationId xmlns:a16="http://schemas.microsoft.com/office/drawing/2014/main" id="{7E0707AD-E74F-130B-C23D-53C3BC388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373FA-252F-7712-7399-1256C7A842A2}"/>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360258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674A0-8BEF-6E40-10B2-7FC93E256B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EBFCEF-72D7-3765-ECC7-8C7551A12B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DB2356-544D-A116-2A20-497E9B069703}"/>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5" name="Footer Placeholder 4">
            <a:extLst>
              <a:ext uri="{FF2B5EF4-FFF2-40B4-BE49-F238E27FC236}">
                <a16:creationId xmlns:a16="http://schemas.microsoft.com/office/drawing/2014/main" id="{549198D1-F84B-422F-626A-E26ED7D8B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E6639-1D70-C1A8-C553-15AD034516F1}"/>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1598667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1269E-A986-4049-F32C-AE19F875F0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317CE3-6426-5DE2-A176-FAC956EA9F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107896-9E1B-FF6A-2E07-D200F936FD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956CCF-C812-0EC0-EF3B-76CF59ADE580}"/>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6" name="Footer Placeholder 5">
            <a:extLst>
              <a:ext uri="{FF2B5EF4-FFF2-40B4-BE49-F238E27FC236}">
                <a16:creationId xmlns:a16="http://schemas.microsoft.com/office/drawing/2014/main" id="{13F74847-7201-CA94-64A9-F06D128B6A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06B2E2-3521-0160-8F66-D5FBDE179218}"/>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758272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14C0-2344-1792-57AA-85C1777B8A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12E9FA-4FB9-9A67-7968-491B9E3B82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0D5A14-5247-E127-85D2-ACA4FAE879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BE6C02-F0E8-6843-2592-30106B2523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4E3DEB-276B-DCF1-7CD4-377253CCA4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7CFBCC-0875-2E44-070C-DD2F776D885D}"/>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8" name="Footer Placeholder 7">
            <a:extLst>
              <a:ext uri="{FF2B5EF4-FFF2-40B4-BE49-F238E27FC236}">
                <a16:creationId xmlns:a16="http://schemas.microsoft.com/office/drawing/2014/main" id="{277A9CE1-45FB-7E2B-0459-FA9CFEFA76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749701-FD46-89CE-ACD7-31F3D8349ABD}"/>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3028526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AFC2-BD41-B658-0F83-0779FBEE9A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EE29FF-5FC6-8D41-7256-7EEC5E4035E5}"/>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4" name="Footer Placeholder 3">
            <a:extLst>
              <a:ext uri="{FF2B5EF4-FFF2-40B4-BE49-F238E27FC236}">
                <a16:creationId xmlns:a16="http://schemas.microsoft.com/office/drawing/2014/main" id="{02D6C626-CBEA-B445-85BC-34A7747249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0FF826-5F74-78F5-C546-EC9B31F9733C}"/>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3615620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9FF590-C46A-3920-8562-73284BAD6D68}"/>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3" name="Footer Placeholder 2">
            <a:extLst>
              <a:ext uri="{FF2B5EF4-FFF2-40B4-BE49-F238E27FC236}">
                <a16:creationId xmlns:a16="http://schemas.microsoft.com/office/drawing/2014/main" id="{44AECC0A-5E52-AEB2-A8ED-93E35B0472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69CFD2-95E5-62E5-2E2E-D9F5DA8459A7}"/>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2386541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7E58-18A4-309D-F68D-33A2B34C81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D1FB0C-331E-E010-454F-F3B12611AC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7D6A07-9728-7DA5-BAD6-FCC9A0D5C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92E467-3590-A219-9096-C951BAB47A12}"/>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6" name="Footer Placeholder 5">
            <a:extLst>
              <a:ext uri="{FF2B5EF4-FFF2-40B4-BE49-F238E27FC236}">
                <a16:creationId xmlns:a16="http://schemas.microsoft.com/office/drawing/2014/main" id="{2D71A813-AEF8-3D9D-7D7B-C76A3EC4C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A6D5B3-FB54-0CD1-FF38-5DCEA31E6F1B}"/>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421525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DA8D-7C58-3118-0816-A5D2273460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75AF68-9601-2240-67AA-008B1A522C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88F27F-C640-88B1-03BB-914A2906A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195C27-C8D6-05BC-DCF6-55B780D28060}"/>
              </a:ext>
            </a:extLst>
          </p:cNvPr>
          <p:cNvSpPr>
            <a:spLocks noGrp="1"/>
          </p:cNvSpPr>
          <p:nvPr>
            <p:ph type="dt" sz="half" idx="10"/>
          </p:nvPr>
        </p:nvSpPr>
        <p:spPr/>
        <p:txBody>
          <a:bodyPr/>
          <a:lstStyle/>
          <a:p>
            <a:fld id="{AD1B6942-FA69-4AD1-BE7A-FACDCEFC9702}" type="datetimeFigureOut">
              <a:rPr lang="en-US" smtClean="0"/>
              <a:t>7/29/22</a:t>
            </a:fld>
            <a:endParaRPr lang="en-US"/>
          </a:p>
        </p:txBody>
      </p:sp>
      <p:sp>
        <p:nvSpPr>
          <p:cNvPr id="6" name="Footer Placeholder 5">
            <a:extLst>
              <a:ext uri="{FF2B5EF4-FFF2-40B4-BE49-F238E27FC236}">
                <a16:creationId xmlns:a16="http://schemas.microsoft.com/office/drawing/2014/main" id="{61A5EB1D-320E-E9CF-A733-51B769A495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4C05A5-8CF8-AF8E-D36E-0D5578916FF9}"/>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296435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79080C-1036-DED2-1208-446447B4BE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8E33DF-6D35-B883-7C23-B0E68B5E0C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24D031-CC88-94F2-8904-370776C73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1B6942-FA69-4AD1-BE7A-FACDCEFC9702}" type="datetimeFigureOut">
              <a:rPr lang="en-US" smtClean="0"/>
              <a:t>7/29/22</a:t>
            </a:fld>
            <a:endParaRPr lang="en-US"/>
          </a:p>
        </p:txBody>
      </p:sp>
      <p:sp>
        <p:nvSpPr>
          <p:cNvPr id="5" name="Footer Placeholder 4">
            <a:extLst>
              <a:ext uri="{FF2B5EF4-FFF2-40B4-BE49-F238E27FC236}">
                <a16:creationId xmlns:a16="http://schemas.microsoft.com/office/drawing/2014/main" id="{8ABA495C-354E-E7EE-8AE7-2ABF138117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968D58-F5D1-355B-D18D-154442DF70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49591A-6FAB-4CD4-BA5F-21B5C03B556F}" type="slidenum">
              <a:rPr lang="en-US" smtClean="0"/>
              <a:t>‹#›</a:t>
            </a:fld>
            <a:endParaRPr lang="en-US"/>
          </a:p>
        </p:txBody>
      </p:sp>
    </p:spTree>
    <p:extLst>
      <p:ext uri="{BB962C8B-B14F-4D97-AF65-F5344CB8AC3E}">
        <p14:creationId xmlns:p14="http://schemas.microsoft.com/office/powerpoint/2010/main" val="1741500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3AD41DB-DF9F-49BC-85AE-6AB1840A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D21EFF1-365B-2AE0-2B48-9E941DA66D3B}"/>
              </a:ext>
            </a:extLst>
          </p:cNvPr>
          <p:cNvSpPr txBox="1"/>
          <p:nvPr/>
        </p:nvSpPr>
        <p:spPr>
          <a:xfrm>
            <a:off x="356060" y="4710225"/>
            <a:ext cx="7698728" cy="757168"/>
          </a:xfrm>
          <a:prstGeom prst="rect">
            <a:avLst/>
          </a:prstGeom>
        </p:spPr>
        <p:txBody>
          <a:bodyPr vert="horz" lIns="91440" tIns="45720" rIns="91440" bIns="45720" rtlCol="0" anchor="t">
            <a:noAutofit/>
          </a:bodyPr>
          <a:lstStyle/>
          <a:p>
            <a:pPr>
              <a:lnSpc>
                <a:spcPct val="90000"/>
              </a:lnSpc>
              <a:spcBef>
                <a:spcPct val="0"/>
              </a:spcBef>
              <a:spcAft>
                <a:spcPts val="600"/>
              </a:spcAft>
            </a:pPr>
            <a:r>
              <a:rPr lang="en-US" sz="5400" b="1" dirty="0">
                <a:solidFill>
                  <a:schemeClr val="bg1"/>
                </a:solidFill>
                <a:latin typeface="+mj-lt"/>
                <a:ea typeface="+mj-ea"/>
                <a:cs typeface="+mj-cs"/>
              </a:rPr>
              <a:t>California Wildfires</a:t>
            </a:r>
          </a:p>
        </p:txBody>
      </p:sp>
      <p:pic>
        <p:nvPicPr>
          <p:cNvPr id="14" name="Picture 13" descr="A picture containing nature, sunset, mountain&#10;&#10;Description automatically generated">
            <a:extLst>
              <a:ext uri="{FF2B5EF4-FFF2-40B4-BE49-F238E27FC236}">
                <a16:creationId xmlns:a16="http://schemas.microsoft.com/office/drawing/2014/main" id="{708EA968-4815-0F83-BFC5-D1A8F91A4E28}"/>
              </a:ext>
            </a:extLst>
          </p:cNvPr>
          <p:cNvPicPr>
            <a:picLocks noChangeAspect="1"/>
          </p:cNvPicPr>
          <p:nvPr/>
        </p:nvPicPr>
        <p:blipFill rotWithShape="1">
          <a:blip r:embed="rId2">
            <a:extLst>
              <a:ext uri="{28A0092B-C50C-407E-A947-70E740481C1C}">
                <a14:useLocalDpi xmlns:a14="http://schemas.microsoft.com/office/drawing/2010/main" val="0"/>
              </a:ext>
            </a:extLst>
          </a:blip>
          <a:srcRect t="18053" b="1739"/>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21" name="Group 20">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22" name="Freeform: Shape 21">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4" name="TextBox 23">
            <a:extLst>
              <a:ext uri="{FF2B5EF4-FFF2-40B4-BE49-F238E27FC236}">
                <a16:creationId xmlns:a16="http://schemas.microsoft.com/office/drawing/2014/main" id="{4069FD53-ADBA-1DD1-EBD4-B0535D6F7EB5}"/>
              </a:ext>
            </a:extLst>
          </p:cNvPr>
          <p:cNvSpPr txBox="1"/>
          <p:nvPr/>
        </p:nvSpPr>
        <p:spPr>
          <a:xfrm>
            <a:off x="356060" y="5649572"/>
            <a:ext cx="10210340" cy="510666"/>
          </a:xfrm>
          <a:prstGeom prst="rect">
            <a:avLst/>
          </a:prstGeom>
        </p:spPr>
        <p:txBody>
          <a:bodyPr vert="horz" lIns="91440" tIns="45720" rIns="91440" bIns="45720" rtlCol="0" anchor="t">
            <a:noAutofit/>
          </a:bodyPr>
          <a:lstStyle/>
          <a:p>
            <a:pPr>
              <a:lnSpc>
                <a:spcPct val="90000"/>
              </a:lnSpc>
              <a:spcBef>
                <a:spcPct val="0"/>
              </a:spcBef>
              <a:spcAft>
                <a:spcPts val="600"/>
              </a:spcAft>
            </a:pPr>
            <a:r>
              <a:rPr lang="en-US" sz="2800" b="1" dirty="0">
                <a:solidFill>
                  <a:schemeClr val="bg1"/>
                </a:solidFill>
                <a:latin typeface="+mj-lt"/>
                <a:ea typeface="+mj-ea"/>
                <a:cs typeface="+mj-cs"/>
              </a:rPr>
              <a:t>Chang </a:t>
            </a:r>
            <a:r>
              <a:rPr lang="en-US" sz="2800" b="1" dirty="0" err="1">
                <a:solidFill>
                  <a:schemeClr val="bg1"/>
                </a:solidFill>
                <a:latin typeface="+mj-lt"/>
                <a:ea typeface="+mj-ea"/>
                <a:cs typeface="+mj-cs"/>
              </a:rPr>
              <a:t>Woon</a:t>
            </a:r>
            <a:r>
              <a:rPr lang="en-US" sz="2800" b="1" dirty="0">
                <a:solidFill>
                  <a:schemeClr val="bg1"/>
                </a:solidFill>
                <a:latin typeface="+mj-lt"/>
                <a:ea typeface="+mj-ea"/>
                <a:cs typeface="+mj-cs"/>
              </a:rPr>
              <a:t> Jang, Erin </a:t>
            </a:r>
            <a:r>
              <a:rPr lang="en-US" sz="2800" b="1" dirty="0" err="1">
                <a:solidFill>
                  <a:schemeClr val="bg1"/>
                </a:solidFill>
                <a:latin typeface="+mj-lt"/>
                <a:ea typeface="+mj-ea"/>
                <a:cs typeface="+mj-cs"/>
              </a:rPr>
              <a:t>Buday</a:t>
            </a:r>
            <a:r>
              <a:rPr lang="en-US" sz="2800" b="1" dirty="0">
                <a:solidFill>
                  <a:schemeClr val="bg1"/>
                </a:solidFill>
                <a:latin typeface="+mj-lt"/>
                <a:ea typeface="+mj-ea"/>
                <a:cs typeface="+mj-cs"/>
              </a:rPr>
              <a:t>, </a:t>
            </a:r>
            <a:r>
              <a:rPr lang="en-US" sz="2800" dirty="0">
                <a:solidFill>
                  <a:schemeClr val="bg1"/>
                </a:solidFill>
                <a:latin typeface="Lato" panose="020F0502020204030203" pitchFamily="34" charset="0"/>
                <a:ea typeface="Lato" panose="020F0502020204030203" pitchFamily="34" charset="0"/>
                <a:cs typeface="Lato" panose="020F0502020204030203" pitchFamily="34" charset="0"/>
              </a:rPr>
              <a:t>Matthew</a:t>
            </a:r>
            <a:r>
              <a:rPr lang="en-US" sz="2800" b="1" dirty="0">
                <a:solidFill>
                  <a:schemeClr val="bg1"/>
                </a:solidFill>
                <a:latin typeface="+mj-lt"/>
                <a:ea typeface="+mj-ea"/>
                <a:cs typeface="+mj-cs"/>
              </a:rPr>
              <a:t> Hill, Muhammad Malik </a:t>
            </a:r>
          </a:p>
        </p:txBody>
      </p:sp>
    </p:spTree>
    <p:extLst>
      <p:ext uri="{BB962C8B-B14F-4D97-AF65-F5344CB8AC3E}">
        <p14:creationId xmlns:p14="http://schemas.microsoft.com/office/powerpoint/2010/main" val="641341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Flames of fire on black background">
            <a:extLst>
              <a:ext uri="{FF2B5EF4-FFF2-40B4-BE49-F238E27FC236}">
                <a16:creationId xmlns:a16="http://schemas.microsoft.com/office/drawing/2014/main" id="{5376063C-D634-0148-BFB0-F9A68B38AEBF}"/>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2A7E3DB4-705C-C857-4408-3FAC932A8D24}"/>
              </a:ext>
            </a:extLst>
          </p:cNvPr>
          <p:cNvSpPr>
            <a:spLocks noGrp="1"/>
          </p:cNvSpPr>
          <p:nvPr>
            <p:ph type="title"/>
          </p:nvPr>
        </p:nvSpPr>
        <p:spPr>
          <a:xfrm>
            <a:off x="838200" y="365125"/>
            <a:ext cx="10515600" cy="1325563"/>
          </a:xfrm>
        </p:spPr>
        <p:txBody>
          <a:bodyPr>
            <a:normAutofit/>
          </a:bodyPr>
          <a:lstStyle/>
          <a:p>
            <a:r>
              <a:rPr lang="en-US" sz="5400">
                <a:solidFill>
                  <a:srgbClr val="FFFFFF"/>
                </a:solidFill>
              </a:rPr>
              <a:t>Conclusions:</a:t>
            </a:r>
          </a:p>
        </p:txBody>
      </p:sp>
      <p:sp>
        <p:nvSpPr>
          <p:cNvPr id="3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ED2F7B-4850-4333-E749-1C4A75D9389A}"/>
              </a:ext>
            </a:extLst>
          </p:cNvPr>
          <p:cNvSpPr>
            <a:spLocks noGrp="1"/>
          </p:cNvSpPr>
          <p:nvPr>
            <p:ph idx="1"/>
          </p:nvPr>
        </p:nvSpPr>
        <p:spPr>
          <a:xfrm>
            <a:off x="838200" y="2004446"/>
            <a:ext cx="10515600" cy="4176897"/>
          </a:xfrm>
        </p:spPr>
        <p:txBody>
          <a:bodyPr>
            <a:normAutofit/>
          </a:bodyPr>
          <a:lstStyle/>
          <a:p>
            <a:r>
              <a:rPr lang="en-US" sz="2200" dirty="0">
                <a:solidFill>
                  <a:srgbClr val="FFFFFF"/>
                </a:solidFill>
                <a:latin typeface="Lato" panose="020F0502020204030203" pitchFamily="34" charset="0"/>
                <a:ea typeface="Lato" panose="020F0502020204030203" pitchFamily="34" charset="0"/>
                <a:cs typeface="Lato" panose="020F0502020204030203" pitchFamily="34" charset="0"/>
              </a:rPr>
              <a:t>Summer months are peak fire season due to high temperatures and extreme drought in the state.</a:t>
            </a:r>
          </a:p>
          <a:p>
            <a:r>
              <a:rPr lang="en-US" sz="2200" dirty="0">
                <a:solidFill>
                  <a:srgbClr val="FFFFFF"/>
                </a:solidFill>
                <a:latin typeface="Lato" panose="020F0502020204030203" pitchFamily="34" charset="0"/>
                <a:ea typeface="Lato" panose="020F0502020204030203" pitchFamily="34" charset="0"/>
                <a:cs typeface="Lato" panose="020F0502020204030203" pitchFamily="34" charset="0"/>
              </a:rPr>
              <a:t>The highest number of fires occur between 1pm-3pm, which is the hottest part of the day.</a:t>
            </a:r>
          </a:p>
          <a:p>
            <a:r>
              <a:rPr lang="en-US" sz="2200" dirty="0">
                <a:solidFill>
                  <a:srgbClr val="FFFFFF"/>
                </a:solidFill>
                <a:latin typeface="Lato" panose="020F0502020204030203" pitchFamily="34" charset="0"/>
                <a:ea typeface="Lato" panose="020F0502020204030203" pitchFamily="34" charset="0"/>
                <a:cs typeface="Lato" panose="020F0502020204030203" pitchFamily="34" charset="0"/>
              </a:rPr>
              <a:t>Most fire causes </a:t>
            </a:r>
            <a:r>
              <a:rPr lang="en-US" sz="2200">
                <a:solidFill>
                  <a:srgbClr val="FFFFFF"/>
                </a:solidFill>
                <a:latin typeface="Lato" panose="020F0502020204030203" pitchFamily="34" charset="0"/>
                <a:ea typeface="Lato" panose="020F0502020204030203" pitchFamily="34" charset="0"/>
                <a:cs typeface="Lato" panose="020F0502020204030203" pitchFamily="34" charset="0"/>
              </a:rPr>
              <a:t>are unknown.</a:t>
            </a:r>
            <a:endParaRPr lang="en-US" sz="2200" dirty="0">
              <a:solidFill>
                <a:srgbClr val="FFFFFF"/>
              </a:solidFill>
              <a:latin typeface="Lato" panose="020F0502020204030203" pitchFamily="34" charset="0"/>
              <a:ea typeface="Lato" panose="020F0502020204030203" pitchFamily="34" charset="0"/>
              <a:cs typeface="Lato" panose="020F0502020204030203" pitchFamily="34" charset="0"/>
            </a:endParaRPr>
          </a:p>
          <a:p>
            <a:r>
              <a:rPr lang="en-US" sz="2200" dirty="0">
                <a:solidFill>
                  <a:srgbClr val="FFFFFF"/>
                </a:solidFill>
                <a:latin typeface="Lato" panose="020F0502020204030203" pitchFamily="34" charset="0"/>
                <a:ea typeface="Lato" panose="020F0502020204030203" pitchFamily="34" charset="0"/>
                <a:cs typeface="Lato" panose="020F0502020204030203" pitchFamily="34" charset="0"/>
              </a:rPr>
              <a:t>Fires across the state have been progressively increasing from 2012-2022, with a large increase over the past 3 years due to rising temperatures and longer droughts.</a:t>
            </a:r>
          </a:p>
          <a:p>
            <a:endParaRPr lang="en-US" sz="2200" dirty="0">
              <a:solidFill>
                <a:srgbClr val="FFFFFF"/>
              </a:solidFill>
            </a:endParaRPr>
          </a:p>
        </p:txBody>
      </p:sp>
    </p:spTree>
    <p:extLst>
      <p:ext uri="{BB962C8B-B14F-4D97-AF65-F5344CB8AC3E}">
        <p14:creationId xmlns:p14="http://schemas.microsoft.com/office/powerpoint/2010/main" val="185885856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5" name="TextBox 4">
            <a:extLst>
              <a:ext uri="{FF2B5EF4-FFF2-40B4-BE49-F238E27FC236}">
                <a16:creationId xmlns:a16="http://schemas.microsoft.com/office/drawing/2014/main" id="{D607FFEE-9D16-79A4-89E0-BCB7880685E9}"/>
              </a:ext>
            </a:extLst>
          </p:cNvPr>
          <p:cNvSpPr txBox="1"/>
          <p:nvPr/>
        </p:nvSpPr>
        <p:spPr>
          <a:xfrm>
            <a:off x="7848600" y="1122363"/>
            <a:ext cx="3505200" cy="4269549"/>
          </a:xfrm>
          <a:prstGeom prst="rect">
            <a:avLst/>
          </a:prstGeom>
        </p:spPr>
        <p:txBody>
          <a:bodyPr vert="horz" lIns="91440" tIns="45720" rIns="91440" bIns="45720" rtlCol="0" anchor="b">
            <a:normAutofit/>
          </a:bodyPr>
          <a:lstStyle/>
          <a:p>
            <a:pPr>
              <a:lnSpc>
                <a:spcPct val="90000"/>
              </a:lnSpc>
              <a:spcBef>
                <a:spcPts val="1000"/>
              </a:spcBef>
            </a:pPr>
            <a:r>
              <a:rPr lang="en-US" sz="2000" dirty="0">
                <a:latin typeface="Lato" panose="020F0502020204030203" pitchFamily="34" charset="0"/>
                <a:ea typeface="Lato" panose="020F0502020204030203" pitchFamily="34" charset="0"/>
                <a:cs typeface="Lato" panose="020F0502020204030203" pitchFamily="34" charset="0"/>
              </a:rPr>
              <a:t>W</a:t>
            </a:r>
            <a:r>
              <a:rPr lang="en-US" sz="2000" kern="1200" dirty="0">
                <a:solidFill>
                  <a:schemeClr val="tx1"/>
                </a:solidFill>
                <a:latin typeface="Lato" panose="020F0502020204030203" pitchFamily="34" charset="0"/>
                <a:ea typeface="Lato" panose="020F0502020204030203" pitchFamily="34" charset="0"/>
                <a:cs typeface="Lato" panose="020F0502020204030203" pitchFamily="34" charset="0"/>
              </a:rPr>
              <a:t>ildfires in California from 2012 to date exploring the number of fires per year, burn length and location using several datasets.</a:t>
            </a:r>
          </a:p>
        </p:txBody>
      </p:sp>
      <p:sp>
        <p:nvSpPr>
          <p:cNvPr id="38" name="sketch line 1">
            <a:extLst>
              <a:ext uri="{FF2B5EF4-FFF2-40B4-BE49-F238E27FC236}">
                <a16:creationId xmlns:a16="http://schemas.microsoft.com/office/drawing/2014/main" id="{32C5B66D-E390-4A14-AB60-69626CBF2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62635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ketch line">
            <a:extLst>
              <a:ext uri="{FF2B5EF4-FFF2-40B4-BE49-F238E27FC236}">
                <a16:creationId xmlns:a16="http://schemas.microsoft.com/office/drawing/2014/main" id="{646273DA-F933-4D17-A5FE-B1EF87FD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5FE3551-3377-2299-ABF1-72539AFCA6D5}"/>
              </a:ext>
            </a:extLst>
          </p:cNvPr>
          <p:cNvSpPr txBox="1"/>
          <p:nvPr/>
        </p:nvSpPr>
        <p:spPr>
          <a:xfrm>
            <a:off x="55081" y="1066800"/>
            <a:ext cx="6877087" cy="4300841"/>
          </a:xfrm>
          <a:prstGeom prst="rect">
            <a:avLst/>
          </a:prstGeom>
        </p:spPr>
        <p:txBody>
          <a:bodyPr vert="horz" lIns="91440" tIns="45720" rIns="91440" bIns="45720" rtlCol="0">
            <a:noAutofit/>
          </a:bodyPr>
          <a:lstStyle/>
          <a:p>
            <a:pPr algn="ctr">
              <a:lnSpc>
                <a:spcPct val="90000"/>
              </a:lnSpc>
              <a:spcBef>
                <a:spcPts val="1000"/>
              </a:spcBef>
              <a:spcAft>
                <a:spcPts val="600"/>
              </a:spcAft>
            </a:pPr>
            <a:r>
              <a:rPr lang="en-US" sz="2800" dirty="0">
                <a:solidFill>
                  <a:srgbClr val="FFFFFF"/>
                </a:solidFill>
                <a:latin typeface="Lato" panose="020F0502020204030203" pitchFamily="34" charset="0"/>
                <a:ea typeface="Lato" panose="020F0502020204030203" pitchFamily="34" charset="0"/>
                <a:cs typeface="Lato" panose="020F0502020204030203" pitchFamily="34" charset="0"/>
              </a:rPr>
              <a:t>California w</a:t>
            </a:r>
            <a:r>
              <a:rPr lang="en-US" sz="2800" kern="1200" dirty="0">
                <a:solidFill>
                  <a:srgbClr val="FFFFFF"/>
                </a:solidFill>
                <a:latin typeface="Lato" panose="020F0502020204030203" pitchFamily="34" charset="0"/>
                <a:ea typeface="Lato" panose="020F0502020204030203" pitchFamily="34" charset="0"/>
                <a:cs typeface="Lato" panose="020F0502020204030203" pitchFamily="34" charset="0"/>
              </a:rPr>
              <a:t>ildfires pose significant danger immediately threatening life, property, and air quality with long-term impacts on the state’s water supply. Tracking fire locations and the extent of the events that effect the area may help with predicting and managing potential impacts fires will have upon the state’s water supply, air quality, land availability and livability as well as many other resources that will begin to become limited.  </a:t>
            </a:r>
          </a:p>
        </p:txBody>
      </p:sp>
      <p:sp>
        <p:nvSpPr>
          <p:cNvPr id="4" name="TextBox 3">
            <a:extLst>
              <a:ext uri="{FF2B5EF4-FFF2-40B4-BE49-F238E27FC236}">
                <a16:creationId xmlns:a16="http://schemas.microsoft.com/office/drawing/2014/main" id="{EF38D8F9-1D12-CDBA-9908-3E943B9B14B5}"/>
              </a:ext>
            </a:extLst>
          </p:cNvPr>
          <p:cNvSpPr txBox="1"/>
          <p:nvPr/>
        </p:nvSpPr>
        <p:spPr>
          <a:xfrm>
            <a:off x="7848600" y="3294277"/>
            <a:ext cx="3368040" cy="523220"/>
          </a:xfrm>
          <a:prstGeom prst="rect">
            <a:avLst/>
          </a:prstGeom>
          <a:noFill/>
        </p:spPr>
        <p:txBody>
          <a:bodyPr wrap="square" rtlCol="0">
            <a:spAutoFit/>
          </a:bodyPr>
          <a:lstStyle/>
          <a:p>
            <a:r>
              <a:rPr lang="en-US" sz="2800" dirty="0">
                <a:latin typeface="+mj-lt"/>
              </a:rPr>
              <a:t>PROJECT FOCUS:</a:t>
            </a:r>
          </a:p>
        </p:txBody>
      </p:sp>
      <p:pic>
        <p:nvPicPr>
          <p:cNvPr id="7" name="Picture 6" descr="A picture containing tree, outdoor, plant, forest&#10;&#10;Description automatically generated">
            <a:extLst>
              <a:ext uri="{FF2B5EF4-FFF2-40B4-BE49-F238E27FC236}">
                <a16:creationId xmlns:a16="http://schemas.microsoft.com/office/drawing/2014/main" id="{62249FBD-3D80-D568-4313-91FC2EC37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0" y="445816"/>
            <a:ext cx="3368040" cy="2532558"/>
          </a:xfrm>
          <a:prstGeom prst="rect">
            <a:avLst/>
          </a:prstGeom>
        </p:spPr>
      </p:pic>
    </p:spTree>
    <p:extLst>
      <p:ext uri="{BB962C8B-B14F-4D97-AF65-F5344CB8AC3E}">
        <p14:creationId xmlns:p14="http://schemas.microsoft.com/office/powerpoint/2010/main" val="1034098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0F2BC18-925F-F4F8-D5A5-99974A2651FB}"/>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rgbClr val="FFFFFF"/>
                </a:solidFill>
                <a:latin typeface="+mj-lt"/>
                <a:ea typeface="+mj-ea"/>
                <a:cs typeface="+mj-cs"/>
              </a:rPr>
              <a:t>Dataset Resources:</a:t>
            </a:r>
          </a:p>
        </p:txBody>
      </p:sp>
      <p:pic>
        <p:nvPicPr>
          <p:cNvPr id="4" name="Picture 3">
            <a:extLst>
              <a:ext uri="{FF2B5EF4-FFF2-40B4-BE49-F238E27FC236}">
                <a16:creationId xmlns:a16="http://schemas.microsoft.com/office/drawing/2014/main" id="{EDB67502-E0BB-6F4A-1D8F-6BE727BECECE}"/>
              </a:ext>
            </a:extLst>
          </p:cNvPr>
          <p:cNvPicPr>
            <a:picLocks noChangeAspect="1"/>
          </p:cNvPicPr>
          <p:nvPr/>
        </p:nvPicPr>
        <p:blipFill>
          <a:blip r:embed="rId2"/>
          <a:stretch>
            <a:fillRect/>
          </a:stretch>
        </p:blipFill>
        <p:spPr>
          <a:xfrm>
            <a:off x="4424436" y="619760"/>
            <a:ext cx="7529820" cy="5459119"/>
          </a:xfrm>
          <a:prstGeom prst="rect">
            <a:avLst/>
          </a:prstGeom>
        </p:spPr>
      </p:pic>
    </p:spTree>
    <p:extLst>
      <p:ext uri="{BB962C8B-B14F-4D97-AF65-F5344CB8AC3E}">
        <p14:creationId xmlns:p14="http://schemas.microsoft.com/office/powerpoint/2010/main" val="3007285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4F0681C-FD3D-89F9-53EC-3E9E2446EBA9}"/>
              </a:ext>
            </a:extLst>
          </p:cNvPr>
          <p:cNvPicPr>
            <a:picLocks/>
          </p:cNvPicPr>
          <p:nvPr/>
        </p:nvPicPr>
        <p:blipFill>
          <a:blip r:embed="rId2"/>
          <a:stretch>
            <a:fillRect/>
          </a:stretch>
        </p:blipFill>
        <p:spPr>
          <a:xfrm>
            <a:off x="-8429" y="-1104"/>
            <a:ext cx="12188952" cy="6858000"/>
          </a:xfrm>
          <a:prstGeom prst="rect">
            <a:avLst/>
          </a:prstGeom>
        </p:spPr>
      </p:pic>
      <p:sp>
        <p:nvSpPr>
          <p:cNvPr id="8" name="TextBox 7">
            <a:extLst>
              <a:ext uri="{FF2B5EF4-FFF2-40B4-BE49-F238E27FC236}">
                <a16:creationId xmlns:a16="http://schemas.microsoft.com/office/drawing/2014/main" id="{59C1FCC8-8874-7CC2-1A68-23D87644E078}"/>
              </a:ext>
            </a:extLst>
          </p:cNvPr>
          <p:cNvSpPr txBox="1"/>
          <p:nvPr/>
        </p:nvSpPr>
        <p:spPr>
          <a:xfrm>
            <a:off x="340075" y="1594839"/>
            <a:ext cx="3133900" cy="3196244"/>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pPr algn="ctr">
              <a:lnSpc>
                <a:spcPct val="90000"/>
              </a:lnSpc>
              <a:spcBef>
                <a:spcPct val="0"/>
              </a:spcBef>
              <a:spcAft>
                <a:spcPts val="600"/>
              </a:spcAft>
            </a:pPr>
            <a:r>
              <a:rPr lang="en-US" sz="2600" b="1" dirty="0">
                <a:solidFill>
                  <a:srgbClr val="262626"/>
                </a:solidFill>
                <a:latin typeface="+mj-lt"/>
                <a:ea typeface="+mj-ea"/>
                <a:cs typeface="+mj-cs"/>
              </a:rPr>
              <a:t>California Wildfire Locations</a:t>
            </a:r>
          </a:p>
          <a:p>
            <a:pPr algn="ctr">
              <a:lnSpc>
                <a:spcPct val="90000"/>
              </a:lnSpc>
              <a:spcBef>
                <a:spcPct val="0"/>
              </a:spcBef>
              <a:spcAft>
                <a:spcPts val="600"/>
              </a:spcAft>
            </a:pPr>
            <a:r>
              <a:rPr lang="en-US" sz="2000" b="1" dirty="0">
                <a:solidFill>
                  <a:srgbClr val="262626"/>
                </a:solidFill>
                <a:latin typeface="+mj-lt"/>
                <a:ea typeface="+mj-ea"/>
                <a:cs typeface="+mj-cs"/>
              </a:rPr>
              <a:t>(Leaflet </a:t>
            </a:r>
            <a:r>
              <a:rPr lang="en-US" sz="2000" b="1" dirty="0" err="1">
                <a:solidFill>
                  <a:srgbClr val="262626"/>
                </a:solidFill>
                <a:latin typeface="+mj-lt"/>
                <a:ea typeface="+mj-ea"/>
                <a:cs typeface="+mj-cs"/>
              </a:rPr>
              <a:t>Javascript</a:t>
            </a:r>
            <a:r>
              <a:rPr lang="en-US" sz="2000" b="1" dirty="0">
                <a:solidFill>
                  <a:srgbClr val="262626"/>
                </a:solidFill>
                <a:latin typeface="+mj-lt"/>
                <a:ea typeface="+mj-ea"/>
                <a:cs typeface="+mj-cs"/>
              </a:rPr>
              <a:t>)</a:t>
            </a:r>
          </a:p>
        </p:txBody>
      </p:sp>
    </p:spTree>
    <p:extLst>
      <p:ext uri="{BB962C8B-B14F-4D97-AF65-F5344CB8AC3E}">
        <p14:creationId xmlns:p14="http://schemas.microsoft.com/office/powerpoint/2010/main" val="2875906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768FC4-F365-615B-13FD-5BD8E8BE3BF5}"/>
              </a:ext>
            </a:extLst>
          </p:cNvPr>
          <p:cNvSpPr>
            <a:spLocks noGrp="1"/>
          </p:cNvSpPr>
          <p:nvPr>
            <p:ph type="title"/>
          </p:nvPr>
        </p:nvSpPr>
        <p:spPr>
          <a:xfrm>
            <a:off x="638881" y="417576"/>
            <a:ext cx="10909640" cy="1249394"/>
          </a:xfrm>
        </p:spPr>
        <p:txBody>
          <a:bodyPr vert="horz" lIns="91440" tIns="45720" rIns="91440" bIns="45720" rtlCol="0" anchor="ctr">
            <a:normAutofit fontScale="90000"/>
          </a:bodyPr>
          <a:lstStyle/>
          <a:p>
            <a:pPr algn="ctr"/>
            <a:r>
              <a:rPr lang="en-US" sz="6600" kern="1200" dirty="0">
                <a:solidFill>
                  <a:schemeClr val="tx1"/>
                </a:solidFill>
                <a:latin typeface="+mj-lt"/>
                <a:ea typeface="+mj-ea"/>
                <a:cs typeface="+mj-cs"/>
              </a:rPr>
              <a:t>Number of Fire Incidents by Cause</a:t>
            </a:r>
          </a:p>
        </p:txBody>
      </p:sp>
      <p:sp>
        <p:nvSpPr>
          <p:cNvPr id="1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DADF186-90F8-6AFD-2DF8-0E8A75E022F9}"/>
              </a:ext>
            </a:extLst>
          </p:cNvPr>
          <p:cNvPicPr>
            <a:picLocks noChangeAspect="1"/>
          </p:cNvPicPr>
          <p:nvPr/>
        </p:nvPicPr>
        <p:blipFill>
          <a:blip r:embed="rId2"/>
          <a:stretch>
            <a:fillRect/>
          </a:stretch>
        </p:blipFill>
        <p:spPr>
          <a:xfrm>
            <a:off x="302703" y="2726166"/>
            <a:ext cx="11787469" cy="3929156"/>
          </a:xfrm>
          <a:prstGeom prst="rect">
            <a:avLst/>
          </a:prstGeom>
        </p:spPr>
      </p:pic>
      <p:sp>
        <p:nvSpPr>
          <p:cNvPr id="8" name="TextBox 7">
            <a:extLst>
              <a:ext uri="{FF2B5EF4-FFF2-40B4-BE49-F238E27FC236}">
                <a16:creationId xmlns:a16="http://schemas.microsoft.com/office/drawing/2014/main" id="{ED2A7057-5D4B-3B18-814A-35FC970F45BC}"/>
              </a:ext>
            </a:extLst>
          </p:cNvPr>
          <p:cNvSpPr txBox="1"/>
          <p:nvPr/>
        </p:nvSpPr>
        <p:spPr>
          <a:xfrm>
            <a:off x="2921341" y="2526111"/>
            <a:ext cx="6550191" cy="400110"/>
          </a:xfrm>
          <a:prstGeom prst="rect">
            <a:avLst/>
          </a:prstGeom>
          <a:noFill/>
        </p:spPr>
        <p:txBody>
          <a:bodyPr wrap="none" rtlCol="0">
            <a:spAutoFit/>
          </a:bodyPr>
          <a:lstStyle/>
          <a:p>
            <a:r>
              <a:rPr lang="en-US" sz="2000" dirty="0">
                <a:latin typeface="Lato" panose="020F0502020204030203" pitchFamily="34" charset="0"/>
                <a:ea typeface="Lato" panose="020F0502020204030203" pitchFamily="34" charset="0"/>
                <a:cs typeface="Lato" panose="020F0502020204030203" pitchFamily="34" charset="0"/>
              </a:rPr>
              <a:t>FREQUENCY OF FIRES PER MONTH IN A GIVEN YEAR</a:t>
            </a:r>
          </a:p>
        </p:txBody>
      </p:sp>
    </p:spTree>
    <p:extLst>
      <p:ext uri="{BB962C8B-B14F-4D97-AF65-F5344CB8AC3E}">
        <p14:creationId xmlns:p14="http://schemas.microsoft.com/office/powerpoint/2010/main" val="967499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Content Placeholder 4" descr="Chart&#10;&#10;Description automatically generated">
            <a:extLst>
              <a:ext uri="{FF2B5EF4-FFF2-40B4-BE49-F238E27FC236}">
                <a16:creationId xmlns:a16="http://schemas.microsoft.com/office/drawing/2014/main" id="{C599CD34-377E-9B34-C2D7-89C94D86C2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71727"/>
            <a:ext cx="12192000" cy="4023358"/>
          </a:xfrm>
          <a:prstGeom prst="rect">
            <a:avLst/>
          </a:prstGeom>
        </p:spPr>
      </p:pic>
      <p:sp>
        <p:nvSpPr>
          <p:cNvPr id="4" name="TextBox 3">
            <a:extLst>
              <a:ext uri="{FF2B5EF4-FFF2-40B4-BE49-F238E27FC236}">
                <a16:creationId xmlns:a16="http://schemas.microsoft.com/office/drawing/2014/main" id="{07E2F2B8-8BE9-ECB3-216F-DCF77A121C11}"/>
              </a:ext>
            </a:extLst>
          </p:cNvPr>
          <p:cNvSpPr txBox="1"/>
          <p:nvPr/>
        </p:nvSpPr>
        <p:spPr>
          <a:xfrm>
            <a:off x="2873803" y="1062915"/>
            <a:ext cx="6444393" cy="400110"/>
          </a:xfrm>
          <a:prstGeom prst="rect">
            <a:avLst/>
          </a:prstGeom>
          <a:noFill/>
        </p:spPr>
        <p:txBody>
          <a:bodyPr wrap="none" rtlCol="0">
            <a:spAutoFit/>
          </a:bodyPr>
          <a:lstStyle/>
          <a:p>
            <a:r>
              <a:rPr lang="en-US" sz="2000" dirty="0">
                <a:latin typeface="Lato" panose="020F0502020204030203" pitchFamily="34" charset="0"/>
                <a:ea typeface="Lato" panose="020F0502020204030203" pitchFamily="34" charset="0"/>
                <a:cs typeface="Lato" panose="020F0502020204030203" pitchFamily="34" charset="0"/>
              </a:rPr>
              <a:t>FREQUENCY OF FIRES PER HOUR FOR A GIVEN DAY</a:t>
            </a:r>
          </a:p>
        </p:txBody>
      </p:sp>
    </p:spTree>
    <p:extLst>
      <p:ext uri="{BB962C8B-B14F-4D97-AF65-F5344CB8AC3E}">
        <p14:creationId xmlns:p14="http://schemas.microsoft.com/office/powerpoint/2010/main" val="26610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Chart, line chart, histogram&#10;&#10;Description automatically generated">
            <a:extLst>
              <a:ext uri="{FF2B5EF4-FFF2-40B4-BE49-F238E27FC236}">
                <a16:creationId xmlns:a16="http://schemas.microsoft.com/office/drawing/2014/main" id="{8069ED98-93ED-FC1F-2D9C-CB17B28651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0791" y="379506"/>
            <a:ext cx="10427370" cy="4953000"/>
          </a:xfrm>
          <a:prstGeom prst="rect">
            <a:avLst/>
          </a:prstGeom>
        </p:spPr>
      </p:pic>
    </p:spTree>
    <p:extLst>
      <p:ext uri="{BB962C8B-B14F-4D97-AF65-F5344CB8AC3E}">
        <p14:creationId xmlns:p14="http://schemas.microsoft.com/office/powerpoint/2010/main" val="3048181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AF5C2CF-E996-2FF6-52E1-D666192E9EE7}"/>
              </a:ext>
            </a:extLst>
          </p:cNvPr>
          <p:cNvPicPr>
            <a:picLocks noChangeAspect="1"/>
          </p:cNvPicPr>
          <p:nvPr/>
        </p:nvPicPr>
        <p:blipFill>
          <a:blip r:embed="rId2"/>
          <a:stretch>
            <a:fillRect/>
          </a:stretch>
        </p:blipFill>
        <p:spPr>
          <a:xfrm>
            <a:off x="2369631" y="2140825"/>
            <a:ext cx="7057002" cy="3628600"/>
          </a:xfrm>
          <a:prstGeom prst="rect">
            <a:avLst/>
          </a:prstGeom>
        </p:spPr>
      </p:pic>
      <p:pic>
        <p:nvPicPr>
          <p:cNvPr id="14" name="Picture 13">
            <a:extLst>
              <a:ext uri="{FF2B5EF4-FFF2-40B4-BE49-F238E27FC236}">
                <a16:creationId xmlns:a16="http://schemas.microsoft.com/office/drawing/2014/main" id="{80394D29-32AF-CB5A-54F0-0C219B430AC9}"/>
              </a:ext>
            </a:extLst>
          </p:cNvPr>
          <p:cNvPicPr>
            <a:picLocks noChangeAspect="1"/>
          </p:cNvPicPr>
          <p:nvPr/>
        </p:nvPicPr>
        <p:blipFill>
          <a:blip r:embed="rId3"/>
          <a:stretch>
            <a:fillRect/>
          </a:stretch>
        </p:blipFill>
        <p:spPr>
          <a:xfrm>
            <a:off x="2030550" y="1541101"/>
            <a:ext cx="7735164" cy="375147"/>
          </a:xfrm>
          <a:prstGeom prst="rect">
            <a:avLst/>
          </a:prstGeom>
        </p:spPr>
      </p:pic>
      <p:sp>
        <p:nvSpPr>
          <p:cNvPr id="15" name="TextBox 14">
            <a:extLst>
              <a:ext uri="{FF2B5EF4-FFF2-40B4-BE49-F238E27FC236}">
                <a16:creationId xmlns:a16="http://schemas.microsoft.com/office/drawing/2014/main" id="{5DA9D51D-098B-7226-24EE-38CB41DFF7B8}"/>
              </a:ext>
            </a:extLst>
          </p:cNvPr>
          <p:cNvSpPr txBox="1"/>
          <p:nvPr/>
        </p:nvSpPr>
        <p:spPr>
          <a:xfrm>
            <a:off x="1575307" y="539275"/>
            <a:ext cx="9041386" cy="830997"/>
          </a:xfrm>
          <a:prstGeom prst="rect">
            <a:avLst/>
          </a:prstGeom>
          <a:noFill/>
        </p:spPr>
        <p:txBody>
          <a:bodyPr wrap="none" rtlCol="0">
            <a:spAutoFit/>
          </a:bodyPr>
          <a:lstStyle/>
          <a:p>
            <a:pPr algn="ctr"/>
            <a:r>
              <a:rPr lang="en-US" sz="4800" b="1" dirty="0">
                <a:latin typeface="+mj-lt"/>
                <a:ea typeface="Lato" panose="020F0502020204030203" pitchFamily="34" charset="0"/>
                <a:cs typeface="Lato" panose="020F0502020204030203" pitchFamily="34" charset="0"/>
              </a:rPr>
              <a:t>Snapshot of California Drought Data</a:t>
            </a:r>
          </a:p>
        </p:txBody>
      </p:sp>
      <p:sp>
        <p:nvSpPr>
          <p:cNvPr id="16" name="TextBox 15">
            <a:extLst>
              <a:ext uri="{FF2B5EF4-FFF2-40B4-BE49-F238E27FC236}">
                <a16:creationId xmlns:a16="http://schemas.microsoft.com/office/drawing/2014/main" id="{679B7223-7128-7AA9-96FB-9A0F484A7078}"/>
              </a:ext>
            </a:extLst>
          </p:cNvPr>
          <p:cNvSpPr txBox="1"/>
          <p:nvPr/>
        </p:nvSpPr>
        <p:spPr>
          <a:xfrm>
            <a:off x="5444398" y="5994002"/>
            <a:ext cx="4793300" cy="523220"/>
          </a:xfrm>
          <a:prstGeom prst="rect">
            <a:avLst/>
          </a:prstGeom>
          <a:noFill/>
        </p:spPr>
        <p:txBody>
          <a:bodyPr wrap="none" rtlCol="0">
            <a:spAutoFit/>
          </a:bodyPr>
          <a:lstStyle/>
          <a:p>
            <a:pPr algn="ctr"/>
            <a:r>
              <a:rPr lang="en-US" sz="2800" dirty="0">
                <a:latin typeface="Lato" panose="020F0502020204030203" pitchFamily="34" charset="0"/>
                <a:ea typeface="Lato" panose="020F0502020204030203" pitchFamily="34" charset="0"/>
                <a:cs typeface="Lato" panose="020F0502020204030203" pitchFamily="34" charset="0"/>
              </a:rPr>
              <a:t>Source: USDM-california.csv </a:t>
            </a:r>
          </a:p>
        </p:txBody>
      </p:sp>
      <p:pic>
        <p:nvPicPr>
          <p:cNvPr id="18" name="Picture 17">
            <a:extLst>
              <a:ext uri="{FF2B5EF4-FFF2-40B4-BE49-F238E27FC236}">
                <a16:creationId xmlns:a16="http://schemas.microsoft.com/office/drawing/2014/main" id="{7887899B-3807-2F9F-7777-95707AF465FF}"/>
              </a:ext>
            </a:extLst>
          </p:cNvPr>
          <p:cNvPicPr>
            <a:picLocks noChangeAspect="1"/>
          </p:cNvPicPr>
          <p:nvPr/>
        </p:nvPicPr>
        <p:blipFill>
          <a:blip r:embed="rId4"/>
          <a:stretch>
            <a:fillRect/>
          </a:stretch>
        </p:blipFill>
        <p:spPr>
          <a:xfrm>
            <a:off x="1634845" y="5940254"/>
            <a:ext cx="3678130" cy="630715"/>
          </a:xfrm>
          <a:prstGeom prst="rect">
            <a:avLst/>
          </a:prstGeom>
        </p:spPr>
      </p:pic>
    </p:spTree>
    <p:extLst>
      <p:ext uri="{BB962C8B-B14F-4D97-AF65-F5344CB8AC3E}">
        <p14:creationId xmlns:p14="http://schemas.microsoft.com/office/powerpoint/2010/main" val="2701033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066F086-10B9-CE48-0F71-E5EA9EC911FC}"/>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rgbClr val="FFFFFF"/>
                </a:solidFill>
                <a:latin typeface="+mj-lt"/>
                <a:ea typeface="+mj-ea"/>
                <a:cs typeface="+mj-cs"/>
              </a:rPr>
              <a:t>Current Drought Area % in California</a:t>
            </a:r>
          </a:p>
        </p:txBody>
      </p:sp>
      <p:pic>
        <p:nvPicPr>
          <p:cNvPr id="8" name="Picture 7" descr="Diagram&#10;&#10;Description automatically generated">
            <a:extLst>
              <a:ext uri="{FF2B5EF4-FFF2-40B4-BE49-F238E27FC236}">
                <a16:creationId xmlns:a16="http://schemas.microsoft.com/office/drawing/2014/main" id="{17FFBCA6-AF05-75F8-E1F5-2369263240D4}"/>
              </a:ext>
            </a:extLst>
          </p:cNvPr>
          <p:cNvPicPr>
            <a:picLocks noChangeAspect="1"/>
          </p:cNvPicPr>
          <p:nvPr/>
        </p:nvPicPr>
        <p:blipFill>
          <a:blip r:embed="rId2"/>
          <a:stretch>
            <a:fillRect/>
          </a:stretch>
        </p:blipFill>
        <p:spPr>
          <a:xfrm>
            <a:off x="4777316" y="885073"/>
            <a:ext cx="6780700" cy="5085525"/>
          </a:xfrm>
          <a:prstGeom prst="rect">
            <a:avLst/>
          </a:prstGeom>
        </p:spPr>
      </p:pic>
    </p:spTree>
    <p:extLst>
      <p:ext uri="{BB962C8B-B14F-4D97-AF65-F5344CB8AC3E}">
        <p14:creationId xmlns:p14="http://schemas.microsoft.com/office/powerpoint/2010/main" val="2379626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892</TotalTime>
  <Words>234</Words>
  <Application>Microsoft Macintosh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Lato</vt:lpstr>
      <vt:lpstr>Office Theme</vt:lpstr>
      <vt:lpstr>PowerPoint Presentation</vt:lpstr>
      <vt:lpstr>PowerPoint Presentation</vt:lpstr>
      <vt:lpstr>PowerPoint Presentation</vt:lpstr>
      <vt:lpstr>PowerPoint Presentation</vt:lpstr>
      <vt:lpstr>Number of Fire Incidents by Cause</vt:lpstr>
      <vt:lpstr>PowerPoint Presentation</vt:lpstr>
      <vt:lpstr>PowerPoint Presentation</vt:lpstr>
      <vt:lpstr>PowerPoint Presentation</vt:lpstr>
      <vt:lpstr>PowerPoint Presentation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Bryan Nuri Jang</dc:creator>
  <cp:lastModifiedBy>Erin Buday</cp:lastModifiedBy>
  <cp:revision>10</cp:revision>
  <dcterms:created xsi:type="dcterms:W3CDTF">2022-07-22T13:47:46Z</dcterms:created>
  <dcterms:modified xsi:type="dcterms:W3CDTF">2022-07-30T01:10:44Z</dcterms:modified>
</cp:coreProperties>
</file>