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s://en.wikipedia.org/wiki/Run_time_%28program_lifecycle_phase%29" TargetMode="External"/><Relationship Id="rId10" Type="http://schemas.openxmlformats.org/officeDocument/2006/relationships/hyperlink" Target="https://en.wikipedia.org/wiki/Run_time_%28program_lifecycle_phase%29" TargetMode="External"/><Relationship Id="rId13" Type="http://schemas.openxmlformats.org/officeDocument/2006/relationships/hyperlink" Target="https://en.wikipedia.org/wiki/Execution_%28computing%29" TargetMode="External"/><Relationship Id="rId12" Type="http://schemas.openxmlformats.org/officeDocument/2006/relationships/hyperlink" Target="https://en.wikipedia.org/wiki/Execution_%28computing%29" TargetMode="External"/><Relationship Id="rId1" Type="http://schemas.openxmlformats.org/officeDocument/2006/relationships/notesMaster" Target="../notesMasters/notesMaster.xml"/><Relationship Id="rId2" Type="http://schemas.openxmlformats.org/officeDocument/2006/relationships/hyperlink" Target="https://en.wikipedia.org/wiki/Reference_%28computer_science%29" TargetMode="External"/><Relationship Id="rId3" Type="http://schemas.openxmlformats.org/officeDocument/2006/relationships/hyperlink" Target="https://en.wikipedia.org/wiki/Reference_%28computer_science%29" TargetMode="External"/><Relationship Id="rId4" Type="http://schemas.openxmlformats.org/officeDocument/2006/relationships/hyperlink" Target="https://en.wikipedia.org/wiki/Source_code" TargetMode="External"/><Relationship Id="rId9" Type="http://schemas.openxmlformats.org/officeDocument/2006/relationships/hyperlink" Target="https://en.wikipedia.org/wiki/Value_%28computer_science%29" TargetMode="External"/><Relationship Id="rId5" Type="http://schemas.openxmlformats.org/officeDocument/2006/relationships/hyperlink" Target="https://en.wikipedia.org/wiki/Source_code" TargetMode="External"/><Relationship Id="rId6" Type="http://schemas.openxmlformats.org/officeDocument/2006/relationships/hyperlink" Target="https://en.wikipedia.org/wiki/Name_binding" TargetMode="External"/><Relationship Id="rId7" Type="http://schemas.openxmlformats.org/officeDocument/2006/relationships/hyperlink" Target="https://en.wikipedia.org/wiki/Name_binding" TargetMode="External"/><Relationship Id="rId8" Type="http://schemas.openxmlformats.org/officeDocument/2006/relationships/hyperlink" Target="https://en.wikipedia.org/wiki/Value_%28computer_science%29"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From Wikipedia:  The variable name is the usual way to</a:t>
            </a:r>
            <a:r>
              <a:rPr lang="en">
                <a:hlinkClick r:id="rId2"/>
              </a:rPr>
              <a:t> </a:t>
            </a:r>
            <a:r>
              <a:rPr lang="en" u="sng">
                <a:solidFill>
                  <a:schemeClr val="hlink"/>
                </a:solidFill>
                <a:hlinkClick r:id="rId3"/>
              </a:rPr>
              <a:t>reference</a:t>
            </a:r>
            <a:r>
              <a:rPr lang="en"/>
              <a:t> the stored value; this separation of name and content allows the name to be used independently of the exact information it represents. The identifier in computer</a:t>
            </a:r>
            <a:r>
              <a:rPr lang="en">
                <a:hlinkClick r:id="rId4"/>
              </a:rPr>
              <a:t> </a:t>
            </a:r>
            <a:r>
              <a:rPr lang="en" u="sng">
                <a:solidFill>
                  <a:schemeClr val="hlink"/>
                </a:solidFill>
                <a:hlinkClick r:id="rId5"/>
              </a:rPr>
              <a:t>source code</a:t>
            </a:r>
            <a:r>
              <a:rPr lang="en"/>
              <a:t> can be</a:t>
            </a:r>
            <a:r>
              <a:rPr lang="en">
                <a:hlinkClick r:id="rId6"/>
              </a:rPr>
              <a:t> </a:t>
            </a:r>
            <a:r>
              <a:rPr lang="en" u="sng">
                <a:solidFill>
                  <a:schemeClr val="hlink"/>
                </a:solidFill>
                <a:hlinkClick r:id="rId7"/>
              </a:rPr>
              <a:t>bound</a:t>
            </a:r>
            <a:r>
              <a:rPr lang="en"/>
              <a:t> to a</a:t>
            </a:r>
            <a:r>
              <a:rPr lang="en">
                <a:hlinkClick r:id="rId8"/>
              </a:rPr>
              <a:t> </a:t>
            </a:r>
            <a:r>
              <a:rPr lang="en" u="sng">
                <a:solidFill>
                  <a:schemeClr val="hlink"/>
                </a:solidFill>
                <a:hlinkClick r:id="rId9"/>
              </a:rPr>
              <a:t>value</a:t>
            </a:r>
            <a:r>
              <a:rPr lang="en"/>
              <a:t> during</a:t>
            </a:r>
            <a:r>
              <a:rPr lang="en">
                <a:hlinkClick r:id="rId10"/>
              </a:rPr>
              <a:t> </a:t>
            </a:r>
            <a:r>
              <a:rPr lang="en" u="sng">
                <a:solidFill>
                  <a:schemeClr val="hlink"/>
                </a:solidFill>
                <a:hlinkClick r:id="rId11"/>
              </a:rPr>
              <a:t>run time</a:t>
            </a:r>
            <a:r>
              <a:rPr lang="en"/>
              <a:t>, and the value of the variable may thus change during the course of</a:t>
            </a:r>
            <a:r>
              <a:rPr lang="en">
                <a:hlinkClick r:id="rId12"/>
              </a:rPr>
              <a:t> </a:t>
            </a:r>
            <a:r>
              <a:rPr lang="en" u="sng">
                <a:solidFill>
                  <a:schemeClr val="hlink"/>
                </a:solidFill>
                <a:hlinkClick r:id="rId13"/>
              </a:rPr>
              <a:t>program execution</a:t>
            </a:r>
            <a:r>
              <a:rPr lang="en"/>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Brainstorm some stuff we use variables for that are awesome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Brainstorm some stuff we use variables for that are awesome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Can you recommend an IP lawyer?  What would an open source TV show look like? No one wants to work for free or for credit?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 math, solving for the unknown</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06.jpg"/><Relationship Id="rId4" Type="http://schemas.openxmlformats.org/officeDocument/2006/relationships/image" Target="../media/image00.jpg"/><Relationship Id="rId5" Type="http://schemas.openxmlformats.org/officeDocument/2006/relationships/image" Target="../media/image02.jpg"/><Relationship Id="rId6" Type="http://schemas.openxmlformats.org/officeDocument/2006/relationships/image" Target="../media/image09.jpg"/><Relationship Id="rId7"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ithub.com/ITPNYU/ICM-2015" TargetMode="External"/><Relationship Id="rId4" Type="http://schemas.openxmlformats.org/officeDocument/2006/relationships/hyperlink" Target="https://scratch.mi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7.jpg"/><Relationship Id="rId4" Type="http://schemas.openxmlformats.org/officeDocument/2006/relationships/image" Target="../media/image03.jpg"/><Relationship Id="rId5" Type="http://schemas.openxmlformats.org/officeDocument/2006/relationships/image" Target="../media/image05.jpg"/><Relationship Id="rId6" Type="http://schemas.openxmlformats.org/officeDocument/2006/relationships/image" Target="../media/image08.png"/><Relationship Id="rId7"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Wait, what?</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Who am I and what is this?</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Erin Finnegan</a:t>
            </a:r>
          </a:p>
        </p:txBody>
      </p:sp>
      <p:pic>
        <p:nvPicPr>
          <p:cNvPr id="61" name="Shape 61"/>
          <p:cNvPicPr preferRelativeResize="0"/>
          <p:nvPr/>
        </p:nvPicPr>
        <p:blipFill rotWithShape="1">
          <a:blip r:embed="rId3">
            <a:alphaModFix/>
          </a:blip>
          <a:srcRect b="13410" l="0" r="0" t="65703"/>
          <a:stretch/>
        </p:blipFill>
        <p:spPr>
          <a:xfrm>
            <a:off x="490250" y="361299"/>
            <a:ext cx="3139648" cy="1074252"/>
          </a:xfrm>
          <a:prstGeom prst="rect">
            <a:avLst/>
          </a:prstGeom>
          <a:noFill/>
          <a:ln>
            <a:noFill/>
          </a:ln>
        </p:spPr>
      </p:pic>
      <p:pic>
        <p:nvPicPr>
          <p:cNvPr id="62" name="Shape 62"/>
          <p:cNvPicPr preferRelativeResize="0"/>
          <p:nvPr/>
        </p:nvPicPr>
        <p:blipFill>
          <a:blip r:embed="rId4">
            <a:alphaModFix/>
          </a:blip>
          <a:stretch>
            <a:fillRect/>
          </a:stretch>
        </p:blipFill>
        <p:spPr>
          <a:xfrm>
            <a:off x="548850" y="3481000"/>
            <a:ext cx="1884225" cy="1413149"/>
          </a:xfrm>
          <a:prstGeom prst="rect">
            <a:avLst/>
          </a:prstGeom>
          <a:noFill/>
          <a:ln>
            <a:noFill/>
          </a:ln>
        </p:spPr>
      </p:pic>
      <p:pic>
        <p:nvPicPr>
          <p:cNvPr id="63" name="Shape 63"/>
          <p:cNvPicPr preferRelativeResize="0"/>
          <p:nvPr/>
        </p:nvPicPr>
        <p:blipFill rotWithShape="1">
          <a:blip r:embed="rId5">
            <a:alphaModFix/>
          </a:blip>
          <a:srcRect b="32088" l="0" r="0" t="0"/>
          <a:stretch/>
        </p:blipFill>
        <p:spPr>
          <a:xfrm>
            <a:off x="2919575" y="3428637"/>
            <a:ext cx="1509149" cy="1517875"/>
          </a:xfrm>
          <a:prstGeom prst="rect">
            <a:avLst/>
          </a:prstGeom>
          <a:noFill/>
          <a:ln>
            <a:noFill/>
          </a:ln>
        </p:spPr>
      </p:pic>
      <p:pic>
        <p:nvPicPr>
          <p:cNvPr id="64" name="Shape 64"/>
          <p:cNvPicPr preferRelativeResize="0"/>
          <p:nvPr/>
        </p:nvPicPr>
        <p:blipFill>
          <a:blip r:embed="rId6">
            <a:alphaModFix/>
          </a:blip>
          <a:stretch>
            <a:fillRect/>
          </a:stretch>
        </p:blipFill>
        <p:spPr>
          <a:xfrm>
            <a:off x="5500800" y="1342379"/>
            <a:ext cx="3058125" cy="2306350"/>
          </a:xfrm>
          <a:prstGeom prst="rect">
            <a:avLst/>
          </a:prstGeom>
          <a:noFill/>
          <a:ln>
            <a:noFill/>
          </a:ln>
        </p:spPr>
      </p:pic>
      <p:pic>
        <p:nvPicPr>
          <p:cNvPr id="65" name="Shape 65"/>
          <p:cNvPicPr preferRelativeResize="0"/>
          <p:nvPr/>
        </p:nvPicPr>
        <p:blipFill>
          <a:blip r:embed="rId7">
            <a:alphaModFix/>
          </a:blip>
          <a:stretch>
            <a:fillRect/>
          </a:stretch>
        </p:blipFill>
        <p:spPr>
          <a:xfrm>
            <a:off x="4008352" y="293075"/>
            <a:ext cx="1113999" cy="13502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106125"/>
            <a:ext cx="8520599" cy="1963500"/>
          </a:xfrm>
          <a:prstGeom prst="rect">
            <a:avLst/>
          </a:prstGeom>
        </p:spPr>
        <p:txBody>
          <a:bodyPr anchorCtr="0" anchor="b" bIns="91425" lIns="91425" rIns="91425" tIns="91425">
            <a:noAutofit/>
          </a:bodyPr>
          <a:lstStyle/>
          <a:p>
            <a:pPr lvl="0">
              <a:spcBef>
                <a:spcPts val="0"/>
              </a:spcBef>
              <a:buNone/>
            </a:pPr>
            <a:r>
              <a:rPr lang="en" sz="11000"/>
              <a:t>x = awesome</a:t>
            </a:r>
          </a:p>
        </p:txBody>
      </p:sp>
      <p:sp>
        <p:nvSpPr>
          <p:cNvPr id="120" name="Shape 120"/>
          <p:cNvSpPr txBox="1"/>
          <p:nvPr>
            <p:ph idx="1" type="body"/>
          </p:nvPr>
        </p:nvSpPr>
        <p:spPr>
          <a:xfrm>
            <a:off x="311700" y="3152225"/>
            <a:ext cx="8520599" cy="1300800"/>
          </a:xfrm>
          <a:prstGeom prst="rect">
            <a:avLst/>
          </a:prstGeom>
        </p:spPr>
        <p:txBody>
          <a:bodyPr anchorCtr="0" anchor="t" bIns="91425" lIns="91425" rIns="91425" tIns="91425">
            <a:noAutofit/>
          </a:bodyPr>
          <a:lstStyle/>
          <a:p>
            <a:pPr lvl="0">
              <a:spcBef>
                <a:spcPts val="0"/>
              </a:spcBef>
              <a:buNone/>
            </a:pPr>
            <a:r>
              <a:rPr lang="en"/>
              <a:t>variables in computer programming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551875" y="2081250"/>
            <a:ext cx="4045199" cy="1482300"/>
          </a:xfrm>
          <a:prstGeom prst="rect">
            <a:avLst/>
          </a:prstGeom>
        </p:spPr>
        <p:txBody>
          <a:bodyPr anchorCtr="0" anchor="b" bIns="91425" lIns="91425" rIns="91425" tIns="91425">
            <a:noAutofit/>
          </a:bodyPr>
          <a:lstStyle/>
          <a:p>
            <a:pPr lvl="0">
              <a:spcBef>
                <a:spcPts val="0"/>
              </a:spcBef>
              <a:buNone/>
            </a:pPr>
            <a:r>
              <a:rPr lang="en" sz="12000"/>
              <a:t>x = </a:t>
            </a:r>
          </a:p>
        </p:txBody>
      </p:sp>
      <p:sp>
        <p:nvSpPr>
          <p:cNvPr id="126" name="Shape 126"/>
          <p:cNvSpPr txBox="1"/>
          <p:nvPr>
            <p:ph idx="2" type="body"/>
          </p:nvPr>
        </p:nvSpPr>
        <p:spPr>
          <a:xfrm>
            <a:off x="4551500" y="724200"/>
            <a:ext cx="4224900" cy="3695099"/>
          </a:xfrm>
          <a:prstGeom prst="rect">
            <a:avLst/>
          </a:prstGeom>
        </p:spPr>
        <p:txBody>
          <a:bodyPr anchorCtr="0" anchor="ctr" bIns="91425" lIns="91425" rIns="91425" tIns="91425">
            <a:noAutofit/>
          </a:bodyPr>
          <a:lstStyle/>
          <a:p>
            <a:pPr lvl="0" algn="ctr">
              <a:spcBef>
                <a:spcPts val="0"/>
              </a:spcBef>
              <a:buNone/>
            </a:pPr>
            <a:r>
              <a:rPr i="1" lang="en" sz="3000">
                <a:latin typeface="Georgia"/>
                <a:ea typeface="Georgia"/>
                <a:cs typeface="Georgia"/>
                <a:sym typeface="Georgia"/>
              </a:rPr>
              <a:t>1600 pixels, 255 colors, cats, where the mouse is pointing,  your name, the money in your bank account, the position of your hand in front of the Kinect, your score in Two Dots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551875" y="2081250"/>
            <a:ext cx="4045199" cy="1482300"/>
          </a:xfrm>
          <a:prstGeom prst="rect">
            <a:avLst/>
          </a:prstGeom>
        </p:spPr>
        <p:txBody>
          <a:bodyPr anchorCtr="0" anchor="b" bIns="91425" lIns="91425" rIns="91425" tIns="91425">
            <a:noAutofit/>
          </a:bodyPr>
          <a:lstStyle/>
          <a:p>
            <a:pPr lvl="0" rtl="0">
              <a:spcBef>
                <a:spcPts val="0"/>
              </a:spcBef>
              <a:buNone/>
            </a:pPr>
            <a:r>
              <a:rPr lang="en" sz="12000"/>
              <a:t>x = </a:t>
            </a:r>
          </a:p>
        </p:txBody>
      </p:sp>
      <p:sp>
        <p:nvSpPr>
          <p:cNvPr id="132" name="Shape 132"/>
          <p:cNvSpPr txBox="1"/>
          <p:nvPr>
            <p:ph idx="2" type="body"/>
          </p:nvPr>
        </p:nvSpPr>
        <p:spPr>
          <a:xfrm>
            <a:off x="4551500" y="724200"/>
            <a:ext cx="4224900" cy="3695099"/>
          </a:xfrm>
          <a:prstGeom prst="rect">
            <a:avLst/>
          </a:prstGeom>
        </p:spPr>
        <p:txBody>
          <a:bodyPr anchorCtr="0" anchor="ctr" bIns="91425" lIns="91425" rIns="91425" tIns="91425">
            <a:noAutofit/>
          </a:bodyPr>
          <a:lstStyle/>
          <a:p>
            <a:pPr lvl="0" rtl="0" algn="ctr">
              <a:spcBef>
                <a:spcPts val="0"/>
              </a:spcBef>
              <a:buNone/>
            </a:pPr>
            <a:r>
              <a:rPr i="1" lang="en" sz="7200">
                <a:latin typeface="Georgia"/>
                <a:ea typeface="Georgia"/>
                <a:cs typeface="Georgia"/>
                <a:sym typeface="Georgia"/>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2150850"/>
            <a:ext cx="8520599" cy="841800"/>
          </a:xfrm>
          <a:prstGeom prst="rect">
            <a:avLst/>
          </a:prstGeom>
        </p:spPr>
        <p:txBody>
          <a:bodyPr anchorCtr="0" anchor="ctr" bIns="91425" lIns="91425" rIns="91425" tIns="91425">
            <a:noAutofit/>
          </a:bodyPr>
          <a:lstStyle/>
          <a:p>
            <a:pPr lvl="0">
              <a:spcBef>
                <a:spcPts val="0"/>
              </a:spcBef>
              <a:buNone/>
            </a:pPr>
            <a:r>
              <a:rPr lang="en"/>
              <a:t>examples in Processing and Scratch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0875" y="2081250"/>
            <a:ext cx="4506299" cy="1668899"/>
          </a:xfrm>
          <a:prstGeom prst="rect">
            <a:avLst/>
          </a:prstGeom>
        </p:spPr>
        <p:txBody>
          <a:bodyPr anchorCtr="0" anchor="b" bIns="91425" lIns="91425" rIns="91425" tIns="91425">
            <a:noAutofit/>
          </a:bodyPr>
          <a:lstStyle/>
          <a:p>
            <a:pPr lvl="0" rtl="0">
              <a:spcBef>
                <a:spcPts val="0"/>
              </a:spcBef>
              <a:buNone/>
            </a:pPr>
            <a:r>
              <a:rPr lang="en" sz="5500"/>
              <a:t>Character Development</a:t>
            </a:r>
          </a:p>
        </p:txBody>
      </p:sp>
      <p:sp>
        <p:nvSpPr>
          <p:cNvPr id="143" name="Shape 143"/>
          <p:cNvSpPr txBox="1"/>
          <p:nvPr>
            <p:ph idx="2" type="body"/>
          </p:nvPr>
        </p:nvSpPr>
        <p:spPr>
          <a:xfrm>
            <a:off x="4668725" y="1448400"/>
            <a:ext cx="4224900" cy="3695099"/>
          </a:xfrm>
          <a:prstGeom prst="rect">
            <a:avLst/>
          </a:prstGeom>
        </p:spPr>
        <p:txBody>
          <a:bodyPr anchorCtr="0" anchor="ctr" bIns="91425" lIns="91425" rIns="91425" tIns="91425">
            <a:noAutofit/>
          </a:bodyPr>
          <a:lstStyle/>
          <a:p>
            <a:pPr indent="-419100" lvl="0" marL="457200" rtl="0">
              <a:spcBef>
                <a:spcPts val="0"/>
              </a:spcBef>
              <a:buSzPct val="100000"/>
            </a:pPr>
            <a:r>
              <a:rPr i="1" lang="en" sz="3000"/>
              <a:t>INT, STR, WIS, DEX</a:t>
            </a:r>
          </a:p>
          <a:p>
            <a:pPr indent="-419100" lvl="0" marL="457200" rtl="0">
              <a:spcBef>
                <a:spcPts val="0"/>
              </a:spcBef>
              <a:buSzPct val="100000"/>
            </a:pPr>
            <a:r>
              <a:rPr i="1" lang="en" sz="3000"/>
              <a:t>speech</a:t>
            </a:r>
          </a:p>
          <a:p>
            <a:pPr indent="-419100" lvl="0" marL="457200" rtl="0">
              <a:spcBef>
                <a:spcPts val="0"/>
              </a:spcBef>
              <a:buSzPct val="100000"/>
            </a:pPr>
            <a:r>
              <a:rPr i="1" lang="en" sz="3000"/>
              <a:t>thought, deed, action</a:t>
            </a:r>
          </a:p>
          <a:p>
            <a:pPr indent="-304800" lvl="1" marL="914400" rtl="0">
              <a:spcBef>
                <a:spcPts val="0"/>
              </a:spcBef>
              <a:buSzPct val="100000"/>
            </a:pPr>
            <a:r>
              <a:rPr i="1" lang="en" sz="1200"/>
              <a:t>kicking puppies, etc.</a:t>
            </a:r>
          </a:p>
          <a:p>
            <a:pPr indent="-419100" lvl="0" marL="457200" rtl="0">
              <a:spcBef>
                <a:spcPts val="0"/>
              </a:spcBef>
              <a:buSzPct val="100000"/>
            </a:pPr>
            <a:r>
              <a:rPr i="1" lang="en" sz="3000"/>
              <a:t>appearance</a:t>
            </a:r>
          </a:p>
          <a:p>
            <a:pPr indent="-419100" lvl="0" marL="457200" rtl="0">
              <a:spcBef>
                <a:spcPts val="0"/>
              </a:spcBef>
              <a:buSzPct val="100000"/>
            </a:pPr>
            <a:r>
              <a:rPr i="1" lang="en" sz="3000"/>
              <a:t>fatal flaw</a:t>
            </a:r>
          </a:p>
          <a:p>
            <a:pPr lvl="0" rtl="0">
              <a:spcBef>
                <a:spcPts val="0"/>
              </a:spcBef>
              <a:buNone/>
            </a:pPr>
            <a:r>
              <a:t/>
            </a:r>
            <a:endParaRPr i="1" sz="3000"/>
          </a:p>
          <a:p>
            <a:pPr lvl="0" rtl="0">
              <a:spcBef>
                <a:spcPts val="0"/>
              </a:spcBef>
              <a:buNone/>
            </a:pPr>
            <a:r>
              <a:t/>
            </a:r>
            <a:endParaRPr i="1" sz="30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90875" y="2081250"/>
            <a:ext cx="4506299" cy="1668899"/>
          </a:xfrm>
          <a:prstGeom prst="rect">
            <a:avLst/>
          </a:prstGeom>
        </p:spPr>
        <p:txBody>
          <a:bodyPr anchorCtr="0" anchor="b" bIns="91425" lIns="91425" rIns="91425" tIns="91425">
            <a:noAutofit/>
          </a:bodyPr>
          <a:lstStyle/>
          <a:p>
            <a:pPr lvl="0" rtl="0">
              <a:spcBef>
                <a:spcPts val="0"/>
              </a:spcBef>
              <a:buNone/>
            </a:pPr>
            <a:r>
              <a:t/>
            </a:r>
            <a:endParaRPr sz="5500"/>
          </a:p>
          <a:p>
            <a:pPr lvl="0" rtl="0">
              <a:spcBef>
                <a:spcPts val="0"/>
              </a:spcBef>
              <a:buNone/>
            </a:pPr>
            <a:r>
              <a:t/>
            </a:r>
            <a:endParaRPr sz="5500"/>
          </a:p>
          <a:p>
            <a:pPr lvl="0" rtl="0">
              <a:spcBef>
                <a:spcPts val="0"/>
              </a:spcBef>
              <a:buNone/>
            </a:pPr>
            <a:r>
              <a:t/>
            </a:r>
            <a:endParaRPr sz="5500"/>
          </a:p>
          <a:p>
            <a:pPr lvl="0" rtl="0">
              <a:spcBef>
                <a:spcPts val="0"/>
              </a:spcBef>
              <a:buNone/>
            </a:pPr>
            <a:r>
              <a:rPr lang="en" sz="5500"/>
              <a:t>Rapid Character Development</a:t>
            </a:r>
          </a:p>
        </p:txBody>
      </p:sp>
      <p:sp>
        <p:nvSpPr>
          <p:cNvPr id="149" name="Shape 149"/>
          <p:cNvSpPr txBox="1"/>
          <p:nvPr>
            <p:ph idx="2" type="body"/>
          </p:nvPr>
        </p:nvSpPr>
        <p:spPr>
          <a:xfrm>
            <a:off x="4597175" y="724200"/>
            <a:ext cx="4224900" cy="3695099"/>
          </a:xfrm>
          <a:prstGeom prst="rect">
            <a:avLst/>
          </a:prstGeom>
        </p:spPr>
        <p:txBody>
          <a:bodyPr anchorCtr="0" anchor="ctr" bIns="91425" lIns="91425" rIns="91425" tIns="91425">
            <a:noAutofit/>
          </a:bodyPr>
          <a:lstStyle/>
          <a:p>
            <a:pPr lvl="0" rtl="0">
              <a:spcBef>
                <a:spcPts val="0"/>
              </a:spcBef>
              <a:buNone/>
            </a:pPr>
            <a:r>
              <a:rPr i="1" lang="en" sz="3000"/>
              <a:t>Shape: Animal? Human? Abstract?</a:t>
            </a:r>
          </a:p>
          <a:p>
            <a:pPr lvl="0" rtl="0">
              <a:spcBef>
                <a:spcPts val="0"/>
              </a:spcBef>
              <a:buNone/>
            </a:pPr>
            <a:r>
              <a:rPr i="1" lang="en" sz="3000"/>
              <a:t> # of limbs?</a:t>
            </a:r>
          </a:p>
          <a:p>
            <a:pPr lvl="0" rtl="0">
              <a:spcBef>
                <a:spcPts val="0"/>
              </a:spcBef>
              <a:buNone/>
            </a:pPr>
            <a:r>
              <a:rPr i="1" lang="en" sz="3000"/>
              <a:t>talent?</a:t>
            </a:r>
          </a:p>
          <a:p>
            <a:pPr lvl="0" rtl="0">
              <a:spcBef>
                <a:spcPts val="0"/>
              </a:spcBef>
              <a:buNone/>
            </a:pPr>
            <a:r>
              <a:rPr i="1" lang="en" sz="3000"/>
              <a:t>hobby?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90875" y="2081250"/>
            <a:ext cx="4506299" cy="1668899"/>
          </a:xfrm>
          <a:prstGeom prst="rect">
            <a:avLst/>
          </a:prstGeom>
        </p:spPr>
        <p:txBody>
          <a:bodyPr anchorCtr="0" anchor="b" bIns="91425" lIns="91425" rIns="91425" tIns="91425">
            <a:noAutofit/>
          </a:bodyPr>
          <a:lstStyle/>
          <a:p>
            <a:pPr lvl="0" rtl="0">
              <a:spcBef>
                <a:spcPts val="0"/>
              </a:spcBef>
              <a:buNone/>
            </a:pPr>
            <a:r>
              <a:t/>
            </a:r>
            <a:endParaRPr sz="5500"/>
          </a:p>
          <a:p>
            <a:pPr lvl="0" rtl="0">
              <a:spcBef>
                <a:spcPts val="0"/>
              </a:spcBef>
              <a:buNone/>
            </a:pPr>
            <a:r>
              <a:t/>
            </a:r>
            <a:endParaRPr sz="5500"/>
          </a:p>
          <a:p>
            <a:pPr lvl="0" rtl="0">
              <a:spcBef>
                <a:spcPts val="0"/>
              </a:spcBef>
              <a:buNone/>
            </a:pPr>
            <a:r>
              <a:t/>
            </a:r>
            <a:endParaRPr sz="5500"/>
          </a:p>
          <a:p>
            <a:pPr lvl="0" rtl="0">
              <a:spcBef>
                <a:spcPts val="0"/>
              </a:spcBef>
              <a:buNone/>
            </a:pPr>
            <a:r>
              <a:rPr lang="en" sz="5500"/>
              <a:t>Rapid Character Development</a:t>
            </a:r>
          </a:p>
        </p:txBody>
      </p:sp>
      <p:sp>
        <p:nvSpPr>
          <p:cNvPr id="155" name="Shape 155"/>
          <p:cNvSpPr txBox="1"/>
          <p:nvPr>
            <p:ph idx="2" type="body"/>
          </p:nvPr>
        </p:nvSpPr>
        <p:spPr>
          <a:xfrm>
            <a:off x="4668725" y="1448400"/>
            <a:ext cx="4224900" cy="3695099"/>
          </a:xfrm>
          <a:prstGeom prst="rect">
            <a:avLst/>
          </a:prstGeom>
        </p:spPr>
        <p:txBody>
          <a:bodyPr anchorCtr="0" anchor="ctr" bIns="91425" lIns="91425" rIns="91425" tIns="91425">
            <a:noAutofit/>
          </a:bodyPr>
          <a:lstStyle/>
          <a:p>
            <a:pPr indent="-419100" lvl="0" marL="457200" rtl="0">
              <a:spcBef>
                <a:spcPts val="0"/>
              </a:spcBef>
              <a:buSzPct val="100000"/>
            </a:pPr>
            <a:r>
              <a:rPr i="1" lang="en" sz="3000"/>
              <a:t>Groups of 3</a:t>
            </a:r>
          </a:p>
          <a:p>
            <a:pPr indent="-419100" lvl="0" marL="457200" rtl="0">
              <a:spcBef>
                <a:spcPts val="0"/>
              </a:spcBef>
              <a:buSzPct val="100000"/>
            </a:pPr>
            <a:r>
              <a:rPr i="1" lang="en" sz="3000"/>
              <a:t>5 minutes per round</a:t>
            </a:r>
          </a:p>
          <a:p>
            <a:pPr lvl="0" rtl="0">
              <a:spcBef>
                <a:spcPts val="0"/>
              </a:spcBef>
              <a:buNone/>
            </a:pPr>
            <a:r>
              <a:t/>
            </a:r>
            <a:endParaRPr i="1" sz="3000"/>
          </a:p>
          <a:p>
            <a:pPr lvl="0" rtl="0">
              <a:spcBef>
                <a:spcPts val="0"/>
              </a:spcBef>
              <a:buNone/>
            </a:pPr>
            <a:r>
              <a:t/>
            </a:r>
            <a:endParaRPr i="1" sz="30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265500" y="1233175"/>
            <a:ext cx="4045199" cy="1482300"/>
          </a:xfrm>
          <a:prstGeom prst="rect">
            <a:avLst/>
          </a:prstGeom>
        </p:spPr>
        <p:txBody>
          <a:bodyPr anchorCtr="0" anchor="b" bIns="91425" lIns="91425" rIns="91425" tIns="91425">
            <a:noAutofit/>
          </a:bodyPr>
          <a:lstStyle/>
          <a:p>
            <a:pPr lvl="0">
              <a:spcBef>
                <a:spcPts val="0"/>
              </a:spcBef>
              <a:buNone/>
            </a:pPr>
            <a:r>
              <a:rPr lang="en"/>
              <a:t>Learn More</a:t>
            </a:r>
          </a:p>
        </p:txBody>
      </p:sp>
      <p:sp>
        <p:nvSpPr>
          <p:cNvPr id="161" name="Shape 161"/>
          <p:cNvSpPr txBox="1"/>
          <p:nvPr>
            <p:ph idx="1" type="subTitle"/>
          </p:nvPr>
        </p:nvSpPr>
        <p:spPr>
          <a:xfrm>
            <a:off x="265500" y="2803075"/>
            <a:ext cx="4045199" cy="1235100"/>
          </a:xfrm>
          <a:prstGeom prst="rect">
            <a:avLst/>
          </a:prstGeom>
        </p:spPr>
        <p:txBody>
          <a:bodyPr anchorCtr="0" anchor="t" bIns="91425" lIns="91425" rIns="91425" tIns="91425">
            <a:noAutofit/>
          </a:bodyPr>
          <a:lstStyle/>
          <a:p>
            <a:pPr lvl="0">
              <a:spcBef>
                <a:spcPts val="0"/>
              </a:spcBef>
              <a:buNone/>
            </a:pPr>
            <a:r>
              <a:rPr lang="en"/>
              <a:t>for free</a:t>
            </a:r>
          </a:p>
        </p:txBody>
      </p:sp>
      <p:sp>
        <p:nvSpPr>
          <p:cNvPr id="162" name="Shape 162"/>
          <p:cNvSpPr txBox="1"/>
          <p:nvPr>
            <p:ph idx="2" type="body"/>
          </p:nvPr>
        </p:nvSpPr>
        <p:spPr>
          <a:xfrm>
            <a:off x="4584550" y="724200"/>
            <a:ext cx="4191900" cy="3695099"/>
          </a:xfrm>
          <a:prstGeom prst="rect">
            <a:avLst/>
          </a:prstGeom>
        </p:spPr>
        <p:txBody>
          <a:bodyPr anchorCtr="0" anchor="ctr" bIns="91425" lIns="91425" rIns="91425" tIns="91425">
            <a:noAutofit/>
          </a:bodyPr>
          <a:lstStyle/>
          <a:p>
            <a:pPr lvl="0" rtl="0">
              <a:spcBef>
                <a:spcPts val="0"/>
              </a:spcBef>
              <a:buNone/>
            </a:pPr>
            <a:r>
              <a:rPr lang="en" u="sng">
                <a:solidFill>
                  <a:schemeClr val="hlink"/>
                </a:solidFill>
                <a:hlinkClick r:id="rId3"/>
              </a:rPr>
              <a:t>https://github.com/ITPNYU/ICM-2015</a:t>
            </a:r>
          </a:p>
          <a:p>
            <a:pPr lvl="0" rtl="0">
              <a:spcBef>
                <a:spcPts val="0"/>
              </a:spcBef>
              <a:buNone/>
            </a:pPr>
            <a:r>
              <a:rPr lang="en"/>
              <a:t>http://processing.org</a:t>
            </a:r>
          </a:p>
          <a:p>
            <a:pPr lvl="0" rtl="0">
              <a:spcBef>
                <a:spcPts val="0"/>
              </a:spcBef>
              <a:buNone/>
            </a:pPr>
            <a:r>
              <a:rPr lang="en"/>
              <a:t>https://www.codecademy.com/</a:t>
            </a:r>
          </a:p>
          <a:p>
            <a:pPr lvl="0" rtl="0">
              <a:spcBef>
                <a:spcPts val="0"/>
              </a:spcBef>
              <a:buNone/>
            </a:pPr>
            <a:r>
              <a:rPr lang="en" u="sng">
                <a:solidFill>
                  <a:schemeClr val="hlink"/>
                </a:solidFill>
                <a:hlinkClick r:id="rId4"/>
              </a:rPr>
              <a:t>https://scratch.mit.edu/</a:t>
            </a:r>
          </a:p>
          <a:p>
            <a:pPr lvl="0">
              <a:spcBef>
                <a:spcPts val="0"/>
              </a:spcBef>
              <a:buNone/>
            </a:pPr>
            <a:r>
              <a:rPr lang="en"/>
              <a:t>http://jsforcats.com/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183375" y="1378500"/>
            <a:ext cx="2540000" cy="2540000"/>
          </a:xfrm>
          <a:prstGeom prst="rect">
            <a:avLst/>
          </a:prstGeom>
          <a:noFill/>
          <a:ln>
            <a:noFill/>
          </a:ln>
        </p:spPr>
      </p:pic>
      <p:pic>
        <p:nvPicPr>
          <p:cNvPr id="71" name="Shape 71"/>
          <p:cNvPicPr preferRelativeResize="0"/>
          <p:nvPr/>
        </p:nvPicPr>
        <p:blipFill rotWithShape="1">
          <a:blip r:embed="rId4">
            <a:alphaModFix/>
          </a:blip>
          <a:srcRect b="0" l="21818" r="16353" t="0"/>
          <a:stretch/>
        </p:blipFill>
        <p:spPr>
          <a:xfrm>
            <a:off x="335700" y="152400"/>
            <a:ext cx="2181208" cy="2539999"/>
          </a:xfrm>
          <a:prstGeom prst="rect">
            <a:avLst/>
          </a:prstGeom>
          <a:noFill/>
          <a:ln>
            <a:noFill/>
          </a:ln>
        </p:spPr>
      </p:pic>
      <p:pic>
        <p:nvPicPr>
          <p:cNvPr id="72" name="Shape 72"/>
          <p:cNvPicPr preferRelativeResize="0"/>
          <p:nvPr/>
        </p:nvPicPr>
        <p:blipFill>
          <a:blip r:embed="rId5">
            <a:alphaModFix/>
          </a:blip>
          <a:stretch>
            <a:fillRect/>
          </a:stretch>
        </p:blipFill>
        <p:spPr>
          <a:xfrm>
            <a:off x="335700" y="2919710"/>
            <a:ext cx="2539999" cy="1992539"/>
          </a:xfrm>
          <a:prstGeom prst="rect">
            <a:avLst/>
          </a:prstGeom>
          <a:noFill/>
          <a:ln>
            <a:noFill/>
          </a:ln>
        </p:spPr>
      </p:pic>
      <p:pic>
        <p:nvPicPr>
          <p:cNvPr id="73" name="Shape 73"/>
          <p:cNvPicPr preferRelativeResize="0"/>
          <p:nvPr/>
        </p:nvPicPr>
        <p:blipFill>
          <a:blip r:embed="rId6">
            <a:alphaModFix/>
          </a:blip>
          <a:stretch>
            <a:fillRect/>
          </a:stretch>
        </p:blipFill>
        <p:spPr>
          <a:xfrm>
            <a:off x="5989682" y="4040200"/>
            <a:ext cx="3154317" cy="872050"/>
          </a:xfrm>
          <a:prstGeom prst="rect">
            <a:avLst/>
          </a:prstGeom>
          <a:noFill/>
          <a:ln>
            <a:noFill/>
          </a:ln>
        </p:spPr>
      </p:pic>
      <p:pic>
        <p:nvPicPr>
          <p:cNvPr id="74" name="Shape 74"/>
          <p:cNvPicPr preferRelativeResize="0"/>
          <p:nvPr/>
        </p:nvPicPr>
        <p:blipFill>
          <a:blip r:embed="rId7">
            <a:alphaModFix/>
          </a:blip>
          <a:stretch>
            <a:fillRect/>
          </a:stretch>
        </p:blipFill>
        <p:spPr>
          <a:xfrm>
            <a:off x="5942825" y="152398"/>
            <a:ext cx="3102049" cy="20592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280577" y="424637"/>
            <a:ext cx="4902099" cy="4294224"/>
          </a:xfrm>
          <a:prstGeom prst="rect">
            <a:avLst/>
          </a:prstGeom>
          <a:noFill/>
          <a:ln>
            <a:noFill/>
          </a:ln>
        </p:spPr>
      </p:pic>
      <p:sp>
        <p:nvSpPr>
          <p:cNvPr id="80" name="Shape 80"/>
          <p:cNvSpPr txBox="1"/>
          <p:nvPr/>
        </p:nvSpPr>
        <p:spPr>
          <a:xfrm>
            <a:off x="5566325" y="2231650"/>
            <a:ext cx="3082200" cy="1074299"/>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rPr>
              <a:t>hello-world.tv</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Is this an audition or a meet-up or a class or what?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716257" y="0"/>
            <a:ext cx="7711485" cy="5143500"/>
          </a:xfrm>
          <a:prstGeom prst="rect">
            <a:avLst/>
          </a:prstGeom>
          <a:noFill/>
          <a:ln>
            <a:noFill/>
          </a:ln>
        </p:spPr>
      </p:pic>
      <p:sp>
        <p:nvSpPr>
          <p:cNvPr id="91" name="Shape 91"/>
          <p:cNvSpPr txBox="1"/>
          <p:nvPr>
            <p:ph type="title"/>
          </p:nvPr>
        </p:nvSpPr>
        <p:spPr>
          <a:xfrm>
            <a:off x="311700" y="2150850"/>
            <a:ext cx="8520599" cy="841800"/>
          </a:xfrm>
          <a:prstGeom prst="rect">
            <a:avLst/>
          </a:prstGeom>
        </p:spPr>
        <p:txBody>
          <a:bodyPr anchorCtr="0" anchor="ctr" bIns="91425" lIns="91425" rIns="91425" tIns="91425">
            <a:noAutofit/>
          </a:bodyPr>
          <a:lstStyle/>
          <a:p>
            <a:pPr lvl="0">
              <a:spcBef>
                <a:spcPts val="0"/>
              </a:spcBef>
              <a:buNone/>
            </a:pPr>
            <a:r>
              <a:rPr lang="en"/>
              <a:t>It can be two things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553300" y="450850"/>
            <a:ext cx="5613400" cy="42418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468925" y="1573097"/>
            <a:ext cx="4054550" cy="2327749"/>
          </a:xfrm>
          <a:prstGeom prst="rect">
            <a:avLst/>
          </a:prstGeom>
          <a:noFill/>
          <a:ln>
            <a:noFill/>
          </a:ln>
        </p:spPr>
      </p:pic>
      <p:sp>
        <p:nvSpPr>
          <p:cNvPr id="102" name="Shape 102"/>
          <p:cNvSpPr txBox="1"/>
          <p:nvPr/>
        </p:nvSpPr>
        <p:spPr>
          <a:xfrm>
            <a:off x="5480525" y="1236975"/>
            <a:ext cx="3000000" cy="3000000"/>
          </a:xfrm>
          <a:prstGeom prst="rect">
            <a:avLst/>
          </a:prstGeom>
          <a:noFill/>
          <a:ln>
            <a:noFill/>
          </a:ln>
        </p:spPr>
        <p:txBody>
          <a:bodyPr anchorCtr="0" anchor="ctr" bIns="91425" lIns="91425" rIns="91425" tIns="91425">
            <a:noAutofit/>
          </a:bodyPr>
          <a:lstStyle/>
          <a:p>
            <a:pPr indent="-419100" lvl="0" marL="457200" rtl="0">
              <a:lnSpc>
                <a:spcPct val="115000"/>
              </a:lnSpc>
              <a:spcBef>
                <a:spcPts val="0"/>
              </a:spcBef>
              <a:spcAft>
                <a:spcPts val="1600"/>
              </a:spcAft>
              <a:buClr>
                <a:schemeClr val="dk1"/>
              </a:buClr>
              <a:buSzPct val="100000"/>
              <a:buChar char="➢"/>
            </a:pPr>
            <a:r>
              <a:rPr lang="en" sz="3000">
                <a:solidFill>
                  <a:schemeClr val="dk1"/>
                </a:solidFill>
              </a:rPr>
              <a:t>form a team</a:t>
            </a:r>
          </a:p>
          <a:p>
            <a:pPr indent="-419100" lvl="0" marL="457200" rtl="0">
              <a:lnSpc>
                <a:spcPct val="115000"/>
              </a:lnSpc>
              <a:spcBef>
                <a:spcPts val="0"/>
              </a:spcBef>
              <a:spcAft>
                <a:spcPts val="1600"/>
              </a:spcAft>
              <a:buClr>
                <a:schemeClr val="dk1"/>
              </a:buClr>
              <a:buSzPct val="100000"/>
              <a:buChar char="➢"/>
            </a:pPr>
            <a:r>
              <a:rPr lang="en" sz="3000">
                <a:solidFill>
                  <a:schemeClr val="dk1"/>
                </a:solidFill>
              </a:rPr>
              <a:t>raise money</a:t>
            </a:r>
          </a:p>
          <a:p>
            <a:pPr indent="-419100" lvl="0" marL="457200" rtl="0">
              <a:lnSpc>
                <a:spcPct val="115000"/>
              </a:lnSpc>
              <a:spcBef>
                <a:spcPts val="0"/>
              </a:spcBef>
              <a:spcAft>
                <a:spcPts val="1600"/>
              </a:spcAft>
              <a:buClr>
                <a:schemeClr val="dk1"/>
              </a:buClr>
              <a:buSzPct val="100000"/>
              <a:buChar char="➢"/>
            </a:pPr>
            <a:r>
              <a:rPr lang="en" sz="3000">
                <a:solidFill>
                  <a:schemeClr val="dk1"/>
                </a:solidFill>
              </a:rPr>
              <a:t>shoot more footage</a:t>
            </a:r>
          </a:p>
          <a:p>
            <a:pPr indent="-419100" lvl="0" marL="457200" rtl="0">
              <a:lnSpc>
                <a:spcPct val="115000"/>
              </a:lnSpc>
              <a:spcBef>
                <a:spcPts val="0"/>
              </a:spcBef>
              <a:spcAft>
                <a:spcPts val="1600"/>
              </a:spcAft>
              <a:buClr>
                <a:schemeClr val="dk1"/>
              </a:buClr>
              <a:buSzPct val="100000"/>
              <a:buChar char="➢"/>
            </a:pPr>
            <a:r>
              <a:rPr lang="en" sz="3000">
                <a:solidFill>
                  <a:schemeClr val="dk1"/>
                </a:solidFill>
              </a:rPr>
              <a:t>raise more money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50850"/>
            <a:ext cx="8520599" cy="841800"/>
          </a:xfrm>
          <a:prstGeom prst="rect">
            <a:avLst/>
          </a:prstGeom>
        </p:spPr>
        <p:txBody>
          <a:bodyPr anchorCtr="0" anchor="ctr" bIns="91425" lIns="91425" rIns="91425" tIns="91425">
            <a:noAutofit/>
          </a:bodyPr>
          <a:lstStyle/>
          <a:p>
            <a:pPr lvl="0">
              <a:spcBef>
                <a:spcPts val="0"/>
              </a:spcBef>
              <a:buNone/>
            </a:pPr>
            <a:r>
              <a:rPr lang="en"/>
              <a:t>What about my IP?</a:t>
            </a:r>
          </a:p>
        </p:txBody>
      </p:sp>
      <p:pic>
        <p:nvPicPr>
          <p:cNvPr id="108" name="Shape 108"/>
          <p:cNvPicPr preferRelativeResize="0"/>
          <p:nvPr/>
        </p:nvPicPr>
        <p:blipFill>
          <a:blip r:embed="rId3">
            <a:alphaModFix/>
          </a:blip>
          <a:stretch>
            <a:fillRect/>
          </a:stretch>
        </p:blipFill>
        <p:spPr>
          <a:xfrm>
            <a:off x="-170000" y="2039825"/>
            <a:ext cx="2810600" cy="28106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1106125"/>
            <a:ext cx="8520599" cy="1963500"/>
          </a:xfrm>
          <a:prstGeom prst="rect">
            <a:avLst/>
          </a:prstGeom>
        </p:spPr>
        <p:txBody>
          <a:bodyPr anchorCtr="0" anchor="b" bIns="91425" lIns="91425" rIns="91425" tIns="91425">
            <a:noAutofit/>
          </a:bodyPr>
          <a:lstStyle/>
          <a:p>
            <a:pPr lvl="0">
              <a:spcBef>
                <a:spcPts val="0"/>
              </a:spcBef>
              <a:buNone/>
            </a:pPr>
            <a:r>
              <a:rPr lang="en"/>
              <a:t>a + 1 = 2</a:t>
            </a:r>
          </a:p>
        </p:txBody>
      </p:sp>
      <p:sp>
        <p:nvSpPr>
          <p:cNvPr id="114" name="Shape 114"/>
          <p:cNvSpPr txBox="1"/>
          <p:nvPr>
            <p:ph idx="1" type="body"/>
          </p:nvPr>
        </p:nvSpPr>
        <p:spPr>
          <a:xfrm>
            <a:off x="311700" y="3152225"/>
            <a:ext cx="8520599" cy="1300800"/>
          </a:xfrm>
          <a:prstGeom prst="rect">
            <a:avLst/>
          </a:prstGeom>
        </p:spPr>
        <p:txBody>
          <a:bodyPr anchorCtr="0" anchor="t" bIns="91425" lIns="91425" rIns="91425" tIns="91425">
            <a:noAutofit/>
          </a:bodyPr>
          <a:lstStyle/>
          <a:p>
            <a:pPr lvl="0">
              <a:spcBef>
                <a:spcPts val="0"/>
              </a:spcBef>
              <a:buNone/>
            </a:pPr>
            <a:r>
              <a:rPr lang="en"/>
              <a:t>What’s a variable?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