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71" r:id="rId8"/>
    <p:sldId id="264" r:id="rId9"/>
    <p:sldId id="265" r:id="rId10"/>
    <p:sldId id="266" r:id="rId11"/>
    <p:sldId id="267" r:id="rId12"/>
    <p:sldId id="268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FE4BD-9050-4E85-B9D6-3C8431E5675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3AF6-C6B5-4C45-8789-0721B6B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“mandible” = lower jaw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“orbit” = eye socket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“fossa” = depression or hole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“process” = outward projection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“condyle” = a knob such as the ball of a ball and socket joint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03235-391D-A842-AC6D-3B2DB67F3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two important muscles</a:t>
            </a:r>
            <a:r>
              <a:rPr lang="en-US" baseline="0" dirty="0"/>
              <a:t> for eating and are connected via skull structure/projections</a:t>
            </a:r>
            <a:endParaRPr lang="en-US" dirty="0"/>
          </a:p>
          <a:p>
            <a:r>
              <a:rPr lang="en-US" dirty="0"/>
              <a:t>Temporalis is used </a:t>
            </a:r>
            <a:r>
              <a:rPr lang="en-US" dirty="0" err="1"/>
              <a:t>forbiting</a:t>
            </a:r>
            <a:r>
              <a:rPr lang="en-US" dirty="0"/>
              <a:t> and can be felt when</a:t>
            </a:r>
            <a:r>
              <a:rPr lang="en-US" baseline="0" dirty="0"/>
              <a:t> chewing above ears</a:t>
            </a:r>
          </a:p>
          <a:p>
            <a:r>
              <a:rPr lang="en-US" baseline="0" dirty="0"/>
              <a:t>Masseter is used for lateral jaw movements (grinding) and can be felt at the back of your jaw when you grit your </a:t>
            </a:r>
            <a:r>
              <a:rPr lang="en-US" baseline="0" dirty="0" err="1"/>
              <a:t>teet</a:t>
            </a:r>
            <a:endParaRPr lang="en-US" baseline="0" dirty="0"/>
          </a:p>
          <a:p>
            <a:r>
              <a:rPr lang="en-US" baseline="0" dirty="0"/>
              <a:t>So, which species should have a large temporalis and why? A carnivore as they have to bite down into their prey</a:t>
            </a:r>
          </a:p>
          <a:p>
            <a:r>
              <a:rPr lang="en-US" baseline="0" dirty="0"/>
              <a:t>What about a large masseter? Herbivores as they have to grind vegetation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3AF6-C6B5-4C45-8789-0721B6B27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FORCE THE WIRE!!!!</a:t>
            </a:r>
          </a:p>
          <a:p>
            <a:r>
              <a:rPr lang="en-US" dirty="0"/>
              <a:t>Only canids will have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3AF6-C6B5-4C45-8789-0721B6B27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***These</a:t>
            </a:r>
            <a:r>
              <a:rPr lang="en-US" baseline="0" dirty="0"/>
              <a:t> can be difficult to distinguish which is why it is useful to know that </a:t>
            </a:r>
            <a:r>
              <a:rPr lang="en-US" baseline="0" dirty="0" err="1"/>
              <a:t>eutharians</a:t>
            </a:r>
            <a:r>
              <a:rPr lang="en-US" baseline="0" dirty="0"/>
              <a:t> have a maximum of 3 molars.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03235-391D-A842-AC6D-3B2DB67F3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02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3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86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9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9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8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B717-971B-476D-9CEC-707EE7C68A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2622EF-739E-4FDB-A71B-5B6C356E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Mammal Phylogeny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Tuesday, March 29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2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teeth located at the front of the jaw</a:t>
            </a:r>
          </a:p>
          <a:p>
            <a:r>
              <a:rPr lang="en-US" dirty="0"/>
              <a:t>Used for slicing food</a:t>
            </a:r>
          </a:p>
          <a:p>
            <a:endParaRPr lang="en-US" dirty="0"/>
          </a:p>
        </p:txBody>
      </p:sp>
      <p:pic>
        <p:nvPicPr>
          <p:cNvPr id="4" name="Picture 4" descr="c._crocu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83" y="2995098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203224" y="3707026"/>
            <a:ext cx="1229497" cy="1569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right next to the incisors (if they have them!)</a:t>
            </a:r>
          </a:p>
          <a:p>
            <a:r>
              <a:rPr lang="en-US" dirty="0"/>
              <a:t>Used for tearing food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File:Smilodon h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15" y="2663714"/>
            <a:ext cx="3437238" cy="4028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340047" y="4059194"/>
            <a:ext cx="734198" cy="2304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Premolars and Molars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72746"/>
            <a:ext cx="8229600" cy="49756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Located behind canines</a:t>
            </a:r>
          </a:p>
          <a:p>
            <a:pPr>
              <a:lnSpc>
                <a:spcPct val="90000"/>
              </a:lnSpc>
            </a:pPr>
            <a:r>
              <a:rPr lang="en-US" dirty="0"/>
              <a:t>Used for chewing, generally with multiple cusps (points)</a:t>
            </a:r>
          </a:p>
          <a:p>
            <a:pPr>
              <a:lnSpc>
                <a:spcPct val="90000"/>
              </a:lnSpc>
            </a:pPr>
            <a:r>
              <a:rPr lang="en-US" dirty="0"/>
              <a:t>Only adults have molars!</a:t>
            </a:r>
            <a:endParaRPr lang="en-US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Eutherians (placental mammals) have maximum of 4 premolars and 3 molars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err="1"/>
              <a:t>Metatherians</a:t>
            </a:r>
            <a:r>
              <a:rPr lang="en-US" dirty="0"/>
              <a:t> (marsupials)have a maximum of 3 premolars and 4 molars</a:t>
            </a:r>
          </a:p>
        </p:txBody>
      </p:sp>
      <p:pic>
        <p:nvPicPr>
          <p:cNvPr id="2050" name="Picture 2" descr="http://www.vivo.colostate.edu/hbooks/pathphys/digestion/pregastric/labdoglat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44" y="4541108"/>
            <a:ext cx="7456187" cy="19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5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Carnassials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dirty="0"/>
              <a:t>Order </a:t>
            </a:r>
            <a:r>
              <a:rPr lang="en-US" dirty="0" err="1"/>
              <a:t>Carnivora</a:t>
            </a:r>
            <a:r>
              <a:rPr lang="en-US" dirty="0"/>
              <a:t> have these</a:t>
            </a:r>
          </a:p>
          <a:p>
            <a:pPr>
              <a:lnSpc>
                <a:spcPct val="90000"/>
              </a:lnSpc>
            </a:pPr>
            <a:r>
              <a:rPr lang="en-US" dirty="0"/>
              <a:t>Specialized teeth which slide together to slice meat</a:t>
            </a:r>
          </a:p>
          <a:p>
            <a:pPr>
              <a:lnSpc>
                <a:spcPct val="90000"/>
              </a:lnSpc>
            </a:pPr>
            <a:r>
              <a:rPr lang="en-US" dirty="0"/>
              <a:t>P</a:t>
            </a:r>
            <a:r>
              <a:rPr lang="en-US" baseline="30000" dirty="0"/>
              <a:t>4</a:t>
            </a:r>
            <a:r>
              <a:rPr lang="en-US" dirty="0"/>
              <a:t> and M</a:t>
            </a:r>
            <a:r>
              <a:rPr lang="en-US" baseline="-25000" dirty="0"/>
              <a:t>1 </a:t>
            </a:r>
            <a:r>
              <a:rPr lang="en-US" dirty="0"/>
              <a:t>= carnassial pair, overlap</a:t>
            </a:r>
          </a:p>
        </p:txBody>
      </p:sp>
      <p:pic>
        <p:nvPicPr>
          <p:cNvPr id="50180" name="Picture 4" descr="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26" y="3529432"/>
            <a:ext cx="3991874" cy="2993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97" y="3529432"/>
            <a:ext cx="3829903" cy="30320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1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/>
              <a:t>Note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b="1" i="1" dirty="0"/>
              <a:t>These skulls are fragile and expensive!  Try not to handle them any more than you have to.  When you do pick them up, do so over a padded surface so in case they are accidentally dropped they will be less likely to break.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126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I – Identifying Structure and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different structures of mammal skulls</a:t>
            </a:r>
          </a:p>
          <a:p>
            <a:r>
              <a:rPr lang="en-US" dirty="0"/>
              <a:t>Propose claims about the life history of 4 species based on skull structure</a:t>
            </a:r>
          </a:p>
        </p:txBody>
      </p:sp>
    </p:spTree>
    <p:extLst>
      <p:ext uri="{BB962C8B-B14F-4D97-AF65-F5344CB8AC3E}">
        <p14:creationId xmlns:p14="http://schemas.microsoft.com/office/powerpoint/2010/main" val="265699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25449"/>
            <a:ext cx="9608302" cy="581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19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“mandible” = lower jaw</a:t>
            </a:r>
          </a:p>
          <a:p>
            <a:pPr lvl="0"/>
            <a:r>
              <a:rPr lang="en-US" dirty="0"/>
              <a:t>“orbit” = eye socket</a:t>
            </a:r>
          </a:p>
          <a:p>
            <a:pPr lvl="0"/>
            <a:r>
              <a:rPr lang="en-US" dirty="0"/>
              <a:t>“fossa” = depression or hole</a:t>
            </a:r>
          </a:p>
          <a:p>
            <a:pPr lvl="0"/>
            <a:r>
              <a:rPr lang="en-US" dirty="0"/>
              <a:t>“process” = outward projection</a:t>
            </a:r>
          </a:p>
          <a:p>
            <a:pPr lvl="0"/>
            <a:r>
              <a:rPr lang="en-US" dirty="0"/>
              <a:t>“condyle” = a knob such as the ball of a ball and socket joint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8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muscles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6250" y="1325977"/>
            <a:ext cx="8989540" cy="55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9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vessels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Skulls need depressions, channels, and canals for arteries and veins to allow for blood flow</a:t>
            </a:r>
          </a:p>
          <a:p>
            <a:r>
              <a:rPr lang="en-US" dirty="0" err="1"/>
              <a:t>Alisphenoid</a:t>
            </a:r>
            <a:r>
              <a:rPr lang="en-US" dirty="0"/>
              <a:t> canal found in some animals underneath upper jaw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83" y="3345592"/>
            <a:ext cx="4312508" cy="32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orientation</a:t>
            </a:r>
          </a:p>
          <a:p>
            <a:pPr lvl="1"/>
            <a:r>
              <a:rPr lang="en-US" dirty="0"/>
              <a:t>Predators have forward-facing eyes</a:t>
            </a:r>
          </a:p>
          <a:p>
            <a:pPr lvl="1"/>
            <a:r>
              <a:rPr lang="en-US" dirty="0"/>
              <a:t>Prey have side-facing eyes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Eye size</a:t>
            </a:r>
          </a:p>
          <a:p>
            <a:pPr lvl="1"/>
            <a:r>
              <a:rPr lang="en-US" dirty="0"/>
              <a:t>Nocturnal species have larger eyes</a:t>
            </a:r>
          </a:p>
          <a:p>
            <a:pPr lvl="1"/>
            <a:r>
              <a:rPr lang="en-US" dirty="0" err="1"/>
              <a:t>Noct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10" y="514350"/>
            <a:ext cx="4353699" cy="3123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10" y="3772457"/>
            <a:ext cx="4353699" cy="28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5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Teeth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8575"/>
            <a:ext cx="8229600" cy="2133600"/>
          </a:xfrm>
        </p:spPr>
        <p:txBody>
          <a:bodyPr/>
          <a:lstStyle/>
          <a:p>
            <a:r>
              <a:rPr lang="en-US" dirty="0"/>
              <a:t>The lifestyles of mammals require being able to capture, ingest, and digest food efficiently</a:t>
            </a:r>
          </a:p>
          <a:p>
            <a:pPr lvl="1"/>
            <a:r>
              <a:rPr lang="en-US" dirty="0"/>
              <a:t>Mammalian teeth have been modified to obtain and ingest food more efficiently</a:t>
            </a:r>
          </a:p>
        </p:txBody>
      </p:sp>
      <p:pic>
        <p:nvPicPr>
          <p:cNvPr id="22532" name="Picture 4" descr="Funny-Animals-fun-cat-%D1%8E%D0%BC%D0%BE%D1%80-animals-%D0%BA%D0%BE%D1%82%D1%8F%D1%80%D0%B0-funny-animals-%D0%BA%D0%BE%D1%82-bedanken-haha-zivali-funny-MORENITA-2-GRACIOSAS-Zwierz%C4%99ta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3979"/>
            <a:ext cx="4038600" cy="32079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2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Teeth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590800"/>
            <a:ext cx="2514600" cy="2438400"/>
          </a:xfrm>
        </p:spPr>
        <p:txBody>
          <a:bodyPr/>
          <a:lstStyle/>
          <a:p>
            <a:r>
              <a:rPr lang="en-US"/>
              <a:t>Incisors</a:t>
            </a:r>
          </a:p>
          <a:p>
            <a:r>
              <a:rPr lang="en-US"/>
              <a:t>Canines</a:t>
            </a:r>
          </a:p>
          <a:p>
            <a:r>
              <a:rPr lang="en-US"/>
              <a:t>Premolars</a:t>
            </a:r>
          </a:p>
          <a:p>
            <a:r>
              <a:rPr lang="en-US"/>
              <a:t>Molars</a:t>
            </a:r>
          </a:p>
        </p:txBody>
      </p:sp>
      <p:pic>
        <p:nvPicPr>
          <p:cNvPr id="28676" name="Picture 4" descr="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6" y="1733551"/>
            <a:ext cx="5915025" cy="4181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91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470</Words>
  <Application>Microsoft Office PowerPoint</Application>
  <PresentationFormat>Widescreen</PresentationFormat>
  <Paragraphs>67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Mammal Phylogeny</vt:lpstr>
      <vt:lpstr>Part I – Identifying Structure and Function</vt:lpstr>
      <vt:lpstr>PowerPoint Presentation</vt:lpstr>
      <vt:lpstr>Terms</vt:lpstr>
      <vt:lpstr>Important muscles </vt:lpstr>
      <vt:lpstr>Blood vessels</vt:lpstr>
      <vt:lpstr>Eyes</vt:lpstr>
      <vt:lpstr>Teeth</vt:lpstr>
      <vt:lpstr>Types of Teeth</vt:lpstr>
      <vt:lpstr>Incisors </vt:lpstr>
      <vt:lpstr>Canines </vt:lpstr>
      <vt:lpstr>Premolars and Molars</vt:lpstr>
      <vt:lpstr>Carnassials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Mammal Phylogeny</dc:title>
  <dc:creator>Erin Keller</dc:creator>
  <cp:lastModifiedBy>Erin Keller</cp:lastModifiedBy>
  <cp:revision>19</cp:revision>
  <dcterms:created xsi:type="dcterms:W3CDTF">2016-03-27T21:44:14Z</dcterms:created>
  <dcterms:modified xsi:type="dcterms:W3CDTF">2017-02-01T19:56:03Z</dcterms:modified>
</cp:coreProperties>
</file>