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5" r:id="rId127"/>
    <p:sldId id="366" r:id="rId128"/>
    <p:sldId id="367" r:id="rId129"/>
    <p:sldId id="368" r:id="rId130"/>
    <p:sldId id="369" r:id="rId131"/>
    <p:sldId id="370" r:id="rId132"/>
    <p:sldId id="371"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384" r:id="rId146"/>
    <p:sldId id="385" r:id="rId147"/>
    <p:sldId id="386" r:id="rId148"/>
    <p:sldId id="387" r:id="rId149"/>
    <p:sldId id="388" r:id="rId150"/>
    <p:sldId id="389" r:id="rId151"/>
    <p:sldId id="390" r:id="rId152"/>
    <p:sldId id="391" r:id="rId153"/>
    <p:sldId id="392" r:id="rId154"/>
    <p:sldId id="393" r:id="rId155"/>
    <p:sldId id="394" r:id="rId156"/>
    <p:sldId id="395" r:id="rId157"/>
    <p:sldId id="396" r:id="rId158"/>
    <p:sldId id="397" r:id="rId159"/>
    <p:sldId id="398" r:id="rId160"/>
    <p:sldId id="399" r:id="rId161"/>
    <p:sldId id="400" r:id="rId162"/>
    <p:sldId id="401" r:id="rId163"/>
    <p:sldId id="402" r:id="rId164"/>
    <p:sldId id="403" r:id="rId165"/>
    <p:sldId id="404" r:id="rId166"/>
    <p:sldId id="405" r:id="rId167"/>
    <p:sldId id="406" r:id="rId168"/>
    <p:sldId id="407" r:id="rId169"/>
    <p:sldId id="408" r:id="rId170"/>
    <p:sldId id="409" r:id="rId171"/>
    <p:sldId id="410" r:id="rId172"/>
    <p:sldId id="411" r:id="rId173"/>
    <p:sldId id="412" r:id="rId174"/>
    <p:sldId id="413" r:id="rId175"/>
    <p:sldId id="414" r:id="rId176"/>
    <p:sldId id="415" r:id="rId177"/>
    <p:sldId id="416" r:id="rId178"/>
    <p:sldId id="417" r:id="rId179"/>
    <p:sldId id="418" r:id="rId180"/>
    <p:sldId id="419" r:id="rId181"/>
    <p:sldId id="420" r:id="rId182"/>
    <p:sldId id="421" r:id="rId183"/>
    <p:sldId id="422" r:id="rId184"/>
    <p:sldId id="423" r:id="rId185"/>
    <p:sldId id="424" r:id="rId186"/>
    <p:sldId id="425" r:id="rId187"/>
    <p:sldId id="426" r:id="rId188"/>
    <p:sldId id="427" r:id="rId189"/>
    <p:sldId id="428" r:id="rId1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00" Target="slides/slide83.xml" Type="http://schemas.openxmlformats.org/officeDocument/2006/relationships/slide"/><Relationship Id="rId101" Target="slides/slide84.xml" Type="http://schemas.openxmlformats.org/officeDocument/2006/relationships/slide"/><Relationship Id="rId102" Target="slides/slide85.xml" Type="http://schemas.openxmlformats.org/officeDocument/2006/relationships/slide"/><Relationship Id="rId103" Target="slides/slide86.xml" Type="http://schemas.openxmlformats.org/officeDocument/2006/relationships/slide"/><Relationship Id="rId104" Target="slides/slide87.xml" Type="http://schemas.openxmlformats.org/officeDocument/2006/relationships/slide"/><Relationship Id="rId105" Target="slides/slide88.xml" Type="http://schemas.openxmlformats.org/officeDocument/2006/relationships/slide"/><Relationship Id="rId106" Target="slides/slide89.xml" Type="http://schemas.openxmlformats.org/officeDocument/2006/relationships/slide"/><Relationship Id="rId107" Target="slides/slide90.xml" Type="http://schemas.openxmlformats.org/officeDocument/2006/relationships/slide"/><Relationship Id="rId108" Target="slides/slide91.xml" Type="http://schemas.openxmlformats.org/officeDocument/2006/relationships/slide"/><Relationship Id="rId109" Target="slides/slide92.xml" Type="http://schemas.openxmlformats.org/officeDocument/2006/relationships/slide"/><Relationship Id="rId11" Target="slides/slide2.xml" Type="http://schemas.openxmlformats.org/officeDocument/2006/relationships/slide"/><Relationship Id="rId110" Target="slides/slide93.xml" Type="http://schemas.openxmlformats.org/officeDocument/2006/relationships/slide"/><Relationship Id="rId111" Target="slides/slide94.xml" Type="http://schemas.openxmlformats.org/officeDocument/2006/relationships/slide"/><Relationship Id="rId112" Target="slides/slide95.xml" Type="http://schemas.openxmlformats.org/officeDocument/2006/relationships/slide"/><Relationship Id="rId113" Target="slides/slide96.xml" Type="http://schemas.openxmlformats.org/officeDocument/2006/relationships/slide"/><Relationship Id="rId114" Target="slides/slide97.xml" Type="http://schemas.openxmlformats.org/officeDocument/2006/relationships/slide"/><Relationship Id="rId115" Target="slides/slide98.xml" Type="http://schemas.openxmlformats.org/officeDocument/2006/relationships/slide"/><Relationship Id="rId116" Target="slides/slide99.xml" Type="http://schemas.openxmlformats.org/officeDocument/2006/relationships/slide"/><Relationship Id="rId117" Target="slides/slide100.xml" Type="http://schemas.openxmlformats.org/officeDocument/2006/relationships/slide"/><Relationship Id="rId118" Target="slides/slide101.xml" Type="http://schemas.openxmlformats.org/officeDocument/2006/relationships/slide"/><Relationship Id="rId119" Target="slides/slide102.xml" Type="http://schemas.openxmlformats.org/officeDocument/2006/relationships/slide"/><Relationship Id="rId12" Target="slides/slide3.xml" Type="http://schemas.openxmlformats.org/officeDocument/2006/relationships/slide"/><Relationship Id="rId120" Target="slides/slide103.xml" Type="http://schemas.openxmlformats.org/officeDocument/2006/relationships/slide"/><Relationship Id="rId121" Target="slides/slide104.xml" Type="http://schemas.openxmlformats.org/officeDocument/2006/relationships/slide"/><Relationship Id="rId122" Target="slides/slide105.xml" Type="http://schemas.openxmlformats.org/officeDocument/2006/relationships/slide"/><Relationship Id="rId123" Target="slides/slide106.xml" Type="http://schemas.openxmlformats.org/officeDocument/2006/relationships/slide"/><Relationship Id="rId124" Target="slides/slide107.xml" Type="http://schemas.openxmlformats.org/officeDocument/2006/relationships/slide"/><Relationship Id="rId125" Target="slides/slide108.xml" Type="http://schemas.openxmlformats.org/officeDocument/2006/relationships/slide"/><Relationship Id="rId126" Target="slides/slide109.xml" Type="http://schemas.openxmlformats.org/officeDocument/2006/relationships/slide"/><Relationship Id="rId127" Target="slides/slide110.xml" Type="http://schemas.openxmlformats.org/officeDocument/2006/relationships/slide"/><Relationship Id="rId128" Target="slides/slide111.xml" Type="http://schemas.openxmlformats.org/officeDocument/2006/relationships/slide"/><Relationship Id="rId129" Target="slides/slide112.xml" Type="http://schemas.openxmlformats.org/officeDocument/2006/relationships/slide"/><Relationship Id="rId13" Target="slides/slide4.xml" Type="http://schemas.openxmlformats.org/officeDocument/2006/relationships/slide"/><Relationship Id="rId130" Target="slides/slide113.xml" Type="http://schemas.openxmlformats.org/officeDocument/2006/relationships/slide"/><Relationship Id="rId131" Target="slides/slide114.xml" Type="http://schemas.openxmlformats.org/officeDocument/2006/relationships/slide"/><Relationship Id="rId132" Target="slides/slide115.xml" Type="http://schemas.openxmlformats.org/officeDocument/2006/relationships/slide"/><Relationship Id="rId133" Target="slides/slide116.xml" Type="http://schemas.openxmlformats.org/officeDocument/2006/relationships/slide"/><Relationship Id="rId134" Target="slides/slide117.xml" Type="http://schemas.openxmlformats.org/officeDocument/2006/relationships/slide"/><Relationship Id="rId135" Target="slides/slide118.xml" Type="http://schemas.openxmlformats.org/officeDocument/2006/relationships/slide"/><Relationship Id="rId136" Target="slides/slide119.xml" Type="http://schemas.openxmlformats.org/officeDocument/2006/relationships/slide"/><Relationship Id="rId137" Target="slides/slide120.xml" Type="http://schemas.openxmlformats.org/officeDocument/2006/relationships/slide"/><Relationship Id="rId138" Target="slides/slide121.xml" Type="http://schemas.openxmlformats.org/officeDocument/2006/relationships/slide"/><Relationship Id="rId139" Target="slides/slide122.xml" Type="http://schemas.openxmlformats.org/officeDocument/2006/relationships/slide"/><Relationship Id="rId14" Target="notesMasters/notesMaster11.xml" Type="http://schemas.openxmlformats.org/officeDocument/2006/relationships/notesMaster"/><Relationship Id="rId140" Target="slides/slide123.xml" Type="http://schemas.openxmlformats.org/officeDocument/2006/relationships/slide"/><Relationship Id="rId141" Target="slides/slide124.xml" Type="http://schemas.openxmlformats.org/officeDocument/2006/relationships/slide"/><Relationship Id="rId142" Target="slides/slide125.xml" Type="http://schemas.openxmlformats.org/officeDocument/2006/relationships/slide"/><Relationship Id="rId143" Target="slides/slide126.xml" Type="http://schemas.openxmlformats.org/officeDocument/2006/relationships/slide"/><Relationship Id="rId144" Target="slides/slide127.xml" Type="http://schemas.openxmlformats.org/officeDocument/2006/relationships/slide"/><Relationship Id="rId145" Target="slides/slide128.xml" Type="http://schemas.openxmlformats.org/officeDocument/2006/relationships/slide"/><Relationship Id="rId146" Target="slides/slide129.xml" Type="http://schemas.openxmlformats.org/officeDocument/2006/relationships/slide"/><Relationship Id="rId147" Target="slides/slide130.xml" Type="http://schemas.openxmlformats.org/officeDocument/2006/relationships/slide"/><Relationship Id="rId148" Target="slides/slide131.xml" Type="http://schemas.openxmlformats.org/officeDocument/2006/relationships/slide"/><Relationship Id="rId149" Target="slides/slide132.xml" Type="http://schemas.openxmlformats.org/officeDocument/2006/relationships/slide"/><Relationship Id="rId15" Target="presProps.xml" Type="http://schemas.openxmlformats.org/officeDocument/2006/relationships/presProps"/><Relationship Id="rId150" Target="slides/slide133.xml" Type="http://schemas.openxmlformats.org/officeDocument/2006/relationships/slide"/><Relationship Id="rId151" Target="slides/slide134.xml" Type="http://schemas.openxmlformats.org/officeDocument/2006/relationships/slide"/><Relationship Id="rId152" Target="slides/slide135.xml" Type="http://schemas.openxmlformats.org/officeDocument/2006/relationships/slide"/><Relationship Id="rId153" Target="slides/slide136.xml" Type="http://schemas.openxmlformats.org/officeDocument/2006/relationships/slide"/><Relationship Id="rId154" Target="slides/slide137.xml" Type="http://schemas.openxmlformats.org/officeDocument/2006/relationships/slide"/><Relationship Id="rId155" Target="slides/slide138.xml" Type="http://schemas.openxmlformats.org/officeDocument/2006/relationships/slide"/><Relationship Id="rId156" Target="slides/slide139.xml" Type="http://schemas.openxmlformats.org/officeDocument/2006/relationships/slide"/><Relationship Id="rId157" Target="slides/slide140.xml" Type="http://schemas.openxmlformats.org/officeDocument/2006/relationships/slide"/><Relationship Id="rId158" Target="slides/slide141.xml" Type="http://schemas.openxmlformats.org/officeDocument/2006/relationships/slide"/><Relationship Id="rId159" Target="slides/slide142.xml" Type="http://schemas.openxmlformats.org/officeDocument/2006/relationships/slide"/><Relationship Id="rId16" Target="viewProps.xml" Type="http://schemas.openxmlformats.org/officeDocument/2006/relationships/viewProps"/><Relationship Id="rId160" Target="slides/slide143.xml" Type="http://schemas.openxmlformats.org/officeDocument/2006/relationships/slide"/><Relationship Id="rId161" Target="slides/slide144.xml" Type="http://schemas.openxmlformats.org/officeDocument/2006/relationships/slide"/><Relationship Id="rId162" Target="slides/slide145.xml" Type="http://schemas.openxmlformats.org/officeDocument/2006/relationships/slide"/><Relationship Id="rId163" Target="slides/slide146.xml" Type="http://schemas.openxmlformats.org/officeDocument/2006/relationships/slide"/><Relationship Id="rId164" Target="slides/slide147.xml" Type="http://schemas.openxmlformats.org/officeDocument/2006/relationships/slide"/><Relationship Id="rId165" Target="slides/slide148.xml" Type="http://schemas.openxmlformats.org/officeDocument/2006/relationships/slide"/><Relationship Id="rId166" Target="slides/slide149.xml" Type="http://schemas.openxmlformats.org/officeDocument/2006/relationships/slide"/><Relationship Id="rId167" Target="slides/slide150.xml" Type="http://schemas.openxmlformats.org/officeDocument/2006/relationships/slide"/><Relationship Id="rId168" Target="slides/slide151.xml" Type="http://schemas.openxmlformats.org/officeDocument/2006/relationships/slide"/><Relationship Id="rId169" Target="slides/slide152.xml" Type="http://schemas.openxmlformats.org/officeDocument/2006/relationships/slide"/><Relationship Id="rId17" Target="theme/theme11.xml" Type="http://schemas.openxmlformats.org/officeDocument/2006/relationships/theme"/><Relationship Id="rId170" Target="slides/slide153.xml" Type="http://schemas.openxmlformats.org/officeDocument/2006/relationships/slide"/><Relationship Id="rId171" Target="slides/slide154.xml" Type="http://schemas.openxmlformats.org/officeDocument/2006/relationships/slide"/><Relationship Id="rId172" Target="slides/slide155.xml" Type="http://schemas.openxmlformats.org/officeDocument/2006/relationships/slide"/><Relationship Id="rId173" Target="slides/slide156.xml" Type="http://schemas.openxmlformats.org/officeDocument/2006/relationships/slide"/><Relationship Id="rId174" Target="slides/slide157.xml" Type="http://schemas.openxmlformats.org/officeDocument/2006/relationships/slide"/><Relationship Id="rId175" Target="slides/slide158.xml" Type="http://schemas.openxmlformats.org/officeDocument/2006/relationships/slide"/><Relationship Id="rId176" Target="slides/slide159.xml" Type="http://schemas.openxmlformats.org/officeDocument/2006/relationships/slide"/><Relationship Id="rId177" Target="slides/slide160.xml" Type="http://schemas.openxmlformats.org/officeDocument/2006/relationships/slide"/><Relationship Id="rId178" Target="slides/slide161.xml" Type="http://schemas.openxmlformats.org/officeDocument/2006/relationships/slide"/><Relationship Id="rId179" Target="slides/slide162.xml" Type="http://schemas.openxmlformats.org/officeDocument/2006/relationships/slide"/><Relationship Id="rId18" Target="tableStyles.xml" Type="http://schemas.openxmlformats.org/officeDocument/2006/relationships/tableStyles"/><Relationship Id="rId180" Target="slides/slide163.xml" Type="http://schemas.openxmlformats.org/officeDocument/2006/relationships/slide"/><Relationship Id="rId181" Target="slides/slide164.xml" Type="http://schemas.openxmlformats.org/officeDocument/2006/relationships/slide"/><Relationship Id="rId182" Target="slides/slide165.xml" Type="http://schemas.openxmlformats.org/officeDocument/2006/relationships/slide"/><Relationship Id="rId183" Target="slides/slide166.xml" Type="http://schemas.openxmlformats.org/officeDocument/2006/relationships/slide"/><Relationship Id="rId184" Target="slides/slide167.xml" Type="http://schemas.openxmlformats.org/officeDocument/2006/relationships/slide"/><Relationship Id="rId185" Target="slides/slide168.xml" Type="http://schemas.openxmlformats.org/officeDocument/2006/relationships/slide"/><Relationship Id="rId186" Target="slides/slide169.xml" Type="http://schemas.openxmlformats.org/officeDocument/2006/relationships/slide"/><Relationship Id="rId187" Target="slides/slide170.xml" Type="http://schemas.openxmlformats.org/officeDocument/2006/relationships/slide"/><Relationship Id="rId188" Target="slides/slide171.xml" Type="http://schemas.openxmlformats.org/officeDocument/2006/relationships/slide"/><Relationship Id="rId189" Target="slides/slide172.xml" Type="http://schemas.openxmlformats.org/officeDocument/2006/relationships/slide"/><Relationship Id="rId19" Target="../customXml/item13.xml" Type="http://schemas.openxmlformats.org/officeDocument/2006/relationships/customXml"/><Relationship Id="rId190" Target="slides/slide173.xml" Type="http://schemas.openxmlformats.org/officeDocument/2006/relationships/slide"/><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0" Target="slides/slide33.xml" Type="http://schemas.openxmlformats.org/officeDocument/2006/relationships/slide"/><Relationship Id="rId51" Target="slides/slide34.xml" Type="http://schemas.openxmlformats.org/officeDocument/2006/relationships/slide"/><Relationship Id="rId52" Target="slides/slide35.xml" Type="http://schemas.openxmlformats.org/officeDocument/2006/relationships/slide"/><Relationship Id="rId53" Target="slides/slide36.xml" Type="http://schemas.openxmlformats.org/officeDocument/2006/relationships/slide"/><Relationship Id="rId54" Target="slides/slide37.xml" Type="http://schemas.openxmlformats.org/officeDocument/2006/relationships/slide"/><Relationship Id="rId55" Target="slides/slide38.xml" Type="http://schemas.openxmlformats.org/officeDocument/2006/relationships/slide"/><Relationship Id="rId56" Target="slides/slide39.xml" Type="http://schemas.openxmlformats.org/officeDocument/2006/relationships/slide"/><Relationship Id="rId57" Target="slides/slide40.xml" Type="http://schemas.openxmlformats.org/officeDocument/2006/relationships/slide"/><Relationship Id="rId58" Target="slides/slide41.xml" Type="http://schemas.openxmlformats.org/officeDocument/2006/relationships/slide"/><Relationship Id="rId59" Target="slides/slide42.xml" Type="http://schemas.openxmlformats.org/officeDocument/2006/relationships/slide"/><Relationship Id="rId60" Target="slides/slide43.xml" Type="http://schemas.openxmlformats.org/officeDocument/2006/relationships/slide"/><Relationship Id="rId61" Target="slides/slide44.xml" Type="http://schemas.openxmlformats.org/officeDocument/2006/relationships/slide"/><Relationship Id="rId62" Target="slides/slide45.xml" Type="http://schemas.openxmlformats.org/officeDocument/2006/relationships/slide"/><Relationship Id="rId63" Target="slides/slide46.xml" Type="http://schemas.openxmlformats.org/officeDocument/2006/relationships/slide"/><Relationship Id="rId64" Target="slides/slide47.xml" Type="http://schemas.openxmlformats.org/officeDocument/2006/relationships/slide"/><Relationship Id="rId65" Target="slides/slide48.xml" Type="http://schemas.openxmlformats.org/officeDocument/2006/relationships/slide"/><Relationship Id="rId66" Target="slides/slide49.xml" Type="http://schemas.openxmlformats.org/officeDocument/2006/relationships/slide"/><Relationship Id="rId67" Target="slides/slide50.xml" Type="http://schemas.openxmlformats.org/officeDocument/2006/relationships/slide"/><Relationship Id="rId68" Target="slides/slide51.xml" Type="http://schemas.openxmlformats.org/officeDocument/2006/relationships/slide"/><Relationship Id="rId69" Target="slides/slide52.xml" Type="http://schemas.openxmlformats.org/officeDocument/2006/relationships/slide"/><Relationship Id="rId70" Target="slides/slide53.xml" Type="http://schemas.openxmlformats.org/officeDocument/2006/relationships/slide"/><Relationship Id="rId71" Target="slides/slide54.xml" Type="http://schemas.openxmlformats.org/officeDocument/2006/relationships/slide"/><Relationship Id="rId72" Target="slides/slide55.xml" Type="http://schemas.openxmlformats.org/officeDocument/2006/relationships/slide"/><Relationship Id="rId73" Target="slides/slide56.xml" Type="http://schemas.openxmlformats.org/officeDocument/2006/relationships/slide"/><Relationship Id="rId74" Target="slides/slide57.xml" Type="http://schemas.openxmlformats.org/officeDocument/2006/relationships/slide"/><Relationship Id="rId75" Target="slides/slide58.xml" Type="http://schemas.openxmlformats.org/officeDocument/2006/relationships/slide"/><Relationship Id="rId76" Target="slides/slide59.xml" Type="http://schemas.openxmlformats.org/officeDocument/2006/relationships/slide"/><Relationship Id="rId77" Target="slides/slide60.xml" Type="http://schemas.openxmlformats.org/officeDocument/2006/relationships/slide"/><Relationship Id="rId78" Target="slides/slide61.xml" Type="http://schemas.openxmlformats.org/officeDocument/2006/relationships/slide"/><Relationship Id="rId79" Target="slides/slide62.xml" Type="http://schemas.openxmlformats.org/officeDocument/2006/relationships/slide"/><Relationship Id="rId80" Target="slides/slide63.xml" Type="http://schemas.openxmlformats.org/officeDocument/2006/relationships/slide"/><Relationship Id="rId81" Target="slides/slide64.xml" Type="http://schemas.openxmlformats.org/officeDocument/2006/relationships/slide"/><Relationship Id="rId82" Target="slides/slide65.xml" Type="http://schemas.openxmlformats.org/officeDocument/2006/relationships/slide"/><Relationship Id="rId83" Target="slides/slide66.xml" Type="http://schemas.openxmlformats.org/officeDocument/2006/relationships/slide"/><Relationship Id="rId84" Target="slides/slide67.xml" Type="http://schemas.openxmlformats.org/officeDocument/2006/relationships/slide"/><Relationship Id="rId85" Target="slides/slide68.xml" Type="http://schemas.openxmlformats.org/officeDocument/2006/relationships/slide"/><Relationship Id="rId86" Target="slides/slide69.xml" Type="http://schemas.openxmlformats.org/officeDocument/2006/relationships/slide"/><Relationship Id="rId87" Target="slides/slide70.xml" Type="http://schemas.openxmlformats.org/officeDocument/2006/relationships/slide"/><Relationship Id="rId88" Target="slides/slide71.xml" Type="http://schemas.openxmlformats.org/officeDocument/2006/relationships/slide"/><Relationship Id="rId89" Target="slides/slide72.xml" Type="http://schemas.openxmlformats.org/officeDocument/2006/relationships/slide"/><Relationship Id="rId90" Target="slides/slide73.xml" Type="http://schemas.openxmlformats.org/officeDocument/2006/relationships/slide"/><Relationship Id="rId91" Target="slides/slide74.xml" Type="http://schemas.openxmlformats.org/officeDocument/2006/relationships/slide"/><Relationship Id="rId92" Target="slides/slide75.xml" Type="http://schemas.openxmlformats.org/officeDocument/2006/relationships/slide"/><Relationship Id="rId93" Target="slides/slide76.xml" Type="http://schemas.openxmlformats.org/officeDocument/2006/relationships/slide"/><Relationship Id="rId94" Target="slides/slide77.xml" Type="http://schemas.openxmlformats.org/officeDocument/2006/relationships/slide"/><Relationship Id="rId95" Target="slides/slide78.xml" Type="http://schemas.openxmlformats.org/officeDocument/2006/relationships/slide"/><Relationship Id="rId96" Target="slides/slide79.xml" Type="http://schemas.openxmlformats.org/officeDocument/2006/relationships/slide"/><Relationship Id="rId97" Target="slides/slide80.xml" Type="http://schemas.openxmlformats.org/officeDocument/2006/relationships/slide"/><Relationship Id="rId98" Target="slides/slide81.xml" Type="http://schemas.openxmlformats.org/officeDocument/2006/relationships/slide"/><Relationship Id="rId99" Target="slides/slide82.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0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Journal of Artificial Intelligence Research    Submitted  published </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Practicalities of DP-Training (Section ) is specifically designed for practitioners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practicalities of DPTraining, which is a privacypreserving machine learning approach that trains on sensitive data without leaking any information.
 We discuss how to apply DPTraining to an ML model, including what unit of protection to use, what is a “good” level of protection for an ML model, and how to calculate and report privacy guarantees.</a:t>
            </a:r>
          </a:p>
        </p:txBody>
      </p:sp>
    </p:spTree>
  </p:cSld>
  <p:clrMapOvr>
    <a:masterClrMapping/>
  </p:clrMapOvr>
</p:sld>
</file>

<file path=ppt/slides/slide10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We believe that better accounting methods will demonstrate that DP-guarantees for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threetiered system for estimating the privacy of machine learning models.
 We argue that this system provides a more realistic and practical approach to estimating the privacy of ML models.</a:t>
            </a:r>
          </a:p>
        </p:txBody>
      </p:sp>
    </p:spTree>
  </p:cSld>
  <p:clrMapOvr>
    <a:masterClrMapping/>
  </p:clrMapOvr>
</p:sld>
</file>

<file path=ppt/slides/slide10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Calculating and Reporting Privacy Guarantees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practical implementation of differential privacy (DP) for stochastic gradient descent (SGD) in machine learning (ML).
 We draw attention to the need of understanding data processing to implement correct privacy accounting.</a:t>
            </a:r>
          </a:p>
        </p:txBody>
      </p:sp>
    </p:spTree>
  </p:cSld>
  <p:clrMapOvr>
    <a:masterClrMapping/>
  </p:clrMapOvr>
</p:sld>
</file>

<file path=ppt/slides/slide10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Data Processing Patterns, Amplifications, and Accounting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surveys the existing approaches to privacy accounting for machine learning systems.
 We discuss the data processing workflow used to select training examples and form them into batches, and how it can impact the choice of privacy accounting approach.
 We also discuss the integration of privacy accounting with machine learning systems, and how it can be automated.</a:t>
            </a:r>
          </a:p>
        </p:txBody>
      </p:sp>
    </p:spTree>
  </p:cSld>
  <p:clrMapOvr>
    <a:masterClrMapping/>
  </p:clrMapOvr>
</p:sld>
</file>

<file path=ppt/slides/slide10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DP-SGD’s guarantees tend to be weak since no</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algorithm called DPFTRL that can provably learn a wide range of nonconvex and nonsmooth objectives with a single pass over data.
 DPFTRL is based on the FTRL algorithm and dynamic programming.
 We show that DPFTRL can provably learn a wide range of nonconvex and nonsmooth objectives with a single pass over data.</a:t>
            </a:r>
          </a:p>
        </p:txBody>
      </p:sp>
    </p:spTree>
  </p:cSld>
  <p:clrMapOvr>
    <a:masterClrMapping/>
  </p:clrMapOvr>
</p:sld>
</file>

<file path=ppt/slides/slide10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 DP-SGD guarantees tend to be weak</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summarize the data processing patterns commonly used in machine learning, and the privacy accounting techniques that are appropriate for each.</a:t>
            </a:r>
          </a:p>
        </p:txBody>
      </p:sp>
    </p:spTree>
  </p:cSld>
  <p:clrMapOvr>
    <a:masterClrMapping/>
  </p:clrMapOvr>
</p:sld>
</file>

<file path=ppt/slides/slide10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Calculating Training Process Guarantees for DP-SGD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3.2 Calculating Training Process Guarantees for DPSGD Convention for setting δ While the mechanisms and algorithms that we discuss throughout this paper (like DPSGD) do not suffer from catastrophic failure, it is still recommended to set δ to a small value, hence the convention to use δ ? 1 n , for example δ = 1 n1.1 , where n is the training dataset size (measured in terms of the unitofprivacy)a. a. The above suggestion considers dataset size n to be nonsensitive information. When n is un known or considered private, you can set the value of δ based on an estimate Most major libraries that implement DPSGD provide a routine to posthoc calculate the achieved ε value of the training process. It is expected that δ is set to be less than the inverse of the training data size. Most of these routines currently assume examplelevel unit of protection, the addorremove definition of neighbouring datasets, and that data is processed using variablesized batches formed via Poisson sampling, in the central DP setting. When these assumptions hold, there are only three parameters that affect the final ε:</a:t>
            </a:r>
          </a:p>
        </p:txBody>
      </p:sp>
    </p:spTree>
  </p:cSld>
  <p:clrMapOvr>
    <a:masterClrMapping/>
  </p:clrMapOvr>
</p:sld>
</file>

<file path=ppt/slides/slide10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Noise multiplier σ for the Gaussian mechanism applied at each step Note that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new approach to training deep neural networks (DNNs) that uses a combination of dynamic programming (DP) and clipping to achieve better generalization performance.</a:t>
            </a:r>
          </a:p>
        </p:txBody>
      </p:sp>
    </p:spTree>
  </p:cSld>
  <p:clrMapOvr>
    <a:masterClrMapping/>
  </p:clrMapOvr>
</p:sld>
</file>

<file path=ppt/slides/slide10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Example sampling rate, the probability of each example being selected (indepen-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Example sampling rate, the probability of each example being selected (indepen dently) for the batch. Alternatively, some implementations ask for the batch size and the dataset size.</a:t>
            </a:r>
          </a:p>
        </p:txBody>
      </p:sp>
    </p:spTree>
  </p:cSld>
  <p:clrMapOvr>
    <a:masterClrMapping/>
  </p:clrMapOvr>
</p:sld>
</file>

<file path=ppt/slides/slide10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Number of training steps Some routines ask for the batch size and # of epochs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Number of training steps. Some routines ask for the batch size and # of epochs. If the user instead wants to find the appropriate level of noise or batch size to use in order to achieve a desired ε, a binary search can be performed by relying on these routines to evaluate the ε for each σ. For example, Google’s DP libraries20 provide the dp_accounting.calibrate_dp_mechanism routine to facilitate such searches. ε scaling laws. While these routines are essentially blackbox for the enduser, there is a very rough approximation using advanced composition (refer to Appendix B) that helps understand the “scaling laws” — how ε guarantees change with the change in the three parameters discussed above: ε ≈ A where k is the number of steps in DP Training, q is the sampling rate (larger for a larger batch size), and A and B are some “constants” that hide a (small) dependence on q, δ, and clipping norm C. As expected, ε increases with k at the rate of ε ≈ O( k) in a good privacy regime where k ? (σ/q)2 and O(k) otherwise. Increasing the batch size increases the sampling ratio and increases the overall privacy cost while improving the signaltonoise ratio in average gradients. 21 Moreover, more noise (larger σ) means smaller (better) ε.</a:t>
            </a:r>
          </a:p>
        </p:txBody>
      </p:sp>
    </p:spTree>
  </p:cSld>
  <p:clrMapOvr>
    <a:masterClrMapping/>
  </p:clrMapOvr>
</p:sld>
</file>

<file path=ppt/slides/slide10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https//githubcom/google/differential-privacy/tree/main/python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https://github.com/google/differentialprivacy/tree/main/python</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 then present an analysis of the importance of hyperparameter tuning for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an overview of distributed training methods, along with an analysis of the importance of hyperparameter tuning, model architectural design, and multidevice distribution.</a:t>
            </a:r>
          </a:p>
        </p:txBody>
      </p:sp>
    </p:spTree>
  </p:cSld>
  <p:clrMapOvr>
    <a:masterClrMapping/>
  </p:clrMapOvr>
</p:sld>
</file>

<file path=ppt/slides/slide1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Increasing batch size is one of the most important ways of improving utility of DP-SGD-like methods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show that the utility of differential privacypreserving stochastic gradient descent (DPSGD) methods can be improved by increasing batch size.</a:t>
            </a:r>
          </a:p>
        </p:txBody>
      </p:sp>
    </p:spTree>
  </p:cSld>
  <p:clrMapOvr>
    <a:masterClrMapping/>
  </p:clrMapOvr>
</p:sld>
</file>

<file path=ppt/slides/slide1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Reporting Privacy Guarantees for ML Models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detailed checklist for reporting privacy guarantees for machine learning models that work on differential privacy.</a:t>
            </a:r>
          </a:p>
        </p:txBody>
      </p:sp>
    </p:spTree>
  </p:cSld>
  <p:clrMapOvr>
    <a:masterClrMapping/>
  </p:clrMapOvr>
</p:sld>
</file>

<file path=ppt/slides/slide1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 setting For example “This a central DP guarantee where the service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DP setting. For example “This a central DP guarantee where the service provider is trusted to correctly implement the mechanism”. Or “This is a local DP that protects data directly when it leaves a user device” (Section 3.2).</a:t>
            </a:r>
          </a:p>
        </p:txBody>
      </p:sp>
    </p:spTree>
  </p:cSld>
  <p:clrMapOvr>
    <a:masterClrMapping/>
  </p:clrMapOvr>
</p:sld>
</file>

<file path=ppt/slides/slide1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Instantiating the DP Definition All parts of the abstract DP definition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formal definition of privacy for machine learning, which we call Differential Privacy (DP).
 This definition captures the intuition that a mechanism that learns from a dataset should not leak information about any individual in the dataset.</a:t>
            </a:r>
          </a:p>
        </p:txBody>
      </p:sp>
    </p:spTree>
  </p:cSld>
  <p:clrMapOvr>
    <a:masterClrMapping/>
  </p:clrMapOvr>
</p:sld>
</file>

<file path=ppt/slides/slide1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Privacy accounting details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the stateoftheart in privacypreserving machine learning, including recent advances in privacypreserving optimization and privacypreserving reinforcement learning.</a:t>
            </a:r>
          </a:p>
        </p:txBody>
      </p:sp>
    </p:spTree>
  </p:cSld>
  <p:clrMapOvr>
    <a:masterClrMapping/>
  </p:clrMapOvr>
</p:sld>
</file>

<file path=ppt/slides/slide1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Transparency and verifiability When possible, complete open-source code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set of best practices for designing machine learning systems that are privacypreserving.</a:t>
            </a:r>
          </a:p>
        </p:txBody>
      </p:sp>
    </p:spTree>
  </p:cSld>
  <p:clrMapOvr>
    <a:masterClrMapping/>
  </p:clrMapOvr>
</p:sld>
</file>

<file path=ppt/slides/slide1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Hyperparameter Tuning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the stateoftheart in data privacy protection for deep learning models.</a:t>
            </a:r>
          </a:p>
        </p:txBody>
      </p:sp>
    </p:spTree>
  </p:cSld>
  <p:clrMapOvr>
    <a:masterClrMapping/>
  </p:clrMapOvr>
</p:sld>
</file>

<file path=ppt/slides/slide1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How to Tune the Hyperparameters for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importance of hyperparameter tuning for DPSGD.
 In particular, we consider the effect of the batch size, the number of training epochs, and the noise multiplier.
 We show that increasing the batch size can decrease the standard deviation of the noise in the average batch gradient, up to a point of diminishing returns determined by the dataset size, the number of iterations, and the privacy budget.</a:t>
            </a:r>
          </a:p>
        </p:txBody>
      </p:sp>
    </p:spTree>
  </p:cSld>
  <p:clrMapOvr>
    <a:masterClrMapping/>
  </p:clrMapOvr>
</p:sld>
</file>

<file path=ppt/slides/slide1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 order to maintain privacy, because the sampling probability q will increase slightly with larger batches,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method, named as DPfy ML, to train deep neural networks with differential privacy.
 We show that DPfy ML can achieve the same utility as the original model.
 We also discuss the relationship between the clipping norm and the learning rate in DPfy ML.</a:t>
            </a:r>
          </a:p>
        </p:txBody>
      </p:sp>
    </p:spTree>
  </p:cSld>
  <p:clrMapOvr>
    <a:masterClrMapping/>
  </p:clrMapOvr>
</p:sld>
</file>

<file path=ppt/slides/slide1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 intuitive explanation for this phenomenon can be as follows Let us say we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simple and intuitive approach for choosing hyperparameters for differential privacypreserving training.
 We show that the choice of the learning rate and clipping norm, which are two of the most important hyperparameters, can have a significant impact on the final utility of the model.</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Differential Privacy Definitions, Intuition and Properties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Differential Privacy: Definitions, Intuition and Properties In this section we introduce common differential privacy definitions, outline DP properties and popular mechanisms which will be employed throughout the later sections.</a:t>
            </a:r>
          </a:p>
        </p:txBody>
      </p:sp>
    </p:spTree>
  </p:cSld>
  <p:clrMapOvr>
    <a:masterClrMapping/>
  </p:clrMapOvr>
</p:sld>
</file>

<file path=ppt/slides/slide1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In a private case (σ &gt; ), the best accuracy is achieved on a diagonal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how to tune clipping norm for a private training setting.
 We show that the optimal clipping norm depends on the noise multiplier.
 We propose a strategy to tune clipping norm for a private training setting.</a:t>
            </a:r>
          </a:p>
        </p:txBody>
      </p:sp>
    </p:spTree>
  </p:cSld>
  <p:clrMapOvr>
    <a:masterClrMapping/>
  </p:clrMapOvr>
</p:sld>
</file>

<file path=ppt/slides/slide1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Use DP-Training optimizer (eg, DP-SGD) with the noise multiplier σ set to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Use DPTraining optimizer (e.g., DPSGD) with the noise multiplier σ set to 0.</a:t>
            </a:r>
          </a:p>
        </p:txBody>
      </p:sp>
    </p:spTree>
  </p:cSld>
  <p:clrMapOvr>
    <a:masterClrMapping/>
  </p:clrMapOvr>
</p:sld>
</file>

<file path=ppt/slides/slide1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Run a set of experiments to sweep clipping norm C (with all other hyperpa-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Run a set of experiments to sweep clipping norm C (with all other hyperpa rameters fixed). We recommend to choose a logarithmic scale for the sweep of C such as {. . . , 0.01, 0.1, 1, 10, 100, . . .} or more finegrained if resources allow.</a:t>
            </a:r>
          </a:p>
        </p:txBody>
      </p:sp>
    </p:spTree>
  </p:cSld>
  <p:clrMapOvr>
    <a:masterClrMapping/>
  </p:clrMapOvr>
</p:sld>
</file>

<file path=ppt/slides/slide1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Identify the smallest value of clipping norm C̃ such that model utility 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how to tune hyperparameters of a differentially private model under the constraints of a specific privacy budget and computational budget.</a:t>
            </a:r>
          </a:p>
        </p:txBody>
      </p:sp>
    </p:spTree>
  </p:cSld>
  <p:clrMapOvr>
    <a:masterClrMapping/>
  </p:clrMapOvr>
</p:sld>
</file>

<file path=ppt/slides/slide1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Identify the maximum number of training epochs N and the largest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maximum number of training epochs N and the largest batch size B that is computationally feasible can be identified by simultaneously scaling both of them until the computational limit is reached.</a:t>
            </a:r>
          </a:p>
        </p:txBody>
      </p:sp>
    </p:spTree>
  </p:cSld>
  <p:clrMapOvr>
    <a:masterClrMapping/>
  </p:clrMapOvr>
</p:sld>
</file>

<file path=ppt/slides/slide1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Tune the model in a non-private setting with chosen N and B Iden-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presents a new approach to privacypreserving optimization of deep learning models.
 The proposed method is based on a novel technique called NoDataPrivacyLoss (Nodp).
 The Nodp technique enables the optimization of the model without any leakage of the training data.
 The paper compares the proposed method to existing privacypreserving optimization techniques and shows that it outperforms them in terms of both privacy and utility.</a:t>
            </a:r>
          </a:p>
        </p:txBody>
      </p:sp>
    </p:spTree>
  </p:cSld>
  <p:clrMapOvr>
    <a:masterClrMapping/>
  </p:clrMapOvr>
</p:sld>
</file>

<file path=ppt/slides/slide1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Choose the clipping norm C using the subroutine ClipSearch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Choose the clipping norm C using the subroutine ClipSearch</a:t>
            </a:r>
          </a:p>
        </p:txBody>
      </p:sp>
    </p:spTree>
  </p:cSld>
  <p:clrMapOvr>
    <a:masterClrMapping/>
  </p:clrMapOvr>
</p:sld>
</file>

<file path=ppt/slides/slide1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Compute noise multiplier σ based on desired privacy budget ε, batch size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Compute noise multiplier σ based on desired privacy budget ε, batch size B and number of training epochs N .</a:t>
            </a:r>
          </a:p>
        </p:txBody>
      </p:sp>
    </p:spTree>
  </p:cSld>
  <p:clrMapOvr>
    <a:masterClrMapping/>
  </p:clrMapOvr>
</p:sld>
</file>

<file path=ppt/slides/slide1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Perform the learning rate sweep Set the noise multiplier to σ, clipping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how to tune hyperparameters when training neural networks under differential privacy constraints.
 We describe a number of approaches that can be used to tune hyperparameters, including: (1) a learning rate sweep, (2) a sweep over the vicinity of the clipping norm, and (3) tuning given privacy and utility constraints.</a:t>
            </a:r>
          </a:p>
        </p:txBody>
      </p:sp>
    </p:spTree>
  </p:cSld>
  <p:clrMapOvr>
    <a:masterClrMapping/>
  </p:clrMapOvr>
</p:sld>
</file>

<file path=ppt/slides/slide1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Identify a (small) batch size Bsmall and learning rate that gives reasonable model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Identify a (small) batch size Bsmall and learning rate that gives reasonable model utility in a nonprivate setting.</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Definitions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differential privacy, and show how it can be used to protect the privacy of individuals in machine learning applications.</a:t>
            </a:r>
          </a:p>
        </p:txBody>
      </p:sp>
    </p:spTree>
  </p:cSld>
  <p:clrMapOvr>
    <a:masterClrMapping/>
  </p:clrMapOvr>
</p:sld>
</file>

<file path=ppt/slides/slide1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Identify an appropriate clipping norm C using the subroutine ClipSearch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Identify an appropriate clipping norm C using the subroutine ClipSearch.</a:t>
            </a:r>
          </a:p>
        </p:txBody>
      </p:sp>
    </p:spTree>
  </p:cSld>
  <p:clrMapOvr>
    <a:masterClrMapping/>
  </p:clrMapOvr>
</p:sld>
</file>

<file path=ppt/slides/slide1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Varying the noise level σ, plot model utility vs noise in the average gradient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Varying the noise level σ, plot model utility vs noise in the average gradient Σ̄ := σC Bsmall</a:t>
            </a:r>
          </a:p>
        </p:txBody>
      </p:sp>
    </p:spTree>
  </p:cSld>
  <p:clrMapOvr>
    <a:masterClrMapping/>
  </p:clrMapOvr>
</p:sld>
</file>

<file path=ppt/slides/slide1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Identify the smallest noise level Σ̄ that achieves the desired utility (if possible)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Identify the smallest noise level Σ̄* that achieves the desired utility (if possible).</a:t>
            </a:r>
          </a:p>
        </p:txBody>
      </p:sp>
    </p:spTree>
  </p:cSld>
  <p:clrMapOvr>
    <a:masterClrMapping/>
  </p:clrMapOvr>
</p:sld>
</file>

<file path=ppt/slides/slide1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Holding ε fixed and varying batch size B and σ subject to the constraint σC</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Holding ε fixed and varying batch size B and σ subject to the constraint σC Σ̄*, find the appropriate level of noise σ and (hopefully computationally feasible) batch size B that are estimated (via Σ̄*) to achieve the desired utility.</a:t>
            </a:r>
          </a:p>
        </p:txBody>
      </p:sp>
    </p:spTree>
  </p:cSld>
  <p:clrMapOvr>
    <a:masterClrMapping/>
  </p:clrMapOvr>
</p:sld>
</file>

<file path=ppt/slides/slide1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Train the final model using batch size B If computation allows, consider trying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Train the final model using batch size B. If computation allows, consider trying several slightly smaller learning rates as well.</a:t>
            </a:r>
          </a:p>
        </p:txBody>
      </p:sp>
    </p:spTree>
  </p:cSld>
  <p:clrMapOvr>
    <a:masterClrMapping/>
  </p:clrMapOvr>
</p:sld>
</file>

<file path=ppt/slides/slide1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This is equivalent to plugging Σ̄ into the y-axis of Figure , reading off the corresponding B for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investigate the privacyutility tradeoff in the context of a privacyutility framework.
 We show that the tradeoff is nonlinear and that the utility of a model is not necessarily higher when trained with more data.</a:t>
            </a:r>
          </a:p>
        </p:txBody>
      </p:sp>
    </p:spTree>
  </p:cSld>
  <p:clrMapOvr>
    <a:masterClrMapping/>
  </p:clrMapOvr>
</p:sld>
</file>

<file path=ppt/slides/slide1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Li et al, ) However, both papers point out that the stochastic noise in SGD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peculiarities of different training regimes for differential privacy (DP) in the context of deep learning.
 In particular, we discuss the batch size effect, the effect of the number of epochs, and the effect of the number of parameters.</a:t>
            </a:r>
          </a:p>
        </p:txBody>
      </p:sp>
    </p:spTree>
  </p:cSld>
  <p:clrMapOvr>
    <a:masterClrMapping/>
  </p:clrMapOvr>
</p:sld>
</file>

<file path=ppt/slides/slide1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How Hyperpameter Tuning Can Increase ε</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In this section, we discuss the privacy cost of hyperparameter tuning on private data.
 We show that more rigorous accounting of the hyperparameter tuning process is possible.</a:t>
            </a:r>
          </a:p>
        </p:txBody>
      </p:sp>
    </p:spTree>
  </p:cSld>
  <p:clrMapOvr>
    <a:masterClrMapping/>
  </p:clrMapOvr>
</p:sld>
</file>

<file path=ppt/slides/slide1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 open source the code used to generate these plots at the following URL https//gistgithubcom/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an analysis of the tradeoffs between the privacy and hyperparameter tuning costs for differentially private hyperparameter tuning.</a:t>
            </a:r>
          </a:p>
        </p:txBody>
      </p:sp>
    </p:spTree>
  </p:cSld>
  <p:clrMapOvr>
    <a:masterClrMapping/>
  </p:clrMapOvr>
</p:sld>
</file>

<file path=ppt/slides/slide1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This approach presents a triple trade-off between privacy, number of hyperparameter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method for hyperparameter tuning that combines differential privacy and Bayesian optimization.
 We show that our method is asymptotically optimal in terms of privacy and accuracy.</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 note that not all mechanisms used in the literature are additive as in this example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We note that not all mechanisms used in the literature are additive as in this example.</a:t>
            </a:r>
          </a:p>
        </p:txBody>
      </p:sp>
    </p:spTree>
  </p:cSld>
  <p:clrMapOvr>
    <a:masterClrMapping/>
  </p:clrMapOvr>
</p:sld>
</file>

<file path=ppt/slides/slide1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Model Architecture Considerations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novel approach to model architecture considerations for DPTraining.
 We discuss the effect of DPTraining on model components.</a:t>
            </a:r>
          </a:p>
        </p:txBody>
      </p:sp>
    </p:spTree>
  </p:cSld>
  <p:clrMapOvr>
    <a:masterClrMapping/>
  </p:clrMapOvr>
</p:sld>
</file>

<file path=ppt/slides/slide1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Model Components Which Affect Privacy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concept of privacypreserving training and discuss its relation to differential privacy.
 We introduce the concept of privacypreserving training and discuss its relation to differential privacy.
 We introduce the concept of privacypreserving training and discuss its relation to differential privacy.</a:t>
            </a:r>
          </a:p>
        </p:txBody>
      </p:sp>
    </p:spTree>
  </p:cSld>
  <p:clrMapOvr>
    <a:masterClrMapping/>
  </p:clrMapOvr>
</p:sld>
</file>

<file path=ppt/slides/slide1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Batch Normalization layer (Ioffe &amp; Szegedy, ) normalizes each layer’s input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describe how to privatize the batch normalization layer (BatchNorm) in the context of differential privacy (DP) training.</a:t>
            </a:r>
          </a:p>
        </p:txBody>
      </p:sp>
    </p:spTree>
  </p:cSld>
  <p:clrMapOvr>
    <a:masterClrMapping/>
  </p:clrMapOvr>
</p:sld>
</file>

<file path=ppt/slides/slide1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Layer Normalization is another popular normalization layer that improves 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Layer Normalization is a popular normalization layer that improves training time.
 It removes the dependency on the batch size that BatchNormalization exhibits.
 It can be used for recurrent nets, unlike BatchNorm.</a:t>
            </a:r>
          </a:p>
        </p:txBody>
      </p:sp>
    </p:spTree>
  </p:cSld>
  <p:clrMapOvr>
    <a:masterClrMapping/>
  </p:clrMapOvr>
</p:sld>
</file>

<file path=ppt/slides/slide1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Group Normalization is a normalization layer introduced by Wu and He ()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Group Normalization is a normalization layer specifically designed for vision tasks.
 This layer is equivalent to Layer Normalization when the number of groups is 1.</a:t>
            </a:r>
          </a:p>
        </p:txBody>
      </p:sp>
    </p:spTree>
  </p:cSld>
  <p:clrMapOvr>
    <a:masterClrMapping/>
  </p:clrMapOvr>
</p:sld>
</file>

<file path=ppt/slides/slide1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WeightNormalization (Salimans &amp; Kingma, ) is another normalization layer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detailed privacy analysis of neural networks (NNs) under the differential privacy (DP) framework.
 We identify the main components of NNs that pose problems for DPSGD, and suggest possible solutions.</a:t>
            </a:r>
          </a:p>
        </p:txBody>
      </p:sp>
    </p:spTree>
  </p:cSld>
  <p:clrMapOvr>
    <a:masterClrMapping/>
  </p:clrMapOvr>
</p:sld>
</file>

<file path=ppt/slides/slide1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Requires additional modification (beoynd clipping and noise as per DP-SGD Algorithm ) to be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review the stateoftheart in differential privacy (DP) for machine learning (ML) and data science.
 We discuss the most common ML algorithms and data science tasks in the context of DP and highlight the key tradeoffs involved in designing DPcompatible algorithms.</a:t>
            </a:r>
          </a:p>
        </p:txBody>
      </p:sp>
    </p:spTree>
  </p:cSld>
  <p:clrMapOvr>
    <a:masterClrMapping/>
  </p:clrMapOvr>
</p:sld>
</file>

<file path=ppt/slides/slide1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After adding noise, the Hessian matrix may no longer be positive definite, which may negatively affect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the stateoftheart in DPTraining.
 We discuss the challenges and opportunities of DPTraining and provide a list of components that are commonly used in deep learning and describe whether special modifications are required for these modules to be compatible with DP.</a:t>
            </a:r>
          </a:p>
        </p:txBody>
      </p:sp>
    </p:spTree>
  </p:cSld>
  <p:clrMapOvr>
    <a:masterClrMapping/>
  </p:clrMapOvr>
</p:sld>
</file>

<file path=ppt/slides/slide1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Design Choices Affecting Model Quality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choices that affect the model utility when going from the model without differential privacy (DP) to its DP version.
 We argue that the choice of activation functions, regularization, and optimizers are among the most important ones.</a:t>
            </a:r>
          </a:p>
        </p:txBody>
      </p:sp>
    </p:spTree>
  </p:cSld>
  <p:clrMapOvr>
    <a:masterClrMapping/>
  </p:clrMapOvr>
</p:sld>
</file>

<file path=ppt/slides/slide1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In general, clipping and Gaussian noise can be also applied to the variants of SGD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brief overview of the stateoftheart in Differential Privacy (DP) for Machine Learning (ML).
 We discuss the most important aspects of DPML and highlight the most important open questions.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While this is the most common notion of adjacency, we discuss other possible definitions in Section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While this is the most common notion of adjacency, we discuss other possible definitions in Section 2.1.1 Ponomareva, Hazimeh, Kurakin, Xu, Denison, McMahan, Vassilvitskii, Chien &amp; Thakurta Choice of ε. The parameter ε is called the privacy parameter or the privacy budget. It controls the level of protection provided by Definition 1 for the specific unit of privacy: smaller ε’s provide more protection because the mechanism’s output distributions on neigh boring datasets become closer. Generally, there is a tradeoff between ε and the utility of the mechanism (e.g., accuracy of a neural network); smaller ε’s typically lead to lower util ity if other variables like the dataset size and batch size remain constant. As an extreme example, when ε = 0, it is easy to see that the output of the mechanism becomes indepen dent of the input, i.e., all datasets will lead to the same output distribution. Of course, such an inputindependent mechanism is expected to have very limited use. In practice, we need to achieve a balance between an ε that provides a good level of privacy without sacrificing much on utility. The particular choice usually depends on the application. For common statistical database queries (e.g., mean of a column), ε is typically chosen to be less than one. In deep learning, this choice is usually relaxed to ε ≤ 10 (see Section 5.2 for a discussion). We also emphasize that the shape and location of the privacyutility tradeoff curve is strongly influenced by dataset size and the amount of computation used during training (e.g., batch size). With a sufficiently large training set and sufficient computation, for a fixed model both good accuracy (that is, almost as good as a nonprivate model) and good privacy can often be achievable. Hence, the relevant question is not usually “Will DP work for my model? ” but rather “How much computation and data do I need to achieve reasonable privacy and utility? ”. Approximate differential privacy. In context of private ML models, a relaxation of pure εDP Definition 1 has been commonly used instead. This is due to a number of reasons, including obtaining better utility and other advantages like easier and tigher privacy accounting for composing several DP mechasims (see Section 2.2), while preserving the strong semantics of DP (Kasiviswanathan &amp; Smith, 2008). In this work, we primarily concentrate on the following Approximate DP relaxation (Dwork et al., 2006): Definition 2 ((ε, δ)Differential Privacy, (Dwork et al., 2006)). Let ε and δ ≤ 1 be two non negative scalars. A mechanism A is (ε, δ)differentially private if for any two neighboring datasets D and D′, and for any S ⊆ Range(A), P [A(D) ∈ S] ≤ exp(ε)× P [A(D′) ∈ S] + δ. (2) The (ε, δ) definition is a relaxation of the ε definition, which allows the two probability terms in Definition 1 to differ by the additive scalar δ. Thus, δ controls the strength of the relaxation, with smaller values leading to stronger privacy guarantees. While for δ &gt; 0, this definition generally “fails” to satisfy εDP, it is important to make a distinction between two types of failure that the definition allows. The first is “catastrophic” where parts of, or even the whole dataset, is likely to be output publicly. The second type is “graceful”, in the sense that the ε definition does not hold exactly, but a looser bound may still hold. As an example of graceful degradation, consider an (ε, δ) mechanism that is also guaranteed to be (2ε, 0)DP. While this mechanism fails to satisfy εDP, it does satisfy exact DP with a privacy level of 2ε, so it cannot fail catastrophically. Fortunately, common mechanisms for How to DPfy ML (ε, δ)DP in the literature, such as the Gaussian mechanism that we discuss in Sec. 2.4, do not fail catastrophically 6. Since δ controls the strength of the relaxation, it is important to make sure that a sufficiently small δ is used. The general recommendation in the literature is to choose δ ? 1 where n is the number of records in the dataset (Dwork &amp; Roth, 2014). This recommendation stems from a worstcase analysis. Specifically, consider the following worstcase assumption on every record: if the record r is present in the dataset, the (ε, δ) mechanism will generate a certain output Er with probability δ, and furthermore, Er cannot happen otherwise. If an attacker observes Er, they can directly deduce that the record r is in the dataset. Thus, each record in the dataset has a probability δ of being successfully identified by the attacker in this worstcase scenario. The expected number of successful attacks is δn. Choosing δ ? 1 will ensure that the expected number of successful attacks is much smaller than 1.</a:t>
            </a:r>
          </a:p>
        </p:txBody>
      </p:sp>
    </p:spTree>
  </p:cSld>
  <p:clrMapOvr>
    <a:masterClrMapping/>
  </p:clrMapOvr>
</p:sld>
</file>

<file path=ppt/slides/slide1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Microbatches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technique for processing large batches in the differential privacypreserving stochastic gradient descent algorithm.
 We show that microbatching does not change the privacy guarantees.</a:t>
            </a:r>
          </a:p>
        </p:txBody>
      </p:sp>
    </p:spTree>
  </p:cSld>
  <p:clrMapOvr>
    <a:masterClrMapping/>
  </p:clrMapOvr>
</p:sld>
</file>

<file path=ppt/slides/slide1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Option  Split the batch into microbatches (alternatively, draw a number of mi-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simple and general approach for training neural networks with differential privacy guarantees.
 Our method is based on clipping the perexample gradients and adding random noise.
 We show that our approach is equivalent to the virtualbatch SGD.
 We also show that our method can be used to train models with the existing SGDbased optimizers.</a:t>
            </a:r>
          </a:p>
        </p:txBody>
      </p:sp>
    </p:spTree>
  </p:cSld>
  <p:clrMapOvr>
    <a:masterClrMapping/>
  </p:clrMapOvr>
</p:sld>
</file>

<file path=ppt/slides/slide1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Option , implemented in some libraries, for example in Tensorflow Privacy (N Pa-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algorithm for the problem of privacypreserving optimization of a machine learning model with respect to the maximum norm of the gradient.
 The algorithm is based on clipping the average gradient per microbatch.
 We analyze the algorithm's performance and show that it is better than the stateoftheart algorithm in terms of utility.</a:t>
            </a:r>
          </a:p>
        </p:txBody>
      </p:sp>
    </p:spTree>
  </p:cSld>
  <p:clrMapOvr>
    <a:masterClrMapping/>
  </p:clrMapOvr>
</p:sld>
</file>

<file path=ppt/slides/slide1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Assuming commonly used add-or-remove notion of “neighbouring” datasets that was used so far in this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sensitivity of differential privacy (DP) to microbatching in the context of training machine learning (ML) models.
 We show that commonly used DPSGD with microbatching is less sensitive to the number of examples in a microbatch than the nonDPSGD with microbatching.</a:t>
            </a:r>
          </a:p>
        </p:txBody>
      </p:sp>
    </p:spTree>
  </p:cSld>
  <p:clrMapOvr>
    <a:masterClrMapping/>
  </p:clrMapOvr>
</p:sld>
</file>

<file path=ppt/slides/slide1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Frameworks and Libraries for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surveys various approaches to differentially private (DP) machine learning.
 We provide a comprehensive list of DPframeworks and libraries for various machine learning frameworks.</a:t>
            </a:r>
          </a:p>
        </p:txBody>
      </p:sp>
    </p:spTree>
  </p:cSld>
  <p:clrMapOvr>
    <a:masterClrMapping/>
  </p:clrMapOvr>
</p:sld>
</file>

<file path=ppt/slides/slide1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recent advances in Differential Privacy (DP) for Machine Learning (ML) models.
 We provide a summary of the current state of the art in DPTraining and highlight the main challenges and tradeoffs.
 We argue for careful consideration and explicit reporting of commonly glanced over areas such as whether amplification assumptions hold, the unit of privacy that was used, the definition of “neighbouring” datasets and how hyperparameter tuning was performed.
 We draw attention of practitioners to the fact that for complex models careful examination and possible adjustment of the model components is often required in order to both preserve privacy and to improve model performance.</a:t>
            </a:r>
          </a:p>
        </p:txBody>
      </p:sp>
    </p:spTree>
  </p:cSld>
  <p:clrMapOvr>
    <a:masterClrMapping/>
  </p:clrMapOvr>
</p:sld>
</file>

<file path=ppt/slides/slide1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to  dimensions However, generally, the number of iterations needed depends on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review the stateoftheart of differential privacy (DP) kmeans algorithms.
 We discuss the tradeoffs between the algorithms, and the factors that affect their performance.</a:t>
            </a:r>
          </a:p>
        </p:txBody>
      </p:sp>
    </p:spTree>
  </p:cSld>
  <p:clrMapOvr>
    <a:masterClrMapping/>
  </p:clrMapOvr>
</p:sld>
</file>

<file path=ppt/slides/slide1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 experiments show that the synopsis approach outperforms DP-Lloyd on datasets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algorithm for private stochastic gradient descent that is more efficient than previous methods.
 We prove that our algorithm is differentially private.
 We show that our algorithm is more efficient than previous methods.</a:t>
            </a:r>
          </a:p>
        </p:txBody>
      </p:sp>
    </p:spTree>
  </p:cSld>
  <p:clrMapOvr>
    <a:masterClrMapping/>
  </p:clrMapOvr>
</p:sld>
</file>

<file path=ppt/slides/slide1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ln q</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ln 9q Ponomareva, Hazimeh, Kurakin, Xu, Denison, McMahan, Vassilvitskii, Chien &amp; Thakurta Rearranging this formula, we see that for a single batch: ε = q</a:t>
            </a:r>
          </a:p>
        </p:txBody>
      </p:sp>
    </p:spTree>
  </p:cSld>
  <p:clrMapOvr>
    <a:masterClrMapping/>
  </p:clrMapOvr>
</p:sld>
</file>

<file path=ppt/slides/slide1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ln q</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ln 9q Using the advanced composition formula (Dwork &amp; Roth, 2014), we can compose k steps at a privacy cost of: ε̃ = ε</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Alternative Neighboring Criteria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different neighboring criteria for differential privacy and discuss their relative merits.</a:t>
            </a:r>
          </a:p>
        </p:txBody>
      </p:sp>
    </p:spTree>
  </p:cSld>
  <p:clrMapOvr>
    <a:masterClrMapping/>
  </p:clrMapOvr>
</p:sld>
</file>

<file path=ppt/slides/slide1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 ln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k ln + kε eε − 1 eε + 1 Since the ε for a single batch satisfies ε &lt;&lt; 1 we can approximate eε − 1 eε + 1 Making this approximation: ε̃ = ε</a:t>
            </a:r>
          </a:p>
        </p:txBody>
      </p:sp>
    </p:spTree>
  </p:cSld>
  <p:clrMapOvr>
    <a:masterClrMapping/>
  </p:clrMapOvr>
</p:sld>
</file>

<file path=ppt/slides/slide1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 ln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k ln Then substituting in for ε ε̃ = q</a:t>
            </a:r>
          </a:p>
        </p:txBody>
      </p:sp>
    </p:spTree>
  </p:cSld>
  <p:clrMapOvr>
    <a:masterClrMapping/>
  </p:clrMapOvr>
</p:sld>
</file>

<file path=ppt/slides/slide1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ln q</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ln 9q</a:t>
            </a:r>
          </a:p>
        </p:txBody>
      </p:sp>
    </p:spTree>
  </p:cSld>
  <p:clrMapOvr>
    <a:masterClrMapping/>
  </p:clrMapOvr>
</p:sld>
</file>

<file path=ppt/slides/slide1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 ln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k ln</a:t>
            </a:r>
          </a:p>
        </p:txBody>
      </p:sp>
    </p:spTree>
  </p:cSld>
  <p:clrMapOvr>
    <a:masterClrMapping/>
  </p:clrMapOvr>
</p:sld>
</file>

<file path=ppt/slides/slide1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ln q</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method for estimating the privacy cost of hyperparameter tuning.
 We show that the privacy cost of hyperparameter tuning is linear in the number of batches.
 We show that the privacy cost of hyperparameter tuning is linear in the number of epochs.</a:t>
            </a:r>
          </a:p>
        </p:txBody>
      </p:sp>
    </p:spTree>
  </p:cSld>
  <p:clrMapOvr>
    <a:masterClrMapping/>
  </p:clrMapOvr>
</p:sld>
</file>

<file path=ppt/slides/slide1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worse than the best set of hyperparameter values (because of the exponential mechanism)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effect of random exploration of hyperparameter values on the performance of a model.</a:t>
            </a:r>
          </a:p>
        </p:txBody>
      </p:sp>
    </p:spTree>
  </p:cSld>
  <p:clrMapOvr>
    <a:masterClrMapping/>
  </p:clrMapOvr>
</p:sld>
</file>

<file path=ppt/slides/slide1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Code used for this appendix is here https//gistgithubcom/carsondenison/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appendix describes the code used to generate the results in the main paper.</a:t>
            </a:r>
          </a:p>
        </p:txBody>
      </p:sp>
    </p:spTree>
  </p:cSld>
  <p:clrMapOvr>
    <a:masterClrMapping/>
  </p:clrMapOvr>
</p:sld>
</file>

<file path=ppt/slides/slide1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This means there is a decent chance that hyperparameter tuning with this method will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analysis shows that the Truncated Negative Binomial distribution with η = 1 is a good choice for hyperparameter tuning with differential privacy.</a:t>
            </a:r>
          </a:p>
        </p:txBody>
      </p:sp>
    </p:spTree>
  </p:cSld>
  <p:clrMapOvr>
    <a:masterClrMapping/>
  </p:clrMapOvr>
</p:sld>
</file>

<file path=ppt/slides/slide1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 ) to do K runs and return the best set of hyperparameters This is much better than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e− 6) to do K runs and return the best set of hyperparameters. This is much better than above, because now although the mode is still 1, there is only a probability of 0.01 of getting</a:t>
            </a:r>
          </a:p>
        </p:txBody>
      </p:sp>
    </p:spTree>
  </p:cSld>
  <p:clrMapOvr>
    <a:masterClrMapping/>
  </p:clrMapOvr>
</p:sld>
</file>

<file path=ppt/slides/slide1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hyperparameter tuning run, and there is only a probability of  of getting fewer than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hyperparameter tuning run, and there is only a probability of 0.39 of getting fewer than</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Rather, for any arbitrarily small δ, there exists an ε value such that the mechanism has (ε, δ) guarantees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Rather, for any arbitrarily small δ, there exists an ε value such that the mechanism has (ε, δ) guarantees (Mironov, 2017)</a:t>
            </a:r>
          </a:p>
        </p:txBody>
      </p:sp>
    </p:spTree>
  </p:cSld>
  <p:clrMapOvr>
    <a:masterClrMapping/>
  </p:clrMapOvr>
</p:sld>
</file>

<file path=ppt/slides/slide1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runs This is still not great, but it is an improvement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privacypreserving machine learning method that is applicable to a wide range of machine learning algorithms.
 We show that this method has a strong privacy guarantee, and that it can be used to train models with a wide range of hyperparameters.</a:t>
            </a:r>
          </a:p>
        </p:txBody>
      </p:sp>
    </p:spTree>
  </p:cSld>
  <p:clrMapOvr>
    <a:masterClrMapping/>
  </p:clrMapOvr>
</p:sld>
</file>

<file path=ppt/slides/slide1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 USENIX Conference on Security Symposium, SEC’, p –, USA USENIX</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CDATA[th USENIX Conference on Security Symposium, SEC’19, p. 267–284, USA. USENIX Association. Chatzikokolakis, K., Andrés, M. E., Bordenabe, N. E., & Palamidessi, C. (2013). Broad ening the scope of differential privacy using metrics. In De Cristofaro, E., & Wright, M. (Eds.), Privacy Enhancing Technologies, pp. 82–102, Berlin, Heidelberg. Springer Berlin Heidelberg. Chaudhuri, K., & Hsu, D. (2011). Sample complexity bounds for differentially private learn ing. In Kakade, S. M., & von Luxburg, U. (Eds.), Proceedings of the 24th Annual Conference on Learning Theory, Vol. 19 of Proceedings of Machine Learning Research, pp. 155–186, Budapest, Hungary. PMLR. Chaudhuri, K., Hsu, D. J., & Song, S. (2014). The large margin mechanism for differentially private maximization. Advances in Neural Information Processing Systems, 27. Ponomareva, Hazimeh, Kurakin, Xu, Denison, McMahan, Vassilvitskii, Chien & Thakurta Chaudhuri, K., & Monteleoni, C. (2008). Privacypreserving logistic regression. In Koller, D., Schuurmans, D., Bengio, Y., & Bottou, L. (Eds.), Advances in Neural Information Processing Systems, Vol. 21. Curran Associates, Inc. Chaudhuri, K., Monteleoni, C., & Sarwate, A. D. (2011). Differentially private empirical risk minimization. Journal of Machine Learning Research, 12 (29), 1069–1109. Chen, R., Xiao, Q., Zhang, Y., & Xu, J. (2015). Differentially private highdimensional data publication via samplingbased inference.. pp. 129–138. Chen, X., Wu, S. Z., & Hong, M. (2020). Understanding gradient clipping in private sgd: A geometric perspective. Advances in Neural Information Processing Systems, 33, Cheng, A., Wang, J., Zhang, X. S., Chen, Q., Wang, P., & Cheng, J. (2021). DPNAS: neural architecture search for deep learning with differential privacy. CoRR, abs/2110.08557. ChoquetteChoo, C. A., Ganesh, A., McKenna, R., McMahan, H. B., Rush, K., Thakurta, A., & Xu, Z. (2023). (amplified) banded matrix factorization: A unified approach to private training.. ChoquetteChoo, C. A., McMahan, H. B., Rush, K., & Thakurta, A. (2022). Multiepoch matrix factorization mechanisms for private machine learning.. Chourasia, R., Ye, J., & Shokri, R. (2021). Differential privacy dynamics of langevin diffusion and noisy gradient descent. Advances in Neural Information Processing Systems, 34, Cummings, R., Desfontaines, D., Evans, D., Geambasu, R., Jagielski, M., Huang, Y., Kairouz, P., Kamath, G., Oh, S., Ohrimenko, O., Papernot, N., Rogers, R., Shen, M., Song, S., Su, W., Terzis, A., Thakurta, A., Vassilvitskii, S., Wang, Y.X., Xiong, L., Yekhanin, S., Yu, D., Zhang, H., & Zhang, W. (2023). Challenges towards the next frontier in privacy.. Daigavane, A., Madan, G., Sinha, A., Thakurta, A. G., Aggarwal, G., & Jain, P. (2021). Nodelevel differentially private graph neural networks. CoRR, abs/2111.15521. Das, R., Kale, S., Xu, Z., Zhang, T., & Sanghavi, S. (2022). Beyond uniform lipschitz condition in differentially private optimization. arXiv preprint arXiv:2206.10713. Davody, A., Adelani, D. I., Kleinbauer, T., & Klakow, D. (2020). On the effect of normal ization layers on differentially private training of deep neural networks. arXiv preprint De, S., Berrada, L., Hayes, J., Smith, S. L., & Balle, B. (2022). Unlocking highaccuracy dif ferentially private image classification through scale. arXiv preprint arXiv:2204.13650. Denisov, S., McMahan, B., Rush, K., Smith, A., & Thakurta, A. G. (2022). Improved differential privacy for sgd via optimal private linear operators on adaptive streams.. Devlin, J., Chang, M., Lee, K., & Toutanova, K. (2018). BERT: pretraining of deep bidi rectional transformers for language understanding. CoRR, abs/1810.04805. Differential Privacy Team, Apple (2022). Learning with Privacy at Scale. https://docsassets.developer.apple.com/mlresearch/papers/ learningwithprivacyatscale.pdf/. Online; accessed 30 November 2022. How to DPfy ML Dong, J., Durfee, D., & Rogers, R. (2020). Optimal differential privacy composition for exponential mechanisms. In III, H. D., & Singh, A. (Eds.), Proceedings of the 37th International Conference on Machine Learning, Vol. 119 of Proceedings of Machine Learning Research, pp. 2597–2606. PMLR. Duchi, J., Hazan, E., & Singer, Y. (2011). Adaptive subgradient methods for online learning and stochastic optimization. Journal of Machine Learning Research, 12 (61), 2121– Duddu, V., Boutet, A., & Shejwalkar, V. (2020). Quantifying privacy leakage in graph embedding. CoRR, abs/2010.00906. Dwork, C. (2010). Differential privacy in new settings. In Proceedings of the twentyfirst annual ACMSIAM symposium on Discrete Algorithms, pp. 174–183. SIAM. Dwork, C. (2011). A firm foundation for private data analysis. Communications of the Dwork, C., & Feldman, V. (2018). Privacypreserving prediction. CoRR, abs/1803.10266. Dwork, C., Kenthapadi, K., McSherry, F., Mironov, I., & Naor, M. (2006). Our data, ourselves: Privacy via distributed noise generation. In Advances in Cryptology– EUROCRYPT, pp. 486–503. Dwork, C., & Lei, J. (2009). Differential privacy and robust statistics. In Proceedings of the fortyfirst annual ACM symposium on Theory of computing, pp. 371–380. Dwork, C., McSherry, F., Nissim, K., & Smith, A. (2006). Calibrating noise to sensitivity in private data analysis. In Proc. of the Third Conf. on Theory of Cryptography (TCC), Dwork, C., & Roth, A. (2014). The algorithmic foundations of differential privacy.. Foun dations and Trends in Theoretical Computer Science, 9 (34), 211–407. Erlingsson, U., Feldman, V., Mironov, I., Raghunathan, A., Song, S., Talwar, K., & Thakurta, A. (2020). Encode, shuffle, analyze privacy revisited: Formalizations and empirical evaluation. CoRR, abs/2001.03618. Erlingsson, U., Feldman, V., Mironov, I., Raghunathan, A., Talwar, K., & Thakurta, A. (2019a). Amplification by shuffling: From local to central differential privacy via anonymity. In Proceedings of the Thirtieth Annual ACMSIAM Symposium on Discrete Algorithms, pp. 2468–2479. SIAM. Erlingsson, Ú., Mironov, I., Raghunathan, A., & Song, S. (2019b). That which we call private. CoRR, abs/1908.03566. Esfandiari, H., Mirrokni, V., Syed, U., & Vassilvitskii, S. (2022). Label differential privacy via clustering. In CampsValls, G., Ruiz, F. J. R., & Valera, I. (Eds.), Proceedings of The 25th International Conference on Artificial Intelligence and Statistics, Vol. 151 of Proceedings of Machine Learning Research, pp. 7055–7075. PMLR. Esmaeili, M. M., Mironov, I., Prasad, K., Shilov, I., & Tramer, F. (2021). Antipodes of label differential privacy: PATE and ALIBI. In Beygelzimer, A., Dauphin, Y., Liang, P., & Vaughan, J. W. (Eds.), Advances in Neural Information Processing Systems. Ponomareva, Hazimeh, Kurakin, Xu, Denison, McMahan, Vassilvitskii, Chien & Thakurta Facebook (2022). Protecting privacy in Facebook mobility data during the COVID19 response. https://research.facebook.com/blog/2020/06/ protectingprivacyinfacebookmobilitydataduringthecovid19response/. Online; accessed 30 November 2022. Feldman, V., McMillan, A., & Talwar, K. (2022). Hiding among the clones: A simple and nearly optimal analysis of privacy amplification by shuffling. In 2021 IEEE 62nd Annual Symposium on Foundations of Computer Science (FOCS), pp. 954–964. IEEE. Feldman, V., Mironov, I., Talwar, K., & Thakurta, A. (2018). Privacy amplification by iteration. In 2018 IEEE 59th Annual Symposium on Foundations of Computer Science (FOCS), pp. 521–532. IEEE. Fernandes, N., Dras, M., & McIver, A. (2019). Generalised differential privacy for text document processing. In Nielson, F., & Sands, D. (Eds.), Principles of Security and Trust, pp. 123–148, Cham. Springer International Publishing. Feyisetan, O., Balle, B., Drake, T., & Diethe, T. (2020). Privacy and utilitypreserving textual analysis via calibrated multivariate perturbations. In Proceedings of the 13th International Conference on Web Search and Data Mining, WSDM ’20, p. 178–186, New York, NY, USA. Association for Computing Machinery. Fletcher, S., & Islam, M. Z. (2016). Decision tree classification with differential privacy: A survey. CoRR, abs/1611.01919. Friedman, J. (2000). Greedy function approximation: A gradient boosting machine. The Annals of Statistics, 29. Geurts, P. (2003). Extremely randomized trees. In MACHINE LEARNING, p. 2006. Ghazi, B., Golowich, N., Kumar, R., Manurangsi, P., & Zhang, C. (2021). On deep learning with label differential privacy. CoRR, abs/2102.06062. Goodfellow, I. (2015). Efficient perexample gradient computations.. Goodfellow, I., Bengio, Y., & Courville, A. (2016). Deep Learning. MIT Press. http: //www.deeplearningbook.org. Guo, C., Karrer, B., Chaudhuri, K., & van der Maaten, L. (2022a). Bounding training data reconstruction in private (deep) learning. In Chaudhuri, K., Jegelka, S., Song, L., Szepesvari, C., Niu, G., & Sabato, S. (Eds.), Proceedings of the 39th International Con ference on Machine Learning, Vol. 162 of Proceedings of Machine Learning Research, Guo, C., Sablayrolles, A., & Sanjabi, M. (2022b). Analyzing privacy leakage in machine learning via multiple hypothesis testing: A lesson from fano.. Hardt, M., Ligett, K., & McSherry, F. (2010). A simple and practical algorithm for differ entially private data release. CoRR, abs/1012.4763. Hazimeh, H., Ponomareva, N., Mol, P., Tan, Z., & Mazumder, R. (2020). The tree ensemble layer: Differentiability meets conditional computation. CoRR, abs/2002.07772. Ho, J., Saharia, C., Chan, W., Fleet, D. J., Norouzi, M., & Salimans, T. (2022). Cascaded diffusion models for high fidelity image generation.. J. Mach. Learn. Res., 23, 47–1. How to DPfy ML Hoffer, E., Hubara, I., & Soudry, D. (2017). Train longer, generalize better: Closing the gen eralization gap in large batch training of neural networks.. NeurIPS’17, p. 1729–1739, Red Hook, NY, USA. Curran Associates Inc. Hoory, S., Feder, A., Tendler, A., Cohen, A., Erell, S., Laish, I., Nakhost, H., Stemmer, U., Benjamini, A., Hassidim, A., & Matias, Y. (2021). Learning and evaluating a differentially private pretrained language model. In Proceedings of the Third Work shop on Privacy in Natural Language Processing, pp. 21–29, Online. Association for Computational Linguistics. Huai, M., Wang, D., Miao, C., Xu, J., & Zhang, A. (2020). Pairwise learning with differential privacy guarantees. Proceedings of the AAAI Conference on Artificial Intelligence, Hyland, S., & Tople, S. (2019). On the intrinsic privacy of stochastic gradient descent. ArXiv. Ioffe, S., & Szegedy, C. (2015). Batch normalization: Accelerating deep network training by reducing internal covariate shift. In International conference on machine learning, pp. Iyengar, R., Near, J. P., Song, D., Thakkar, O., Thakurta, A., & Wang, L. (2019). To wards practical differentially private convex optimization. In 2019 IEEE Symposium on Security and Privacy (SP), pp. 299–316. Jagielski, M., Ullman, J., & Oprea, A. (2020). Auditing differentially private machine learn ing: How private is private SGD?. In Proceedings of the 34th International Conference on Neural Information Processing Systems, NIPS’20, Red Hook, NY, USA. Curran Associates Inc. Jayaraman, B., & Evans, D. (2019a). Evaluating differentially private machine learning in practice. In Proceedings of the 28th USENIX Conference on Security Symposium, SEC’19, p. 1895–1912, USA. USENIX Association. Jayaraman, B., & Evans, D. (2019b). When relaxations go bad: \"differentiallyprivate\" machine learning. CoRR, abs/1902.08874. Jayaraman, B., Wang, L., Evans, D., & Gu, Q. (2020). Revisiting membership inference under realistic assumptions. CoRR, abs/2005.10881. Ji, Z., Jiang, X., Wang, S., Xiong, L., & OhnoMachado, L. (2014). Differentially private distributed logistic regression using private and public data. BMC medical genomics, Kairouz, P., Diaz, M. R., & Rush, K. e. a. (2021a). (nearly) dimension independent private erm with adagrad rates via publicly estimated subspaces. In Conference on Learning Theory, pp. 2717–2746. PMLR. Kairouz, P., Liu, Z., & Steinke, T. (2021b). The distributed discrete gaussian mechanism for federated learning with secure aggregation. arXiv preprint arXiv:2102.06387. Kairouz, P., Mcmahan, B., Song, S., Thakkar, O., Thakurta, A., & Xu, Z. (2021c). Practical and private (deep) learning without sampling or shuffling. In International Conference on Machine Learning (ICML), pp. 5213–5225. Ponomareva, Hazimeh, Kurakin, Xu, Denison, McMahan, Vassilvitskii, Chien & Thakurta Kairouz, P., McMahan, H. B., Avent, B., Bellet, A., Bennis, M., Bhagoji, A. N., Bonawitz, K., Charles, Z., Cormode, G., Cummings, R., et al. (2021d). Advances and open problems in federated learning. Foundations and Trends R© in Machine Learning, 14 (1–2), 1–210. Kairouz, P., Oh, S., & Viswanath, P. (2015). The composition theorem for differential privacy. In International conference on machine learning, pp. 1376–1385. PMLR. Kasiviswanathan, S. P., Lee, H. K., Nissim, K., Raskhodnikova, S., & Smith, A. (2011). What can we learn privately?. SIAM Journal on Computing, 40 (3), 793–826. Kasiviswanathan, S. P., & Smith, A. D. (2008). A note on differential privacy: Defining resistance to arbitrary side information. CoRR, abs/0803.3946. Keskar, N., Nocedal, J., Tang, P., Mudigere, D., & Smelyanskiy, M. (2017). On largebatch training for deep learning: Generalization gap and sharp minima. In 5th International Conference on Learning Representations (ICLR). Kifer, D., Smith, A., & Thakurta, A. (2012). Private convex empirical risk minimization and highdimensional regression. In Conference on Learning Theory, pp. 25–1. Kingma, D. P., & Ba, J. (2014). Adam: A method for stochastic optimization.. Klambauer, G., Unterthiner, T., Mayr, A., & Hochreiter, S. (2017). Selfnormalizing neural networks. CoRR, abs/1706.02515. Klause, H., Ziller, A., Rueckert, D., Hammernik, K., & Kaissis, G. (2022). Differentially private training of residual networks with scale normalisation.. Koskela, A., Jälkö, J., Prediger, L., & Honkela, A. (2020). Tight approximate differential privacy for discretevalued mechanisms using fft.. Krizhevsky, A., Sutskever, I., & Hinton, G. E. (2012). Imagenet classification with deep convolutional neural networks. In Pereira, F., Burges, C., Bottou, L., & Weinberger, K. (Eds.), Advances in Neural Information Processing Systems, Vol. 25. Curran Asso ciates, Inc. Kudo, T., & Richardson, J. (2018). Sentencepiece: A simple and language independent subword tokenizer and detokenizer for neural text processing. CoRR, abs/1808.06226. Kurakin, A., Song, S., Chien, S., Geambasu, R., Terzis, A., & Thakurta, A. (2022). Toward training at imagenet scale with differential privacy. arXiv preprint arXiv:2201.12328. Kuru, N., Ilker Birbil, S., Gurbuzbalaban, M., & Yildirim, S. (2022). Differentially private accelerated optimization algorithms. SIAM Journal on Optimization, 32 (2), 795–821. Lantz, E., Boyd, K., & Page, D. (2015). Subsampled exponential mechanism: Differential privacy in large output spaces. In Proceedings of the 8th ACM Workshop on Artificial Intelligence and Security, pp. 25–33. Lee, J., & Kifer, D. (2020). Scaling up differentially private deep learning with fast per example gradient clipping. CoRR, abs/2009.03106. Lee, K., Ippolito, D., Nystrom, A., Zhang, C., Eck, D., CallisonBurch, C., & Carlini, N. (2021). Deduplicating training data makes language models better. CoRR, How to DPfy ML Leo Breiman, Jerome Friedman, C. J. S. R. O. (1984). Classification and Regression Trees. Chapman and Hall/CRC. Li, C., & Miklau, G. (2012). An adaptive mechanism for accurate query answering under differential privacy. CoRR, abs/1202.3807. Li, H., Xu, Z., Taylor, G., Studer, C., & Goldstein, T. (2018). Visualizing the loss landscape of neural nets. In Proceedings of the 32nd International Conference on Neural Information Processing Systems, NIPS’18, p. 6391–6401, Red Hook, NY, USA. Curran Associates Inc. Li, Q., Wu, Z., Wen, Z., & He, B. (2020). Privacypreserving gradient boosting decision trees. Proceedings of the AAAI Conference on Artificial Intelligence, 34 (01), 784–791. Li, T., Zaheer, M., Reddi, S., & Smith, V. (2022a). Private adaptive optimization with side information. In International Conference on Machine Learning, pp. 13086–13105. PMLR. Li, X., Tramer, F., Liang, P., & Hashimoto, T. (2022b). Large language models can be strong differentially private learners. In International Conference on Learning Repre sentations. Liu, H., Jia, J., & Gong, N. Z. (2020). On the intrinsic differential privacy of bagging. CoRR, Liu, J., & Talwar, K. (2019). Private selection from private candidates. In Proceedings of the 51st Annual ACM SIGACT Symposium on Theory of Computing, pp. 298–309. Liu, T., Vietri, G., & Wu, Z. S. (2021). Iterative methods for private synthetic data: Unifying framework and new methods. CoRR, abs/2106.07153. Lu, F., Munoz, J., Fuchs, M., LeBlond, T., ZareskyWilliams, E. V., Raff, E., Ferraro, F., & Testa, B. (2022). A general framework for auditing differentially private machine learning. In Oh, A. H., Agarwal, A., Belgrave, D., & Cho, K. (Eds.), Advances in Neural Information Processing Systems. Maddock, S., Sablayrolles, A., & Stock, P. (2023). CANIFE: Crafting canaries for empirical privacy measurement in federated learning. In The Eleventh International Conference on Learning Representations. McKenna, R., Miklau, G., & Sheldon, D. (2021). Winning the NIST contest: A scalable and general approach to differentially private synthetic data. CoRR, abs/2108.04978. McKenna, R., Mullins, B., Sheldon, D., & Miklau, G. (2022). AIM: an adaptive and iterative mechanism for differentially private synthetic data. CoRR, abs/2201.12677. McKenna, R., & Sheldon, D. R. (2020). Permuteandflip: A new mechanism for differentially private selection. Advances in Neural Information Processing Systems, 33, 193–203. McMahan, B., Moore, E., Ramage, D., Hampson, S., & y Arcas, B. A. (2017). Communicationefficient learning of deep networks from decentralized data. In Ar tificial intelligence and statistics, pp. 1273–1282. PMLR. McMahan, B., Ramage, D., Talwar, K., & Zhang, L. (2018). Learning differentially private recurrent language models. In International Conference on Learning Representations (ICLR). Ponomareva, Hazimeh, Kurakin, Xu, Denison, McMahan, Vassilvitskii, Chien & Thakurta McMahan, H. B., & Andrew, G. (2018). A general approach to adding differential privacy to iterative training procedures. CoRR, abs/1812.06210. McMahan, H. B., & Streeter, M. (2010). Adaptive bound optimization for online convex optimization. arXiv preprint arXiv:1002.4908. McMahan, H. B., & Thakurta, A. (2022). Supplement code for the blog \"federated learning with formal differential privacy guarantees\". https://colab.sandbox.google. com/github/googleresearch/federated/blob/master/dp_ftrl/blogpost_ supplemental_privacy_accounting.ipynb#scrollTo=CvvO7Y16QB9w. see \"Applica tion to the training of a production Gboard language model\". McSherry, F., & Talwar, K. (2007). Mechanism design via differential privacy. In 48th Annual IEEE Symposium on Foundations of Computer Science (FOCS’07), pp. 94–103. IEEE. McSherry, F. D. (2009). Privacy integrated queries: an extensible platform for privacy preserving data analysis. In Proceedings of the 2009 ACM SIGMOD International Conference on Management of data, pp. 19–30. Mehta, H., Krichene, W., Thakurta, A., Kurakin, A., & Cutkosky, A. (2022). Differentially private image classification from features. arXiv preprint arXiv:2211.13403. Minami, K., Arai, H., Sato, I., & Nakagawa, H. (2016). Differential privacy without sensi tivity. Advances in Neural Information Processing Systems, 29. Mironov, I. (2017). Renyi differential privacy. CoRR, abs/1702.07476. Mironov, I., Talwar, K., & Zhang, L. (2019). R\’enyi differential privacy of the sampled gaussian mechanism. arXiv preprint arXiv:1908.10530. N. Papernot, S. Chien, C. C. C. G. M. A., & Mironov, I. Tensorflow privacy. https: //github.com/tensorflow/privacy. Nasr, M., Hayes, J., Steinke, T., Balle, B., Tramèr, F., Jagielski, M., Carlini, N., & Terzis, A. (2023). Tight auditing of differentially private machine learning.. Nasr, M., Songi, S., Thakurta, A., Papemoti, N., & Carlin, N. (2021). Adversary instantia tion: Lower bounds for differentially private machine learning. In 2021 IEEE Sympo sium on Security and Privacy (SP), pp. 866–882. IEEE. Neel, S., Roth, A., Vietri, G., & Wu, Z. S. (2019). Differentially private objective perturba tion: Beyond smoothness and convexity. CoRR, abs/1909.01783. Nissim, K., Raskhodnikova, S., & Smith, A. (2007). Smooth sensitivity and sampling in private data analysis. In Proceedings of the thirtyninth annual ACM symposium on Theory of computing, pp. 75–84. Papernot, N., Abadi, M., Erlingsson, U., Goodfellow, I., & Talwar, K. (2016). Semi supervised knowledge transfer for deep learning from private training data.. Papernot, N., & Steinke, T. (2022). Hyperparameter tuning with renyi differential privacy. In The Tenth International Conference on Learning Representations, ICLR 2022, Virtual Event, April 2529, 2022. OpenReview.net. Papernot, N., Thakurta, A., Song, S., Chien, S., & Erlingsson, U. (2020). Tempered sigmoid activations for deep learning with differential privacy.. How to DPfy ML Phan, N., Wang, Y., Wu, X., & Dou, D. (2016). Differential privacy preservation for deep autoencoders: An application of human behavior prediction. In Proceedings of the Thirtieth AAAI Conference on Artificial Intelligence, AAAI’16, p. 1309–1316. AAAI Press. Phan, N., Wu, X., & Dou, D. (2017). Preserving differential privacy in convolutional deep belief networks. CoRR, abs/1706.08839. Pillutla, K., Andrew, G., Kairouz, P., McMahan, H. B., Oprea, A., & Oh, S. (2023). Un leashing the power of randomization in auditing differentially private ML.. Pittaluga, F., Koppal, S. J., & Chakrabarti, A. (2018). Learning privacy preserving encodings through adversarial training. CoRR, abs/1802.05214. Ponomareva, N., Bastings, J., & Vassilvitskii, S. (2022). Training texttotext transformers with privacy guarantees. In Findings of the Association for Computational Linguistics: ACL 2022, pp. 2182–2193, Dublin, Ireland. Association for Computational Linguistics. Qu, C., Kong, W., Yang, L., Zhang, M., Bendersky, M., & Najork, M. (2021). Natural language understanding with privacypreserving bert. In Proceedings of the 30th ACM International Conference on Information & Knowledge Management, CIKM ’21, p.]]></a:t>
            </a:r>
          </a:p>
        </p:txBody>
      </p:sp>
    </p:spTree>
  </p:cSld>
  <p:clrMapOvr>
    <a:masterClrMapping/>
  </p:clrMapOvr>
</p:sld>
</file>

<file path=ppt/slides/slide1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New York, NY, USA Association for Computing Machinery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recent advances in differentially private machine learning, with a focus on the development of new algorithms and techniques for training and releasing machine learning models while guaranteeing formal differential privacy guarantees.</a:t>
            </a:r>
          </a:p>
        </p:txBody>
      </p:sp>
    </p:spTree>
  </p:cSld>
  <p:clrMapOvr>
    <a:masterClrMapping/>
  </p:clrMapOvr>
</p:sld>
</file>

<file path=ppt/slides/slide1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of Proceedings of Machine Learning Research, pp – PMLR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the stateoftheart in differentially private machine learning.
 We provide a comprehensive introduction to the topic, including the definition of differential privacy, its relationship to other privacy definitions, and the basic algorithms for differentially private learning.
 We also discuss the applications of differential privacy to machine learning, including the use of differential privacy to protect sensitive data and to improve the generalization performance of machine learning models.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Technically, the `-sensitivity (see Definition ) will typically be twice as large under replace-one To</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formal analysis of the effects of replaceone on the sensitivity of machine learning models.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Properties of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Differential privacy (DP) is a mathematical framework for ensuring that any information leakage from a dataset is bounded.
 In this paper, we discuss two properties of DP definitions that are important for applying DP mechanisms to machine learning (ML) tasks.
 These properties are composition and invariance to postprocessing.
 We illustrate how these properties can be used to design DP mechanisms that are applicable to ML.</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brief introduction to Differential Privacy and its role in training machine learning models.
 We discuss the limitations of DP, and how it can be used to provide data protection in the context of training ML models.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Alternative Stronger Relaxations of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Alternative Stronger Relaxations of DP* As discussed earlier, approximate DP (Definition 2) is a relaxation of exact DP (Definition</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However, composition bounds using (ε, δ)-DP have been shown to be loose even for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novel method for composition of differential privacy (DP) guarantees.
 Our method is based on Rényi Differential Privacy (RDP), which is a stronger relaxation of exact DP.
 We demonstrate the strength of our method on a realworld dataset.</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Basic DP Mechanisms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basic mechanisms used in differential privacy.
 We discuss the Laplace and Gaussian mechanisms for queries with numerical outcomes, and the Exponential mechanism for queries with arbitrary outcomes.</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 exp(−|x|/b) where x ∈ R The scalar b 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differential privacy for machine learning, and discuss its relationship to the more established notion of information leakage.
 We then survey the most common mechanisms used to achieve differential privacy in machine learning, and discuss how they can be used to DPfy machine learning algorithms.</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ln(/δ)/ε (Dwork &amp; Roth, ), where S(f ; ) is the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class of mechanisms for differentially private queries, which we call the “private query” mechanisms.
 These mechanisms are useful for answering queries that output arbitrary “objects”, such as models, text, or numbers.</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Gaussian mechanism also satisfies stronger relaxations of DP, such as zCDP and RDP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The Gaussian mechanism also satisfies stronger relaxations of DP, such as zCDP and RDP.</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classical Gaussian mechanism we discuss here is only guaranteed to satisfy (ε, δ)-DP for ε ∈ (,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Gaussian mechanism, which is a widely used technique for obtaining differential privacy guarantees in machine learning.
 We describe how the Gaussian mechanism can be used to tune the hyperparameters of a machine learning model.
 We also discuss some of the limitations of the Gaussian mechanism and how it can be improved.</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DP-fying Basics Settings and Methods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gentle introduction to Differential Privacy (DP) for Machine Learning (ML) practitioners.
 We cover the basic concepts, methods and settings of DP, and we provide a highlevel summary of the stateoftheart methods.</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Under Gumbel noise, report-noisy-max is known to be equivalent to the exponential mechanism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Under Gumbel noise, reportnoisymax is known to be equivalent to the exponential mechanism. How to DPfy ML</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 Settings Threat Models and Release Boundaries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concept of differential privacy in the context of machine learning, and discuss its application to a variety of ML settings.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 use the term privacy guarantees interchangeably with data anonymization guarantees with respect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and selfcontained guide on how to apply differential privacy (DP) to complex machine learning models, with the goal of achieving the best performance and rigorous privacy guarantees.</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Kairouz et al, b; Agarwal et al, ) These techniques are essentially based 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basic concepts of Differential Privacy (DP) and its application to Machine Learning (ML).
 We discuss the tradeoffs between Local and Distributed DP approaches.</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Where to Apply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Differential privacy can be enforced in three different phases of the typical machine learning pipeline.</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Adding DP at Input/Data level If the input data is made differentially private,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differential privacy (DP) at the input/data level, and show that it can be achieved by applying a DP algorithm to the input data.</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Adding DP during ML model training process This is by far the most common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an overview of methods for training differentially private (DP) machine learning models.
 We describe the general approaches to achieve DP training and highlight the most common methods.</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Adding DP to the predictions of an ML model is possible when the model itself</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brief overview of the various methods for introducing Differential Privacy (DP) to a machine learning (ML) model.
 We show that the method of introduction of DP can be broadly classified into two categories: DPTraining and DPQuery.</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 at the Input Level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Differential privacy (DP) is a strong privacy guarantee that can be used to release datasets to third parties.
 This is the first of two parts that introduce the concept of DP and discuss its application to the release of datasets.</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Assuming the privacy guarantee is deemed sufficient for the application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Assuming the privacy guarantee is deemed sufficient for the application.</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Inference budget must be set, access to only a limited number of predictions is allowed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Inference budget must be set, access to only a limited number of predictions is allowed</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Assuming gradient perturbation methods that make gradients 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recent advances in the field of differential privacy for machine learning.
 We discuss the application of differential privacy to various machine learning tasks, including data perturbation, synthetic data generation, and model selection.</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 at the Prediction Level Privacy Preserving Predictions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general framework for understanding the privacyutility tradeoff in the context of machine learning.
 We show how to use the framework to derive new privacyutility tradeoff curves for a variety of machine learning settings.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Preview of the Later Sections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 Preview of the Later Sections This survey paper is organized as follows.</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If the model is queried on private data at inference time, in general the model output will still be privacy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In this work we provide an overview of privacy preserving machine learning (ML) methods.</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 During The Training Process Protecting Only Labels (Label-DP)</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labellevel differential privacy (LabelDP) for machine learning models.
 We discuss the methods for achieving LabelDP during the training process.</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DP-Training Protecting Full Training Data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survey on DPTraining methods, which are modifications of the training process of ML models that guarantee that the resulting ML models are differentially private.</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We then proceed to introduce one of the most popular algorithms for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1). We then proceed to introduce one of the most popular algorithms for DPTraining – DPSGD (Section 4.2) and discuss advanced topics on DPSGD convergence (Section</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and privacy accounting (Section  and ) We additionally explore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2.1) and privacy accounting (Section 4.2.2 and 4.3). We additionally explore DPTraining algorithms that provide userlevel privacy (as opposed to examplelevel) guarantees (Section</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Finally, we conclude with a discussion on what makes the adoption of DP-SGD hard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4). Finally, we conclude with a discussion on what makes the adoption of DPSGD hard in practice (Section 4.5)</a:t>
            </a: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Survey of DP-Training Methods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different approaches to DPTraining, including noise injection methods and alternate methods.</a:t>
            </a: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Trained Weights Noise Injection Methods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main approaches to achieving privacy in machine learning.
 We focus on the privacy definition proposed by Dwork and the methods that are based on it.</a:t>
            </a:r>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Objective/Loss Modification Methods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novel loss function for the problem of oneshot learning.
 We show that the proposed loss function is more effective than the crossentropy loss function.</a:t>
            </a:r>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Phan et al, ) For example, Chaudhuri and Monteleoni () introduced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privacypreserving mechanism for training neural networks that does not require strong convexity assumptions.
 Our mechanism is based on the fact that the loss function is not convex for the most popular loss functions, such as cross entropy and binary cross entropy.</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Differential Privacy Basics (Section ) provides the background information re-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Differential Privacy Basics (Section 2) provides the background information re quired to understand differential privacy. In particular, we introduce the two most</a:t>
            </a:r>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presented an alternative loss perturbation where privacy guarantees hold if the model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new approach to training differentiable ML models with strong differential privacy guarantees, applicable to any model with a nonconvex loss function.
 Our method is based on a novel technique of loss perturbation that does not require convexity of the loss function.
 We demonstrate the efficiency of our approach on a variety of ML tasks.</a:t>
            </a:r>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Gradient Noise Injection Techniques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most popular methods for training deep learning models with differential privacy guarantees.
 We introduce the privacy amplification via sampling technique, which is critical for the privacy analysis of these methods.</a:t>
            </a:r>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Please refer to Section  for more in-depth discussion of what privacy guarantees can be achieved for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privacy guarantees and utility of several recent techniques for training machine learning models with differential privacy.
 We discuss the tradeoffs between the various techniques and how to choose between them.
 We also discuss the challenges faced by these techniques and some proposed solutions.</a:t>
            </a:r>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suggested that MF-DP-FTRL can subsume prior state-of-the-art algorithms in both</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method for training deep neural networks under differential privacy constraints.
 Our method, MFDPFTRL, is based on the FederatedTunedLearning (FTRL) algorithm.
 We show that MFDPFTRL can subsume prior stateoftheart algorithms in both federated and centralized training settings.</a:t>
            </a:r>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Alternative Methods for DP 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an overview of various approaches to data privacy protection.
 We focus on the approaches that are applicable to the training of the ML models.
 We discuss the advantages and disadvantages of each approach.</a:t>
            </a:r>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DP-SGD Algorithm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twostage DPSGD algorithm, which is a combination of two algorithms: (1) the first stage is a standard SGD, and (2) the second stage is a DPSGD algorithm.</a:t>
            </a: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Convergence of DP-SGD Variants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comprehensive survey of the recent developments in the field of differential privacy for stochastic gradient descent (SGD) algorithms.
 We also discuss the convergence of some of the recently proposed DPSGD variants.</a:t>
            </a: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 refers to a variant of the big-O notation that ignores logarithmic factors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optimization technique called Differential PrivacySGD (DPSGD) for training deep neural networks.
 DPSGD is a variant of SGD that achieves differential privacy.</a:t>
            </a:r>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DP-SGD Privacy Guarantees Theory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Differential Privacy (DP) in the context of Stochastic Gradient Descent (SGD) training.
 We show that the SGD algorithm can be made differentially private by adding random noise to the model parameters.
 We provide a theoretical analysis of the proposed algorithm, and show that it can achieve (O(q(eεs − 1)),O(qδ)) privacy guarantees.</a:t>
            </a:r>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For a differentiable objective function, a (first-order) stationary point is one where the gradient is zero</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notion of stationarity for optimization algorithms.
 We show that the stationarity of an optimization algorithm is a necessary condition for the algorithm to converge to the optimal solution.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Given the breadth and challenging nature of the topic, omissions and mistakes are quite possible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Given the breadth and challenging nature of the topic, omissions and mistakes are quite possible. The authors welcome feedback on the work.</a:t>
            </a:r>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For ε ≤  it is often approximated as (O(qεs),O(qδ))</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surveys recent advances in differential privacy for machine learning.
 We focus on the composition of various mechanisms and the resulting bounds on the privacy loss.</a:t>
            </a:r>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Privacy Amplification via Sampling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In this paper, we discuss the nuances of privacy amplification via sampling.
 We discuss the effect of subsampling on the privacy guarantees of the algorithm.</a:t>
            </a:r>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 an example, consider a dataset of  million examples, a batch size of , and a noise multiplier of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As an example, consider a dataset of 1 million examples, a batch size of 5000, and a noise multiplier of 1. Renyi DP (converted to (ε, δ)DP) gives (ε, δ) = (1.2, 1e−6) for one epoch, and (ε, δ) = (4.95, 1e−6) for</a:t>
            </a:r>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epochs, while the PLD accountant gives (ε, δ) = (, e−) for one epoch, and (ε, δ) = (, 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novel approach to training deep neural networks that can significantly reduce the effective noise per iteration.
 This allows for more aggressive optimization of the learning rate schedule, and leads to a significant improvement in the generalization performance of the model.</a:t>
            </a:r>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Anil et al, ) and Figure ), amplification by subsampling can have diminishing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survey the most common approaches to amplify the privacy of differential privacypreserving stochastic gradient descent (DPSGD) in machine learning.
 We discuss the conditions under which amplification by subsampling and shuffling holds, and the semantics of the resulting guarantees.</a:t>
            </a:r>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Modifications for User-Level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userlevel differential privacy (DP) in the context of machine learning.
 We discuss how to DPfy the popular FedAvg algorithm in decentralized and centralized settings.</a:t>
            </a:r>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 Bonawitz et al, ) Federated averaging (FedAvg) (McMahan et al, ) is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review the most widely used algorithms for userlevel differential privacy in crossdevice federated learning: DPSGD, DPFedAvg, and DPFedSGD.
 We highlight the key differences between these algorithms, and discuss their relative advantages and disadvantages.</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Challenges with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Data privacy is an important concern in machine learning, especially with the increasing use of machine learning in sensitive areas such as healthcare and finance.
 Differential privacy (DP) is a mathematical framework for ensuring data privacy, and DPtraining is a technique for training machine learning models while ensuring differential privacy.
 However, there are several challenges with DPtraining, including loss of utility, lack of interpretability, and computational complexity.</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achieves % accuracy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achieves 76.8% accuracy. There are eight main themes that attempt to mitigate the performance drop. We discuss these themes below:</a:t>
            </a:r>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Use more computation Training models with DP requires tradeoffs between model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new method for training neural networks with differential privacy.
 Our method is based on the use of a differentially private stochastic gradient descent algorithm.
 We show that our method can achieve high levels of accuracy and differential privacy.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Eg, data deduplication can be an effective non-DP tool for reducing memorization (Lee et al,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an overview of differential privacy, discuss its intuitive meaning, and introduce the most important properties.</a:t>
            </a:r>
          </a:p>
        </p:txBody>
      </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Tuning other hyperparameters can also significantly improve the utility of DP-SGD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an overview of the recent advances in distributed optimization for deep learning.
 We discuss how to scale up the training of largescale deep learning models on existing computer clusters.</a:t>
            </a:r>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Increasing the amount of data available for training Tramèr and Boneh () argue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impact of the amount of data available for training on the utility of the private model.</a:t>
            </a:r>
          </a:p>
        </p:txBody>
      </p:sp>
    </p:spTree>
  </p:cSld>
  <p:clrMapOvr>
    <a:masterClrMapping/>
  </p:clrMapOvr>
</p:sld>
</file>

<file path=ppt/slides/slide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Handcrafted features Tramèr and Boneh () show that using handcrafted wavelet-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use of handcrafted features in the context of DPtrained models.
 We argue that handcrafted features can improve the accuracy of DPtrained models, but they can also leak the private information.</a:t>
            </a:r>
          </a:p>
        </p:txBody>
      </p:sp>
    </p:spTree>
  </p:cSld>
  <p:clrMapOvr>
    <a:masterClrMapping/>
  </p:clrMapOvr>
</p:sld>
</file>

<file path=ppt/slides/slide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Utilizing public data Utilizing public data from a distribution which is similar to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review recent developments in the field of differential privacy for training machine learning models.
 We discuss the challenges and opportunities of utilizing public data to improve the performance of private data training.</a:t>
            </a:r>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Model weights averaging An extremely simple and computationally cheap idea that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simple and computationally cheap method to improve the generalization performance of DPtrained models.
 This strategy does not incur additional privacy costs.</a:t>
            </a:r>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Architectural adjustments In practice, it is common to transfer the architecture of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the stateoftheart in the field of privacypreserving deep learning.
 We discuss the main approaches to privacypreserving deep learning, including the use of differential privacy, homomorphic encryption, and trusted hardware.</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Relaxation of privacy guarantees When utility drop remains unacceptable, practi-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survey of recent advances in the field of Differential Privacy (DP) applied to machine learning.
 We discuss both theoretical and practical aspects of the problem.</a:t>
            </a:r>
          </a:p>
        </p:txBody>
      </p:sp>
    </p:spTree>
  </p:cSld>
  <p:clrMapOvr>
    <a:masterClrMapping/>
  </p:clrMapOvr>
</p:sld>
</file>

<file path=ppt/slides/slide7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Kurakin et al, )</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Kurakin et al., 2022). In general, there is no known way to compute perexample gradients as fast as aggregated gradients. The following ways are explored in attempt to mitigate this issue:</a:t>
            </a:r>
          </a:p>
        </p:txBody>
      </p:sp>
    </p:spTree>
  </p:cSld>
  <p:clrMapOvr>
    <a:masterClrMapping/>
  </p:clrMapOvr>
</p:sld>
</file>

<file path=ppt/slides/slide7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Efficient implementation of per-example gradient clipping It is possible to ensure per-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explores an efficient implementation of perexample gradient clipping.
 This trick allows to perform perexample gradient clipping at a cost of one forward and two backward passes through the network.</a:t>
            </a:r>
          </a:p>
        </p:txBody>
      </p:sp>
    </p:spTree>
  </p:cSld>
  <p:clrMapOvr>
    <a:masterClrMapping/>
  </p:clrMapOvr>
</p:sld>
</file>

<file path=ppt/slides/slide7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Choosing an efficient DP framework Some of the existing DP frameworks can perform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article provides an overview of how to implement differential privacy (DP) for machine learning (ML) models.
 It discusses the different DP frameworks available and how to choose an efficient one.
 It also highlights the importance of vectorizing perexample gradients for efficient DP training.</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DP-fying Basics (Section ) describes the DP setting including threat models and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an overview of the different approaches to training data protection.
 We discuss the threats they are trying to protect against and the guarantees they provide.</a:t>
            </a:r>
          </a:p>
        </p:txBody>
      </p:sp>
    </p:spTree>
  </p:cSld>
  <p:clrMapOvr>
    <a:masterClrMapping/>
  </p:clrMapOvr>
</p:sld>
</file>

<file path=ppt/slides/slide8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Gradient clipping at microbatch level Instead of clipping the norm of each example’s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the implementation details of privacypreserving stochastic gradient descent (DPSGD) for training deep neural networks.
 We discuss the tradeoffs between the different approaches to gradient clipping and microbatches.
 We also discuss the increased memory footprint and ways to overcome it.</a:t>
            </a:r>
          </a:p>
        </p:txBody>
      </p:sp>
    </p:spTree>
  </p:cSld>
  <p:clrMapOvr>
    <a:masterClrMapping/>
  </p:clrMapOvr>
</p:sld>
</file>

<file path=ppt/slides/slide8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Increase the number of accelerators in distributed training That is the most straight-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Increase the number of accelerators in distributed training. That is the most straight forward way if extra accelerators are available.</a:t>
            </a:r>
          </a:p>
        </p:txBody>
      </p:sp>
    </p:spTree>
  </p:cSld>
  <p:clrMapOvr>
    <a:masterClrMapping/>
  </p:clrMapOvr>
</p:sld>
</file>

<file path=ppt/slides/slide8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Use gradient accumulation The idea of gradient accumulation (also sometimes referred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presents an approach for training large language models (LLMs) that does not require any changes to the LLM architecture.
 The authors show that by using gradient accumulation, it is possible to simulate an arbitrarily large batch size on an accelerator with limited memory.</a:t>
            </a:r>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Efficient algorithm tailored to specific models/layers Some of the algorithms designed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Memory is a key challenge in deep learning.
 This article surveys recent advances in memoryefficient algorithms.
 We discuss algorithms for reducing memory usage in training, inference, and transfer learning.</a:t>
            </a:r>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Practicalities of DP-Training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guide for practitioners interested in training machine learning models with differential privacy.
 We describe the decisions that a practitioner should make, the tradeoffs involved, and the tools available.</a:t>
            </a:r>
          </a:p>
        </p:txBody>
      </p:sp>
    </p:spTree>
  </p:cSld>
  <p:clrMapOvr>
    <a:masterClrMapping/>
  </p:clrMapOvr>
</p:sld>
</file>

<file path=ppt/slides/slide8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Choosing the Right Unit to Protect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Data Protection (DP) is a technique to protect the privacy of individuals in a dataset.
 In this article, we discuss how to choose the right unit of protection when applying DP to a complex model.</a:t>
            </a:r>
          </a:p>
        </p:txBody>
      </p:sp>
    </p:spTree>
  </p:cSld>
  <p:clrMapOvr>
    <a:masterClrMapping/>
  </p:clrMapOvr>
</p:sld>
</file>

<file path=ppt/slides/slide8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Instance-level protection or example-level DP protects both the features and the labels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differentially private (DP) training methods for machine learning.
 We discuss the different ways to achieve DP and the tradeoffs involved.
 We also discuss the different types of DPTraining methods and their strengths and weaknesses.</a:t>
            </a:r>
          </a:p>
        </p:txBody>
      </p:sp>
    </p:spTree>
  </p:cSld>
  <p:clrMapOvr>
    <a:masterClrMapping/>
  </p:clrMapOvr>
</p:sld>
</file>

<file path=ppt/slides/slide8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Sub-instance level protection can be used where only a subset of the features is con-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novel approach to protect sensitive data in the context of machine learning.
 Our approach enables the protection of both the model parameters and the labels.</a:t>
            </a:r>
          </a:p>
        </p:txBody>
      </p:sp>
    </p:spTree>
  </p:cSld>
  <p:clrMapOvr>
    <a:masterClrMapping/>
  </p:clrMapOvr>
</p:sld>
</file>

<file path=ppt/slides/slide8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User-level/Group-level protection If the data was generated by multiple users, a user-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new method for training a model on data that is owned by multiple parties.
 The method is based on differential privacy and does not require the parties to share their data.
 We show that our method can achieve better performance than existing methods while still providing strong privacy guarantees.</a:t>
            </a:r>
          </a:p>
        </p:txBody>
      </p:sp>
    </p:spTree>
  </p:cSld>
  <p:clrMapOvr>
    <a:masterClrMapping/>
  </p:clrMapOvr>
</p:sld>
</file>

<file path=ppt/slides/slide8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Units of privacy for text and sequence data For many applications, eg typical classi-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units of privacy for text and sequence data.
 We show that the privacy of a sequence model depends on the choice of the unit.
 We show that the choice of the unit has a significant impact on the privacy of the model.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DP-Training for Full Training Data Protection (Section ) is devoted to an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the notion of Differential Privacy and its application to Machine Learning.
 We discuss the most common way of obtaining a Differentially Private Machine Learning model – by mod ifying the training algorithm.</a:t>
            </a:r>
          </a:p>
        </p:txBody>
      </p:sp>
    </p:spTree>
  </p:cSld>
  <p:clrMapOvr>
    <a:masterClrMapping/>
  </p:clrMapOvr>
</p:sld>
</file>

<file path=ppt/slides/slide9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more care needs to be taken in defining the unit of privacy The basic appli-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In this paper, we extend the privacypreserving SGD algorithm to the case where the data is sliced along a sequence dimension.
 We show that the new algorithm can achieve better privacy guarantees than the basic version, and we discuss the importance of choosing the right unit of privacy.</a:t>
            </a:r>
          </a:p>
        </p:txBody>
      </p:sp>
    </p:spTree>
  </p:cSld>
  <p:clrMapOvr>
    <a:masterClrMapping/>
  </p:clrMapOvr>
</p:sld>
</file>

<file path=ppt/slides/slide9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What is a Good ε for an ML Model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2 What is a Good ε for an ML Model Below we first summarize our recommendations for selecting ε value, followed by the dis cussion of these recommendations in Section 5.2.2.</a:t>
            </a:r>
          </a:p>
        </p:txBody>
      </p:sp>
    </p:spTree>
  </p:cSld>
  <p:clrMapOvr>
    <a:masterClrMapping/>
  </p:clrMapOvr>
</p:sld>
</file>

<file path=ppt/slides/slide9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Our Recommendations for ε Values for ML models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set of recommendations for ε values for ML models.</a:t>
            </a:r>
          </a:p>
        </p:txBody>
      </p:sp>
    </p:spTree>
  </p:cSld>
  <p:clrMapOvr>
    <a:masterClrMapping/>
  </p:clrMapOvr>
</p:sld>
</file>

<file path=ppt/slides/slide9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Tier  Strong formal privacy guarantees Choosing ε ≤  provides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Tier 1: Strong formal privacy guarantees. Choosing ε ≤ 1 provides a strong privacy guarantee directly via the DP definition. However such ε values frequently result in large utility drop for large ML models, and may be infeasible.</a:t>
            </a:r>
          </a:p>
        </p:txBody>
      </p:sp>
    </p:spTree>
  </p:cSld>
  <p:clrMapOvr>
    <a:masterClrMapping/>
  </p:clrMapOvr>
</p:sld>
</file>

<file path=ppt/slides/slide9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Tier  Reasonable privacy guarantees In this tier, we advocate for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Tier 2: Reasonable privacy guarantees. In this tier, we advocate for the currently undocumented but still widely used goal for DP ML models of achieving an ε ≤ 10 in order to provide a reasonable level of anonymization for many applications.</a:t>
            </a:r>
          </a:p>
        </p:txBody>
      </p:sp>
    </p:spTree>
  </p:cSld>
  <p:clrMapOvr>
    <a:masterClrMapping/>
  </p:clrMapOvr>
</p:sld>
</file>

<file path=ppt/slides/slide9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Tier  Weak to no formal privacy guarantees Any finite ε is an im-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model evaluation metric, differential privacy, that quantifies the risk of memorizing private information about individuals in a model's parameters.
 We argue that differential privacy is a necessary but not sufficient condition for responsible AI model development and deployment.</a:t>
            </a:r>
          </a:p>
        </p:txBody>
      </p:sp>
    </p:spTree>
  </p:cSld>
  <p:clrMapOvr>
    <a:masterClrMapping/>
  </p:clrMapOvr>
</p:sld>
</file>

<file path=ppt/slides/slide9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Discussion and Justification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comprehensive guide for applying Differential Privacy (DP) to machine learning (ML) training.
 We discuss the tradeoffs between privacy and utility, and provide a set of guidelines for applying DP to ML training.</a:t>
            </a:r>
          </a:p>
        </p:txBody>
      </p:sp>
    </p:spTree>
  </p:cSld>
  <p:clrMapOvr>
    <a:masterClrMapping/>
  </p:clrMapOvr>
</p:sld>
</file>

<file path=ppt/slides/slide9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 and federated learning (Maddock et al, ) under different threat models While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an overview of privacy auditing, a technique for estimating the privacy leakage of a trained model.
 We discuss the efficiency of privacy auditing, and how it can be used to inform practitioners on the choice of privacy tiers.</a:t>
            </a:r>
          </a:p>
        </p:txBody>
      </p:sp>
    </p:spTree>
  </p:cSld>
  <p:clrMapOvr>
    <a:masterClrMapping/>
  </p:clrMapOvr>
</p:sld>
</file>

<file path=ppt/slides/slide9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range significantly decreased the effectiveness of a reconstruction attack with almost no</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show that the recently proposed Differential Privacy (DP) model can be attacked by reconstruction attacks.</a:t>
            </a:r>
          </a:p>
        </p:txBody>
      </p:sp>
    </p:spTree>
  </p:cSld>
  <p:clrMapOvr>
    <a:masterClrMapping/>
  </p:clrMapOvr>
</p:sld>
</file>

<file path=ppt/slides/slide9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 Guo et al, a; Guo et al, b; Stock et al, ), often with the goal of directly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degree to which memorizationmeasurement and reconstruction results should be used to justify a larger ε in the context of differential privacy (DP) training.</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