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25.xml.rels" ContentType="application/vnd.openxmlformats-package.relationships+xml"/>
  <Override PartName="/ppt/notesSlides/notesSlide25.xml" ContentType="application/vnd.openxmlformats-officedocument.presentationml.notesSlid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29.png" ContentType="image/png"/>
  <Override PartName="/ppt/media/image10.png" ContentType="image/png"/>
  <Override PartName="/ppt/media/image5.png" ContentType="image/png"/>
  <Override PartName="/ppt/media/image28.png" ContentType="image/png"/>
  <Override PartName="/ppt/media/image4.png" ContentType="image/png"/>
  <Override PartName="/ppt/media/image27.png" ContentType="image/png"/>
  <Override PartName="/ppt/media/image3.png" ContentType="image/png"/>
  <Override PartName="/ppt/media/image26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media/image25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31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move the slide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2000" spc="-1" strike="noStrike">
                <a:latin typeface="Arial"/>
              </a:rPr>
              <a:t>Click to edit the notes 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1400" spc="-1" strike="noStrike">
                <a:latin typeface="Times New Roman"/>
              </a:rPr>
              <a:t>&lt;header&gt;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75CC2860-B911-4127-923B-96433DE4CB8B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4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498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4B96A88-0719-43DA-A712-8D9EB9423DCF}" type="slidenum">
              <a:rPr b="0" lang="en-GB" sz="1200" spc="-1" strike="noStrike">
                <a:latin typeface="Times New Roman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3" descr=""/>
          <p:cNvPicPr/>
          <p:nvPr/>
        </p:nvPicPr>
        <p:blipFill>
          <a:blip r:embed="rId2"/>
          <a:stretch/>
        </p:blipFill>
        <p:spPr>
          <a:xfrm>
            <a:off x="720" y="0"/>
            <a:ext cx="12189960" cy="68572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" descr=""/>
          <p:cNvPicPr/>
          <p:nvPr/>
        </p:nvPicPr>
        <p:blipFill>
          <a:blip r:embed="rId2"/>
          <a:stretch/>
        </p:blipFill>
        <p:spPr>
          <a:xfrm>
            <a:off x="720" y="0"/>
            <a:ext cx="12189960" cy="685728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3" descr=""/>
          <p:cNvPicPr/>
          <p:nvPr/>
        </p:nvPicPr>
        <p:blipFill>
          <a:blip r:embed="rId2"/>
          <a:stretch/>
        </p:blipFill>
        <p:spPr>
          <a:xfrm>
            <a:off x="720" y="0"/>
            <a:ext cx="12189960" cy="6857280"/>
          </a:xfrm>
          <a:prstGeom prst="rect">
            <a:avLst/>
          </a:prstGeom>
          <a:ln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203040" y="2557440"/>
            <a:ext cx="9143280" cy="11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en-GB" sz="3600" spc="-1" strike="noStrike">
                <a:solidFill>
                  <a:srgbClr val="003088"/>
                </a:solidFill>
                <a:latin typeface="Arial"/>
                <a:ea typeface="Verdana"/>
              </a:rPr>
              <a:t>PyOpal Graphical User </a:t>
            </a:r>
            <a:br/>
            <a:r>
              <a:rPr b="0" lang="en-GB" sz="3600" spc="-1" strike="noStrike">
                <a:solidFill>
                  <a:srgbClr val="003088"/>
                </a:solidFill>
                <a:latin typeface="Arial"/>
                <a:ea typeface="Verdana"/>
              </a:rPr>
              <a:t>Interface  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203040" y="3929040"/>
            <a:ext cx="9143280" cy="43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400" spc="-1" strike="noStrike">
                <a:solidFill>
                  <a:srgbClr val="44546a"/>
                </a:solidFill>
                <a:latin typeface="Arial"/>
                <a:ea typeface="Verdana"/>
              </a:rPr>
              <a:t>Erin Wright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203040" y="4694040"/>
            <a:ext cx="8647920" cy="73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44546a"/>
                </a:solidFill>
                <a:latin typeface="Arial"/>
                <a:ea typeface="Verdana"/>
              </a:rPr>
              <a:t>Rutherford Appleton Laboratory, Harwell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44546a"/>
                </a:solidFill>
                <a:latin typeface="Arial"/>
                <a:ea typeface="Verdana"/>
              </a:rPr>
              <a:t>University of Manchester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GB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GB" sz="1600" spc="-1" strike="noStrike">
              <a:latin typeface="Arial"/>
            </a:endParaRPr>
          </a:p>
        </p:txBody>
      </p:sp>
      <p:sp>
        <p:nvSpPr>
          <p:cNvPr id="126" name="CustomShape 4"/>
          <p:cNvSpPr/>
          <p:nvPr/>
        </p:nvSpPr>
        <p:spPr>
          <a:xfrm>
            <a:off x="203040" y="5766120"/>
            <a:ext cx="8647920" cy="26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8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44546a"/>
                </a:solidFill>
                <a:latin typeface="Arial"/>
                <a:ea typeface="Verdana"/>
              </a:rPr>
              <a:t>13/08/2024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266760" y="365040"/>
            <a:ext cx="5828760" cy="57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3088"/>
                </a:solidFill>
                <a:latin typeface="Arial"/>
                <a:ea typeface="Verdana"/>
              </a:rPr>
              <a:t>Options windows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 flipV="1">
            <a:off x="433440" y="3401640"/>
            <a:ext cx="4809600" cy="39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5" name="Content Placeholder 4" descr="A screenshot of a computer&#10;&#10;Description automatically generated"/>
          <p:cNvPicPr/>
          <p:nvPr/>
        </p:nvPicPr>
        <p:blipFill>
          <a:blip r:embed="rId1"/>
          <a:stretch/>
        </p:blipFill>
        <p:spPr>
          <a:xfrm>
            <a:off x="1794960" y="1481760"/>
            <a:ext cx="1913760" cy="1227960"/>
          </a:xfrm>
          <a:prstGeom prst="rect">
            <a:avLst/>
          </a:prstGeom>
          <a:ln>
            <a:noFill/>
          </a:ln>
        </p:spPr>
      </p:pic>
      <p:pic>
        <p:nvPicPr>
          <p:cNvPr id="186" name="Picture 5" descr="A screenshot of a computer&#10;&#10;Description automatically generated"/>
          <p:cNvPicPr/>
          <p:nvPr/>
        </p:nvPicPr>
        <p:blipFill>
          <a:blip r:embed="rId2"/>
          <a:stretch/>
        </p:blipFill>
        <p:spPr>
          <a:xfrm>
            <a:off x="793080" y="3603240"/>
            <a:ext cx="1804320" cy="1711080"/>
          </a:xfrm>
          <a:prstGeom prst="rect">
            <a:avLst/>
          </a:prstGeom>
          <a:ln>
            <a:noFill/>
          </a:ln>
        </p:spPr>
      </p:pic>
      <p:pic>
        <p:nvPicPr>
          <p:cNvPr id="187" name="Picture 6" descr="A screenshot of a computer&#10;&#10;Description automatically generated"/>
          <p:cNvPicPr/>
          <p:nvPr/>
        </p:nvPicPr>
        <p:blipFill>
          <a:blip r:embed="rId3"/>
          <a:stretch/>
        </p:blipFill>
        <p:spPr>
          <a:xfrm>
            <a:off x="3044880" y="3606840"/>
            <a:ext cx="1980360" cy="1704240"/>
          </a:xfrm>
          <a:prstGeom prst="rect">
            <a:avLst/>
          </a:prstGeom>
          <a:ln>
            <a:noFill/>
          </a:ln>
        </p:spPr>
      </p:pic>
      <p:sp>
        <p:nvSpPr>
          <p:cNvPr id="188" name="CustomShape 3"/>
          <p:cNvSpPr/>
          <p:nvPr/>
        </p:nvSpPr>
        <p:spPr>
          <a:xfrm>
            <a:off x="2053080" y="948600"/>
            <a:ext cx="1336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  <a:ea typeface="DejaVu Sans"/>
              </a:rPr>
              <a:t>Drift space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89" name="CustomShape 4"/>
          <p:cNvSpPr/>
          <p:nvPr/>
        </p:nvSpPr>
        <p:spPr>
          <a:xfrm>
            <a:off x="2288880" y="3052080"/>
            <a:ext cx="1100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  <a:ea typeface="DejaVu Sans"/>
              </a:rPr>
              <a:t>Multipole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6228000" y="572760"/>
            <a:ext cx="2742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  <a:ea typeface="DejaVu Sans"/>
              </a:rPr>
              <a:t>RF cavity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91" name="Picture 11" descr="A screenshot of a computer&#10;&#10;Description automatically generated"/>
          <p:cNvPicPr/>
          <p:nvPr/>
        </p:nvPicPr>
        <p:blipFill>
          <a:blip r:embed="rId4"/>
          <a:stretch/>
        </p:blipFill>
        <p:spPr>
          <a:xfrm>
            <a:off x="5752440" y="1442880"/>
            <a:ext cx="2318040" cy="4465080"/>
          </a:xfrm>
          <a:prstGeom prst="rect">
            <a:avLst/>
          </a:prstGeom>
          <a:ln>
            <a:noFill/>
          </a:ln>
        </p:spPr>
      </p:pic>
      <p:pic>
        <p:nvPicPr>
          <p:cNvPr id="192" name="Picture 12" descr="A screenshot of a computer&#10;&#10;Description automatically generated"/>
          <p:cNvPicPr/>
          <p:nvPr/>
        </p:nvPicPr>
        <p:blipFill>
          <a:blip r:embed="rId5"/>
          <a:stretch/>
        </p:blipFill>
        <p:spPr>
          <a:xfrm>
            <a:off x="8337960" y="1445040"/>
            <a:ext cx="1847160" cy="2142360"/>
          </a:xfrm>
          <a:prstGeom prst="rect">
            <a:avLst/>
          </a:prstGeom>
          <a:ln>
            <a:noFill/>
          </a:ln>
        </p:spPr>
      </p:pic>
      <p:sp>
        <p:nvSpPr>
          <p:cNvPr id="193" name="CustomShape 6"/>
          <p:cNvSpPr/>
          <p:nvPr/>
        </p:nvSpPr>
        <p:spPr>
          <a:xfrm>
            <a:off x="1384560" y="944280"/>
            <a:ext cx="2746800" cy="1899000"/>
          </a:xfrm>
          <a:prstGeom prst="rect">
            <a:avLst/>
          </a:prstGeom>
          <a:noFill/>
          <a:ln w="28440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7"/>
          <p:cNvSpPr/>
          <p:nvPr/>
        </p:nvSpPr>
        <p:spPr>
          <a:xfrm>
            <a:off x="429120" y="3015720"/>
            <a:ext cx="4818240" cy="2467800"/>
          </a:xfrm>
          <a:prstGeom prst="rect">
            <a:avLst/>
          </a:prstGeom>
          <a:noFill/>
          <a:ln w="28440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8"/>
          <p:cNvSpPr/>
          <p:nvPr/>
        </p:nvSpPr>
        <p:spPr>
          <a:xfrm>
            <a:off x="5666760" y="493560"/>
            <a:ext cx="4657320" cy="5794920"/>
          </a:xfrm>
          <a:prstGeom prst="rect">
            <a:avLst/>
          </a:prstGeom>
          <a:noFill/>
          <a:ln w="28440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CustomShape 9"/>
          <p:cNvSpPr/>
          <p:nvPr/>
        </p:nvSpPr>
        <p:spPr>
          <a:xfrm flipV="1">
            <a:off x="1388880" y="1373400"/>
            <a:ext cx="2738160" cy="1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10"/>
          <p:cNvSpPr/>
          <p:nvPr/>
        </p:nvSpPr>
        <p:spPr>
          <a:xfrm>
            <a:off x="5671080" y="1040040"/>
            <a:ext cx="4648680" cy="1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266760" y="365040"/>
            <a:ext cx="5828760" cy="57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3088"/>
                </a:solidFill>
                <a:latin typeface="Arial"/>
                <a:ea typeface="Verdana"/>
              </a:rPr>
              <a:t>Adding elements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199" name="Content Placeholder 4" descr="A screenshot of a computer program&#10;&#10;Description automatically generated"/>
          <p:cNvPicPr/>
          <p:nvPr/>
        </p:nvPicPr>
        <p:blipFill>
          <a:blip r:embed="rId1"/>
          <a:stretch/>
        </p:blipFill>
        <p:spPr>
          <a:xfrm>
            <a:off x="621000" y="946440"/>
            <a:ext cx="9091080" cy="3049560"/>
          </a:xfrm>
          <a:prstGeom prst="rect">
            <a:avLst/>
          </a:prstGeom>
          <a:ln>
            <a:noFill/>
          </a:ln>
        </p:spPr>
      </p:pic>
      <p:sp>
        <p:nvSpPr>
          <p:cNvPr id="200" name="CustomShape 2"/>
          <p:cNvSpPr/>
          <p:nvPr/>
        </p:nvSpPr>
        <p:spPr>
          <a:xfrm>
            <a:off x="3998160" y="5068800"/>
            <a:ext cx="27424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  <a:ea typeface="DejaVu Sans"/>
              </a:rPr>
              <a:t>Elements and settings shown in a list here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1183680" y="4468680"/>
            <a:ext cx="274248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  <a:ea typeface="DejaVu Sans"/>
              </a:rPr>
              <a:t>Deleting removes the last element in the list (disappears from view)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02" name="CustomShape 4"/>
          <p:cNvSpPr/>
          <p:nvPr/>
        </p:nvSpPr>
        <p:spPr>
          <a:xfrm flipV="1">
            <a:off x="2101320" y="3402000"/>
            <a:ext cx="599400" cy="100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203" name="CustomShape 5"/>
          <p:cNvSpPr/>
          <p:nvPr/>
        </p:nvSpPr>
        <p:spPr>
          <a:xfrm flipH="1" flipV="1">
            <a:off x="4353120" y="2629080"/>
            <a:ext cx="619920" cy="243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204" name="CustomShape 6"/>
          <p:cNvSpPr/>
          <p:nvPr/>
        </p:nvSpPr>
        <p:spPr>
          <a:xfrm>
            <a:off x="6230880" y="4068000"/>
            <a:ext cx="146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  <a:ea typeface="DejaVu Sans"/>
              </a:rPr>
              <a:t>Runs OPAL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05" name="CustomShape 7"/>
          <p:cNvSpPr/>
          <p:nvPr/>
        </p:nvSpPr>
        <p:spPr>
          <a:xfrm flipH="1" flipV="1">
            <a:off x="6569640" y="1664280"/>
            <a:ext cx="300960" cy="2423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266760" y="365040"/>
            <a:ext cx="5828760" cy="57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3088"/>
                </a:solidFill>
                <a:latin typeface="Arial"/>
                <a:ea typeface="Verdana"/>
              </a:rPr>
              <a:t>Running OPAL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266760" y="1116720"/>
            <a:ext cx="58287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90000"/>
              </a:lnSpc>
              <a:spcBef>
                <a:spcPts val="1001"/>
              </a:spcBef>
              <a:buClr>
                <a:srgbClr val="44546a"/>
              </a:buClr>
              <a:buFont typeface="Arial"/>
              <a:buAutoNum type="arabicPeriod"/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  <a:ea typeface="Verdana"/>
              </a:rPr>
              <a:t>Main window changes.</a:t>
            </a:r>
            <a:endParaRPr b="0" lang="en-GB" sz="18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001"/>
              </a:spcBef>
              <a:buClr>
                <a:srgbClr val="44546a"/>
              </a:buClr>
              <a:buFont typeface="Arial"/>
              <a:buAutoNum type="arabicPeriod"/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  <a:ea typeface="Verdana"/>
              </a:rPr>
              <a:t>New window opens displaying representation of elements in the ring (uses OPAL start and end positions).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208" name="Picture 4" descr="A screenshot of a computer&#10;&#10;Description automatically generated"/>
          <p:cNvPicPr/>
          <p:nvPr/>
        </p:nvPicPr>
        <p:blipFill>
          <a:blip r:embed="rId1"/>
          <a:stretch/>
        </p:blipFill>
        <p:spPr>
          <a:xfrm>
            <a:off x="6098400" y="1717200"/>
            <a:ext cx="3889440" cy="4100040"/>
          </a:xfrm>
          <a:prstGeom prst="rect">
            <a:avLst/>
          </a:prstGeom>
          <a:ln>
            <a:noFill/>
          </a:ln>
        </p:spPr>
      </p:pic>
      <p:sp>
        <p:nvSpPr>
          <p:cNvPr id="209" name="CustomShape 3"/>
          <p:cNvSpPr/>
          <p:nvPr/>
        </p:nvSpPr>
        <p:spPr>
          <a:xfrm>
            <a:off x="640440" y="3034440"/>
            <a:ext cx="4808160" cy="20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  <a:ea typeface="DejaVu Sans"/>
              </a:rPr>
              <a:t>All elements shown as squares.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  <a:ea typeface="DejaVu Sans"/>
              </a:rPr>
              <a:t>Colour coded: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  <a:ea typeface="DejaVu Sans"/>
              </a:rPr>
              <a:t>  </a:t>
            </a:r>
            <a:r>
              <a:rPr b="0" lang="en-US" sz="1800" spc="-1" strike="noStrike">
                <a:solidFill>
                  <a:srgbClr val="44546a"/>
                </a:solidFill>
                <a:latin typeface="Arial"/>
                <a:ea typeface="DejaVu Sans"/>
              </a:rPr>
              <a:t>-</a:t>
            </a: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red </a:t>
            </a:r>
            <a:r>
              <a:rPr b="0" lang="en-US" sz="1800" spc="-1" strike="noStrike">
                <a:solidFill>
                  <a:srgbClr val="44546a"/>
                </a:solidFill>
                <a:latin typeface="Arial"/>
                <a:ea typeface="DejaVu Sans"/>
              </a:rPr>
              <a:t>= scaling FFA magnet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  <a:ea typeface="DejaVu Sans"/>
              </a:rPr>
              <a:t>  </a:t>
            </a:r>
            <a:r>
              <a:rPr b="0" lang="en-US" sz="1800" spc="-1" strike="noStrike">
                <a:solidFill>
                  <a:srgbClr val="44546a"/>
                </a:solidFill>
                <a:latin typeface="Arial"/>
                <a:ea typeface="DejaVu Sans"/>
              </a:rPr>
              <a:t>-</a:t>
            </a:r>
            <a:r>
              <a:rPr b="0" lang="en-US" sz="1800" spc="-1" strike="noStrike">
                <a:solidFill>
                  <a:srgbClr val="1e5df8"/>
                </a:solidFill>
                <a:latin typeface="Arial"/>
                <a:ea typeface="DejaVu Sans"/>
              </a:rPr>
              <a:t>blue </a:t>
            </a:r>
            <a:r>
              <a:rPr b="0" lang="en-US" sz="1800" spc="-1" strike="noStrike">
                <a:solidFill>
                  <a:srgbClr val="44546a"/>
                </a:solidFill>
                <a:latin typeface="Arial"/>
                <a:ea typeface="DejaVu Sans"/>
              </a:rPr>
              <a:t>= drift space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  <a:ea typeface="DejaVu Sans"/>
              </a:rPr>
              <a:t>  </a:t>
            </a:r>
            <a:r>
              <a:rPr b="0" lang="en-US" sz="1800" spc="-1" strike="noStrike">
                <a:solidFill>
                  <a:srgbClr val="44546a"/>
                </a:solidFill>
                <a:latin typeface="Arial"/>
                <a:ea typeface="DejaVu Sans"/>
              </a:rPr>
              <a:t>-</a:t>
            </a:r>
            <a:r>
              <a:rPr b="0" lang="en-US" sz="1800" spc="-1" strike="noStrike">
                <a:solidFill>
                  <a:srgbClr val="00b050"/>
                </a:solidFill>
                <a:latin typeface="Arial"/>
                <a:ea typeface="DejaVu Sans"/>
              </a:rPr>
              <a:t>green </a:t>
            </a:r>
            <a:r>
              <a:rPr b="0" lang="en-US" sz="1800" spc="-1" strike="noStrike">
                <a:solidFill>
                  <a:srgbClr val="44546a"/>
                </a:solidFill>
                <a:latin typeface="Arial"/>
                <a:ea typeface="DejaVu Sans"/>
              </a:rPr>
              <a:t>= multipole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  <a:ea typeface="DejaVu Sans"/>
              </a:rPr>
              <a:t>  </a:t>
            </a:r>
            <a:r>
              <a:rPr b="0" lang="en-US" sz="1800" spc="-1" strike="noStrike">
                <a:solidFill>
                  <a:srgbClr val="44546a"/>
                </a:solidFill>
                <a:latin typeface="Arial"/>
                <a:ea typeface="DejaVu Sans"/>
              </a:rPr>
              <a:t>-</a:t>
            </a:r>
            <a:r>
              <a:rPr b="0" lang="en-US" sz="1800" spc="-1" strike="noStrike">
                <a:solidFill>
                  <a:srgbClr val="ffc000"/>
                </a:solidFill>
                <a:latin typeface="Arial"/>
                <a:ea typeface="DejaVu Sans"/>
              </a:rPr>
              <a:t>yellow </a:t>
            </a:r>
            <a:r>
              <a:rPr b="0" lang="en-US" sz="1800" spc="-1" strike="noStrike">
                <a:solidFill>
                  <a:srgbClr val="44546a"/>
                </a:solidFill>
                <a:latin typeface="Arial"/>
                <a:ea typeface="DejaVu Sans"/>
              </a:rPr>
              <a:t>= RF cavity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10" name="CustomShape 4"/>
          <p:cNvSpPr/>
          <p:nvPr/>
        </p:nvSpPr>
        <p:spPr>
          <a:xfrm>
            <a:off x="4277880" y="3241800"/>
            <a:ext cx="4685400" cy="140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Picture 1" descr="A screenshot of a computer&#10;&#10;Description automatically generated"/>
          <p:cNvPicPr/>
          <p:nvPr/>
        </p:nvPicPr>
        <p:blipFill>
          <a:blip r:embed="rId1"/>
          <a:stretch/>
        </p:blipFill>
        <p:spPr>
          <a:xfrm>
            <a:off x="262080" y="0"/>
            <a:ext cx="11666160" cy="6874200"/>
          </a:xfrm>
          <a:prstGeom prst="rect">
            <a:avLst/>
          </a:prstGeom>
          <a:ln>
            <a:noFill/>
          </a:ln>
        </p:spPr>
      </p:pic>
      <p:sp>
        <p:nvSpPr>
          <p:cNvPr id="212" name="CustomShape 1"/>
          <p:cNvSpPr/>
          <p:nvPr/>
        </p:nvSpPr>
        <p:spPr>
          <a:xfrm>
            <a:off x="489960" y="2751480"/>
            <a:ext cx="277200" cy="3646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1e5df8"/>
                </a:solidFill>
                <a:latin typeface="Arial"/>
                <a:ea typeface="DejaVu Sans"/>
              </a:rPr>
              <a:t>1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1314360" y="1844640"/>
            <a:ext cx="277200" cy="3646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1e5df8"/>
                </a:solidFill>
                <a:latin typeface="Arial"/>
                <a:ea typeface="DejaVu Sans"/>
              </a:rPr>
              <a:t>2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5962680" y="1386000"/>
            <a:ext cx="277200" cy="3646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1e5df8"/>
                </a:solidFill>
                <a:latin typeface="Arial"/>
                <a:ea typeface="DejaVu Sans"/>
              </a:rPr>
              <a:t>3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15" name="CustomShape 4"/>
          <p:cNvSpPr/>
          <p:nvPr/>
        </p:nvSpPr>
        <p:spPr>
          <a:xfrm>
            <a:off x="10197000" y="1973520"/>
            <a:ext cx="277200" cy="3646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1e5df8"/>
                </a:solidFill>
                <a:latin typeface="Arial"/>
                <a:ea typeface="DejaVu Sans"/>
              </a:rPr>
              <a:t>4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16" name="CustomShape 5"/>
          <p:cNvSpPr/>
          <p:nvPr/>
        </p:nvSpPr>
        <p:spPr>
          <a:xfrm>
            <a:off x="1597680" y="2208240"/>
            <a:ext cx="1269720" cy="223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217" name="CustomShape 6"/>
          <p:cNvSpPr/>
          <p:nvPr/>
        </p:nvSpPr>
        <p:spPr>
          <a:xfrm flipH="1" flipV="1">
            <a:off x="6087960" y="992160"/>
            <a:ext cx="7560" cy="394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218" name="CustomShape 7"/>
          <p:cNvSpPr/>
          <p:nvPr/>
        </p:nvSpPr>
        <p:spPr>
          <a:xfrm flipH="1" flipV="1">
            <a:off x="9701280" y="2073960"/>
            <a:ext cx="477720" cy="84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266760" y="365040"/>
            <a:ext cx="5828760" cy="57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3088"/>
                </a:solidFill>
                <a:latin typeface="Arial"/>
                <a:ea typeface="Verdana"/>
              </a:rPr>
              <a:t>Reset ring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220" name="Content Placeholder 4" descr="A screenshot of a computer program&#10;&#10;Description automatically generated"/>
          <p:cNvPicPr/>
          <p:nvPr/>
        </p:nvPicPr>
        <p:blipFill>
          <a:blip r:embed="rId1"/>
          <a:stretch/>
        </p:blipFill>
        <p:spPr>
          <a:xfrm>
            <a:off x="827640" y="911160"/>
            <a:ext cx="1771560" cy="1600560"/>
          </a:xfrm>
          <a:prstGeom prst="rect">
            <a:avLst/>
          </a:prstGeom>
          <a:ln>
            <a:noFill/>
          </a:ln>
        </p:spPr>
      </p:pic>
      <p:pic>
        <p:nvPicPr>
          <p:cNvPr id="221" name="Picture 5" descr="A screenshot of a computer error&#10;&#10;Description automatically generated"/>
          <p:cNvPicPr/>
          <p:nvPr/>
        </p:nvPicPr>
        <p:blipFill>
          <a:blip r:embed="rId2"/>
          <a:stretch/>
        </p:blipFill>
        <p:spPr>
          <a:xfrm>
            <a:off x="826200" y="3300840"/>
            <a:ext cx="1770840" cy="1685160"/>
          </a:xfrm>
          <a:prstGeom prst="rect">
            <a:avLst/>
          </a:prstGeom>
          <a:ln>
            <a:noFill/>
          </a:ln>
        </p:spPr>
      </p:pic>
      <p:pic>
        <p:nvPicPr>
          <p:cNvPr id="222" name="Picture 6" descr="A screenshot of a computer&#10;&#10;Description automatically generated"/>
          <p:cNvPicPr/>
          <p:nvPr/>
        </p:nvPicPr>
        <p:blipFill>
          <a:blip r:embed="rId3"/>
          <a:stretch/>
        </p:blipFill>
        <p:spPr>
          <a:xfrm>
            <a:off x="3897720" y="909360"/>
            <a:ext cx="6390720" cy="2009160"/>
          </a:xfrm>
          <a:prstGeom prst="rect">
            <a:avLst/>
          </a:prstGeom>
          <a:ln>
            <a:noFill/>
          </a:ln>
        </p:spPr>
      </p:pic>
      <p:sp>
        <p:nvSpPr>
          <p:cNvPr id="223" name="CustomShape 2"/>
          <p:cNvSpPr/>
          <p:nvPr/>
        </p:nvSpPr>
        <p:spPr>
          <a:xfrm>
            <a:off x="450000" y="2512080"/>
            <a:ext cx="2742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  <a:ea typeface="DejaVu Sans"/>
              </a:rPr>
              <a:t>Choose radius of ring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637920" y="5164920"/>
            <a:ext cx="2159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  <a:ea typeface="DejaVu Sans"/>
              </a:rPr>
              <a:t>Validated as before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25" name="CustomShape 4"/>
          <p:cNvSpPr/>
          <p:nvPr/>
        </p:nvSpPr>
        <p:spPr>
          <a:xfrm>
            <a:off x="5727240" y="3104640"/>
            <a:ext cx="27424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  <a:ea typeface="DejaVu Sans"/>
              </a:rPr>
              <a:t>Proceed with cell and/or ring building as before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26" name="CustomShape 5"/>
          <p:cNvSpPr/>
          <p:nvPr/>
        </p:nvSpPr>
        <p:spPr>
          <a:xfrm rot="5400000">
            <a:off x="1509120" y="2984040"/>
            <a:ext cx="383400" cy="17208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CustomShape 6"/>
          <p:cNvSpPr/>
          <p:nvPr/>
        </p:nvSpPr>
        <p:spPr>
          <a:xfrm>
            <a:off x="2684520" y="1911600"/>
            <a:ext cx="1211040" cy="18144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266760" y="365040"/>
            <a:ext cx="5828760" cy="57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3088"/>
                </a:solidFill>
                <a:latin typeface="Arial"/>
                <a:ea typeface="Verdana"/>
              </a:rPr>
              <a:t>Reset beam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229" name="Picture 4" descr="A screenshot of a computer&#10;&#10;Description automatically generated"/>
          <p:cNvPicPr/>
          <p:nvPr/>
        </p:nvPicPr>
        <p:blipFill>
          <a:blip r:embed="rId1"/>
          <a:stretch/>
        </p:blipFill>
        <p:spPr>
          <a:xfrm>
            <a:off x="3050280" y="1090080"/>
            <a:ext cx="1894680" cy="4018680"/>
          </a:xfrm>
          <a:prstGeom prst="rect">
            <a:avLst/>
          </a:prstGeom>
          <a:ln>
            <a:noFill/>
          </a:ln>
        </p:spPr>
      </p:pic>
      <p:pic>
        <p:nvPicPr>
          <p:cNvPr id="230" name="Picture 5" descr="A screenshot of a computer&#10;&#10;Description automatically generated"/>
          <p:cNvPicPr/>
          <p:nvPr/>
        </p:nvPicPr>
        <p:blipFill>
          <a:blip r:embed="rId2"/>
          <a:stretch/>
        </p:blipFill>
        <p:spPr>
          <a:xfrm>
            <a:off x="5845680" y="1078920"/>
            <a:ext cx="3999960" cy="2761560"/>
          </a:xfrm>
          <a:prstGeom prst="rect">
            <a:avLst/>
          </a:prstGeom>
          <a:ln>
            <a:noFill/>
          </a:ln>
        </p:spPr>
      </p:pic>
      <p:sp>
        <p:nvSpPr>
          <p:cNvPr id="231" name="CustomShape 2"/>
          <p:cNvSpPr/>
          <p:nvPr/>
        </p:nvSpPr>
        <p:spPr>
          <a:xfrm>
            <a:off x="233640" y="3377520"/>
            <a:ext cx="274248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  <a:ea typeface="DejaVu Sans"/>
              </a:rPr>
              <a:t>Choose beam settings as before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  <a:ea typeface="DejaVu Sans"/>
              </a:rPr>
              <a:t>Ring left unchanged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 flipV="1">
            <a:off x="1631160" y="2629800"/>
            <a:ext cx="1305000" cy="77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233" name="CustomShape 4"/>
          <p:cNvSpPr/>
          <p:nvPr/>
        </p:nvSpPr>
        <p:spPr>
          <a:xfrm>
            <a:off x="6837480" y="5315400"/>
            <a:ext cx="2742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  <a:ea typeface="DejaVu Sans"/>
              </a:rPr>
              <a:t>Beam display updated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34" name="CustomShape 5"/>
          <p:cNvSpPr/>
          <p:nvPr/>
        </p:nvSpPr>
        <p:spPr>
          <a:xfrm flipV="1">
            <a:off x="7755120" y="3928680"/>
            <a:ext cx="44640" cy="130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266760" y="365040"/>
            <a:ext cx="5828760" cy="57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3088"/>
                </a:solidFill>
                <a:latin typeface="Arial"/>
                <a:ea typeface="Verdana"/>
              </a:rPr>
              <a:t>Code structure - files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353160" y="1711080"/>
            <a:ext cx="7742880" cy="255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  <a:ea typeface="DejaVu Sans"/>
              </a:rPr>
              <a:t>5 main files:</a:t>
            </a:r>
            <a:endParaRPr b="0" lang="en-GB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44546a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  <a:ea typeface="DejaVu Sans"/>
              </a:rPr>
              <a:t>GUI_prototype_10.py: Main bulk of code. Contains GUI class and main()</a:t>
            </a:r>
            <a:endParaRPr b="0" lang="en-GB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44546a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  <a:ea typeface="DejaVu Sans"/>
              </a:rPr>
              <a:t>GUI_runner.py: OPAL runner class</a:t>
            </a:r>
            <a:endParaRPr b="0" lang="en-GB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44546a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  <a:ea typeface="DejaVu Sans"/>
              </a:rPr>
              <a:t>Opt_window.py: options window class </a:t>
            </a:r>
            <a:endParaRPr b="0" lang="en-GB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44546a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  <a:ea typeface="DejaVu Sans"/>
              </a:rPr>
              <a:t>GUI_dicts.py: makes variable dictionaries and defines constant ones </a:t>
            </a:r>
            <a:endParaRPr b="0" lang="en-GB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44546a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  <a:ea typeface="DejaVu Sans"/>
              </a:rPr>
              <a:t>ring_display.py: contains ring display window class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290880" y="144000"/>
            <a:ext cx="5828760" cy="57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55000"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3088"/>
                </a:solidFill>
                <a:latin typeface="Arial"/>
                <a:ea typeface="Verdana"/>
              </a:rPr>
              <a:t>Code structure – classes and functions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3399840" y="1378440"/>
            <a:ext cx="2367720" cy="1906200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CustomShape 3"/>
          <p:cNvSpPr/>
          <p:nvPr/>
        </p:nvSpPr>
        <p:spPr>
          <a:xfrm>
            <a:off x="4242240" y="1475280"/>
            <a:ext cx="685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GUI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40" name="CustomShape 4"/>
          <p:cNvSpPr/>
          <p:nvPr/>
        </p:nvSpPr>
        <p:spPr>
          <a:xfrm>
            <a:off x="3438360" y="1782720"/>
            <a:ext cx="2254320" cy="136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Creates main window and widgets</a:t>
            </a:r>
            <a:endParaRPr b="0" lang="en-GB" sz="1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Contains the runner as attribute</a:t>
            </a:r>
            <a:endParaRPr b="0" lang="en-GB" sz="1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Controls flow of interface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41" name="CustomShape 5"/>
          <p:cNvSpPr/>
          <p:nvPr/>
        </p:nvSpPr>
        <p:spPr>
          <a:xfrm>
            <a:off x="7062840" y="1194480"/>
            <a:ext cx="2367720" cy="1553040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CustomShape 6"/>
          <p:cNvSpPr/>
          <p:nvPr/>
        </p:nvSpPr>
        <p:spPr>
          <a:xfrm>
            <a:off x="7731000" y="1260360"/>
            <a:ext cx="1042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Runner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43" name="CustomShape 7"/>
          <p:cNvSpPr/>
          <p:nvPr/>
        </p:nvSpPr>
        <p:spPr>
          <a:xfrm>
            <a:off x="7176240" y="1642320"/>
            <a:ext cx="225432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Inherits from Minimal Runner </a:t>
            </a:r>
            <a:endParaRPr b="0" lang="en-GB" sz="1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Controls running of OPAL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44" name="CustomShape 8"/>
          <p:cNvSpPr/>
          <p:nvPr/>
        </p:nvSpPr>
        <p:spPr>
          <a:xfrm>
            <a:off x="563400" y="4491000"/>
            <a:ext cx="2367720" cy="1079640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CustomShape 9"/>
          <p:cNvSpPr/>
          <p:nvPr/>
        </p:nvSpPr>
        <p:spPr>
          <a:xfrm>
            <a:off x="1290600" y="4495680"/>
            <a:ext cx="1042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Circle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46" name="CustomShape 10"/>
          <p:cNvSpPr/>
          <p:nvPr/>
        </p:nvSpPr>
        <p:spPr>
          <a:xfrm>
            <a:off x="612720" y="4768560"/>
            <a:ext cx="2254320" cy="72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Draws a circle in ring display window</a:t>
            </a:r>
            <a:endParaRPr b="0" lang="en-GB" sz="1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Radius set by user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47" name="CustomShape 11"/>
          <p:cNvSpPr/>
          <p:nvPr/>
        </p:nvSpPr>
        <p:spPr>
          <a:xfrm>
            <a:off x="7086240" y="3985560"/>
            <a:ext cx="2367720" cy="1553040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CustomShape 12"/>
          <p:cNvSpPr/>
          <p:nvPr/>
        </p:nvSpPr>
        <p:spPr>
          <a:xfrm>
            <a:off x="7317360" y="4063680"/>
            <a:ext cx="1898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Options window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49" name="CustomShape 13"/>
          <p:cNvSpPr/>
          <p:nvPr/>
        </p:nvSpPr>
        <p:spPr>
          <a:xfrm>
            <a:off x="7139160" y="4427640"/>
            <a:ext cx="2254320" cy="115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New window</a:t>
            </a:r>
            <a:endParaRPr b="0" lang="en-GB" sz="1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Creates widgets for inputting settings via dictionaries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</p:txBody>
      </p:sp>
      <p:sp>
        <p:nvSpPr>
          <p:cNvPr id="250" name="CustomShape 14"/>
          <p:cNvSpPr/>
          <p:nvPr/>
        </p:nvSpPr>
        <p:spPr>
          <a:xfrm>
            <a:off x="432000" y="992880"/>
            <a:ext cx="5591880" cy="2651760"/>
          </a:xfrm>
          <a:prstGeom prst="rect">
            <a:avLst/>
          </a:prstGeom>
          <a:noFill/>
          <a:ln w="2844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15"/>
          <p:cNvSpPr/>
          <p:nvPr/>
        </p:nvSpPr>
        <p:spPr>
          <a:xfrm>
            <a:off x="6780600" y="918720"/>
            <a:ext cx="2939040" cy="2003040"/>
          </a:xfrm>
          <a:prstGeom prst="rect">
            <a:avLst/>
          </a:prstGeom>
          <a:noFill/>
          <a:ln w="2844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16"/>
          <p:cNvSpPr/>
          <p:nvPr/>
        </p:nvSpPr>
        <p:spPr>
          <a:xfrm>
            <a:off x="6780600" y="3647160"/>
            <a:ext cx="2939040" cy="2313720"/>
          </a:xfrm>
          <a:prstGeom prst="rect">
            <a:avLst/>
          </a:prstGeom>
          <a:noFill/>
          <a:ln w="2844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17"/>
          <p:cNvSpPr/>
          <p:nvPr/>
        </p:nvSpPr>
        <p:spPr>
          <a:xfrm>
            <a:off x="854280" y="1377360"/>
            <a:ext cx="2189520" cy="818640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18"/>
          <p:cNvSpPr/>
          <p:nvPr/>
        </p:nvSpPr>
        <p:spPr>
          <a:xfrm>
            <a:off x="812160" y="1473840"/>
            <a:ext cx="2375640" cy="72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Also contains functions for validation and displaying/deleting widgets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55" name="CustomShape 19"/>
          <p:cNvSpPr/>
          <p:nvPr/>
        </p:nvSpPr>
        <p:spPr>
          <a:xfrm>
            <a:off x="1853280" y="504000"/>
            <a:ext cx="2862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GUI_prototype_10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56" name="CustomShape 20"/>
          <p:cNvSpPr/>
          <p:nvPr/>
        </p:nvSpPr>
        <p:spPr>
          <a:xfrm>
            <a:off x="3731400" y="4969440"/>
            <a:ext cx="1042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Circle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57" name="CustomShape 21"/>
          <p:cNvSpPr/>
          <p:nvPr/>
        </p:nvSpPr>
        <p:spPr>
          <a:xfrm>
            <a:off x="7458840" y="524160"/>
            <a:ext cx="1450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GUI_runner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58" name="CustomShape 22"/>
          <p:cNvSpPr/>
          <p:nvPr/>
        </p:nvSpPr>
        <p:spPr>
          <a:xfrm>
            <a:off x="7543440" y="3223800"/>
            <a:ext cx="1554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opt_window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59" name="CustomShape 23"/>
          <p:cNvSpPr/>
          <p:nvPr/>
        </p:nvSpPr>
        <p:spPr>
          <a:xfrm>
            <a:off x="846000" y="2394000"/>
            <a:ext cx="2125800" cy="818640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CustomShape 24"/>
          <p:cNvSpPr/>
          <p:nvPr/>
        </p:nvSpPr>
        <p:spPr>
          <a:xfrm>
            <a:off x="1035720" y="2629440"/>
            <a:ext cx="1739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Main() function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61" name="CustomShape 25"/>
          <p:cNvSpPr/>
          <p:nvPr/>
        </p:nvSpPr>
        <p:spPr>
          <a:xfrm>
            <a:off x="2237040" y="3816000"/>
            <a:ext cx="2862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ring_display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62" name="CustomShape 26"/>
          <p:cNvSpPr/>
          <p:nvPr/>
        </p:nvSpPr>
        <p:spPr>
          <a:xfrm>
            <a:off x="3155400" y="4275000"/>
            <a:ext cx="2367720" cy="1247760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CustomShape 27"/>
          <p:cNvSpPr/>
          <p:nvPr/>
        </p:nvSpPr>
        <p:spPr>
          <a:xfrm>
            <a:off x="3616920" y="4212720"/>
            <a:ext cx="1439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RingDisplay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64" name="CustomShape 28"/>
          <p:cNvSpPr/>
          <p:nvPr/>
        </p:nvSpPr>
        <p:spPr>
          <a:xfrm>
            <a:off x="3155400" y="4578840"/>
            <a:ext cx="236772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Creates a new window</a:t>
            </a:r>
            <a:endParaRPr b="0" lang="en-GB" sz="1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Draws where OPAL has placed each element around the ring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65" name="CustomShape 29"/>
          <p:cNvSpPr/>
          <p:nvPr/>
        </p:nvSpPr>
        <p:spPr>
          <a:xfrm>
            <a:off x="432000" y="4182120"/>
            <a:ext cx="5603040" cy="1532520"/>
          </a:xfrm>
          <a:prstGeom prst="rect">
            <a:avLst/>
          </a:prstGeom>
          <a:noFill/>
          <a:ln w="2844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266760" y="365040"/>
            <a:ext cx="5828760" cy="57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3088"/>
                </a:solidFill>
                <a:latin typeface="Arial"/>
                <a:ea typeface="Verdana"/>
              </a:rPr>
              <a:t>Multiprocessing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266760" y="1305000"/>
            <a:ext cx="5828760" cy="244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85840" indent="-285120">
              <a:lnSpc>
                <a:spcPct val="9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44546a"/>
                </a:solidFill>
                <a:latin typeface="Arial"/>
                <a:ea typeface="Verdana"/>
              </a:rPr>
              <a:t>Inbuilt multiprocessing package is used.</a:t>
            </a:r>
            <a:endParaRPr b="0" lang="en-GB" sz="2000" spc="-1" strike="noStrike">
              <a:latin typeface="Arial"/>
            </a:endParaRPr>
          </a:p>
          <a:p>
            <a:pPr marL="285840" indent="-285120">
              <a:lnSpc>
                <a:spcPct val="9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44546a"/>
                </a:solidFill>
                <a:latin typeface="Arial"/>
                <a:ea typeface="Verdana"/>
              </a:rPr>
              <a:t>OPAL is run as a separate process from the interface.</a:t>
            </a:r>
            <a:endParaRPr b="0" lang="en-GB" sz="2000" spc="-1" strike="noStrike">
              <a:latin typeface="Arial"/>
            </a:endParaRPr>
          </a:p>
          <a:p>
            <a:pPr marL="285840" indent="-285120">
              <a:lnSpc>
                <a:spcPct val="9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44546a"/>
                </a:solidFill>
                <a:latin typeface="Arial"/>
                <a:ea typeface="Verdana"/>
              </a:rPr>
              <a:t>A manager is used so there is a shared memory space between all processes.</a:t>
            </a:r>
            <a:endParaRPr b="0" lang="en-GB" sz="2000" spc="-1" strike="noStrike">
              <a:latin typeface="Arial"/>
            </a:endParaRPr>
          </a:p>
          <a:p>
            <a:pPr marL="285840" indent="-285120">
              <a:lnSpc>
                <a:spcPct val="9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44546a"/>
                </a:solidFill>
                <a:latin typeface="Arial"/>
                <a:ea typeface="Verdana"/>
              </a:rPr>
              <a:t>Data can then be passed between OPAL and the interface.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000" spc="-1" strike="noStrike">
              <a:latin typeface="Arial"/>
            </a:endParaRPr>
          </a:p>
        </p:txBody>
      </p:sp>
      <p:pic>
        <p:nvPicPr>
          <p:cNvPr id="268" name="Picture 6" descr=""/>
          <p:cNvPicPr/>
          <p:nvPr/>
        </p:nvPicPr>
        <p:blipFill>
          <a:blip r:embed="rId1"/>
          <a:stretch/>
        </p:blipFill>
        <p:spPr>
          <a:xfrm>
            <a:off x="6095880" y="1305000"/>
            <a:ext cx="4107240" cy="1919160"/>
          </a:xfrm>
          <a:prstGeom prst="rect">
            <a:avLst/>
          </a:prstGeom>
          <a:ln>
            <a:noFill/>
          </a:ln>
        </p:spPr>
      </p:pic>
      <p:pic>
        <p:nvPicPr>
          <p:cNvPr id="269" name="Picture 8" descr=""/>
          <p:cNvPicPr/>
          <p:nvPr/>
        </p:nvPicPr>
        <p:blipFill>
          <a:blip r:embed="rId2"/>
          <a:stretch/>
        </p:blipFill>
        <p:spPr>
          <a:xfrm>
            <a:off x="820440" y="4209480"/>
            <a:ext cx="9382680" cy="951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266760" y="365040"/>
            <a:ext cx="5828760" cy="57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3088"/>
                </a:solidFill>
                <a:latin typeface="Arial"/>
                <a:ea typeface="Verdana"/>
              </a:rPr>
              <a:t>Shared memory space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266760" y="1305000"/>
            <a:ext cx="10005480" cy="2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66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44546a"/>
                </a:solidFill>
                <a:latin typeface="Arial"/>
                <a:ea typeface="Verdana"/>
              </a:rPr>
              <a:t>3 lists in shared memory: py_list, OPAL_list, beam_list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256320" y="1793520"/>
            <a:ext cx="3270600" cy="3707280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CustomShape 4"/>
          <p:cNvSpPr/>
          <p:nvPr/>
        </p:nvSpPr>
        <p:spPr>
          <a:xfrm>
            <a:off x="1437480" y="1852920"/>
            <a:ext cx="1042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py_list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74" name="CustomShape 5"/>
          <p:cNvSpPr/>
          <p:nvPr/>
        </p:nvSpPr>
        <p:spPr>
          <a:xfrm>
            <a:off x="334440" y="2281680"/>
            <a:ext cx="3114360" cy="283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Built up in python, used by OPAL</a:t>
            </a:r>
            <a:endParaRPr b="0" lang="en-GB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contains information on elements added and settings selected</a:t>
            </a:r>
            <a:endParaRPr b="0" lang="en-GB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Used by OPAL to fill line object with the correct element objects</a:t>
            </a:r>
            <a:endParaRPr b="0" lang="en-GB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[ [ { "element_type": class name}, settings], ....]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75" name="CustomShape 6"/>
          <p:cNvSpPr/>
          <p:nvPr/>
        </p:nvSpPr>
        <p:spPr>
          <a:xfrm>
            <a:off x="3727800" y="1793520"/>
            <a:ext cx="3308400" cy="3707280"/>
          </a:xfrm>
          <a:prstGeom prst="rect">
            <a:avLst/>
          </a:prstGeom>
          <a:solidFill>
            <a:schemeClr val="accent3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7"/>
          <p:cNvSpPr/>
          <p:nvPr/>
        </p:nvSpPr>
        <p:spPr>
          <a:xfrm>
            <a:off x="3834000" y="2281680"/>
            <a:ext cx="3114360" cy="255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Built up in OPAL, used by python</a:t>
            </a:r>
            <a:endParaRPr b="0" lang="en-GB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contains the name, start and end position of each element OPAL adds to line object</a:t>
            </a:r>
            <a:endParaRPr b="0" lang="en-GB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Used by python to make ring display</a:t>
            </a:r>
            <a:endParaRPr b="0" lang="en-GB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[ [name, start, end], ....]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77" name="CustomShape 8"/>
          <p:cNvSpPr/>
          <p:nvPr/>
        </p:nvSpPr>
        <p:spPr>
          <a:xfrm>
            <a:off x="7255440" y="1802880"/>
            <a:ext cx="3270600" cy="3707280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9"/>
          <p:cNvSpPr/>
          <p:nvPr/>
        </p:nvSpPr>
        <p:spPr>
          <a:xfrm>
            <a:off x="7255440" y="2321280"/>
            <a:ext cx="3311640" cy="22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Built up in python, used by OPAL</a:t>
            </a:r>
            <a:endParaRPr b="0" lang="en-GB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contains beam and distribution settings</a:t>
            </a:r>
            <a:endParaRPr b="0" lang="en-GB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Used by OPAL to make the Beam and Distribution objects</a:t>
            </a:r>
            <a:endParaRPr b="0" lang="en-GB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[particle, gamma, [coords] ] 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79" name="CustomShape 10"/>
          <p:cNvSpPr/>
          <p:nvPr/>
        </p:nvSpPr>
        <p:spPr>
          <a:xfrm>
            <a:off x="4767840" y="1852920"/>
            <a:ext cx="1230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OPAL_list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80" name="CustomShape 11"/>
          <p:cNvSpPr/>
          <p:nvPr/>
        </p:nvSpPr>
        <p:spPr>
          <a:xfrm>
            <a:off x="8276760" y="1852920"/>
            <a:ext cx="1230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beam_list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718920" y="386280"/>
            <a:ext cx="95619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3088"/>
                </a:solidFill>
                <a:latin typeface="Arial"/>
                <a:ea typeface="DejaVu Sans"/>
              </a:rPr>
              <a:t>Overview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600840" y="1405800"/>
            <a:ext cx="9680040" cy="22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120">
              <a:lnSpc>
                <a:spcPct val="100000"/>
              </a:lnSpc>
              <a:buClr>
                <a:srgbClr val="44546a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  <a:ea typeface="DejaVu Sans"/>
              </a:rPr>
              <a:t>Interface functionality</a:t>
            </a:r>
            <a:endParaRPr b="0" lang="en-GB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44546a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  <a:ea typeface="DejaVu Sans"/>
              </a:rPr>
              <a:t>Code structure</a:t>
            </a:r>
            <a:endParaRPr b="0" lang="en-GB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44546a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  <a:ea typeface="DejaVu Sans"/>
              </a:rPr>
              <a:t>Flow diagrams</a:t>
            </a:r>
            <a:endParaRPr b="0" lang="en-GB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44546a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  <a:ea typeface="DejaVu Sans"/>
              </a:rPr>
              <a:t>Data structures</a:t>
            </a:r>
            <a:endParaRPr b="0" lang="en-GB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44546a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  <a:ea typeface="DejaVu Sans"/>
              </a:rPr>
              <a:t>Key methods / functions</a:t>
            </a:r>
            <a:endParaRPr b="0" lang="en-GB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44546a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  <a:ea typeface="DejaVu Sans"/>
              </a:rPr>
              <a:t>Documentation</a:t>
            </a:r>
            <a:endParaRPr b="0" lang="en-GB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44546a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  <a:ea typeface="DejaVu Sans"/>
              </a:rPr>
              <a:t>Limitations </a:t>
            </a:r>
            <a:endParaRPr b="0" lang="en-GB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44546a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  <a:ea typeface="DejaVu Sans"/>
              </a:rPr>
              <a:t>Potential future additions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257400" y="129960"/>
            <a:ext cx="5828760" cy="57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3088"/>
                </a:solidFill>
                <a:latin typeface="Arial"/>
                <a:ea typeface="Verdana"/>
              </a:rPr>
              <a:t>GUI class flow diagram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5939640" y="362520"/>
            <a:ext cx="2190240" cy="3337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Instantiated by main()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83" name="CustomShape 3"/>
          <p:cNvSpPr/>
          <p:nvPr/>
        </p:nvSpPr>
        <p:spPr>
          <a:xfrm>
            <a:off x="7008840" y="708840"/>
            <a:ext cx="207000" cy="22716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CustomShape 4"/>
          <p:cNvSpPr/>
          <p:nvPr/>
        </p:nvSpPr>
        <p:spPr>
          <a:xfrm>
            <a:off x="6363000" y="946080"/>
            <a:ext cx="1494000" cy="3337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Initial settings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85" name="CustomShape 5"/>
          <p:cNvSpPr/>
          <p:nvPr/>
        </p:nvSpPr>
        <p:spPr>
          <a:xfrm>
            <a:off x="7008840" y="1282680"/>
            <a:ext cx="216360" cy="2084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CustomShape 6"/>
          <p:cNvSpPr/>
          <p:nvPr/>
        </p:nvSpPr>
        <p:spPr>
          <a:xfrm>
            <a:off x="6560640" y="1500840"/>
            <a:ext cx="1099080" cy="3337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Validation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87" name="CustomShape 7"/>
          <p:cNvSpPr/>
          <p:nvPr/>
        </p:nvSpPr>
        <p:spPr>
          <a:xfrm>
            <a:off x="7037280" y="1837800"/>
            <a:ext cx="216360" cy="2084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8"/>
          <p:cNvSpPr/>
          <p:nvPr/>
        </p:nvSpPr>
        <p:spPr>
          <a:xfrm flipV="1" rot="5400000">
            <a:off x="8067240" y="1167120"/>
            <a:ext cx="197640" cy="102276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9"/>
          <p:cNvSpPr/>
          <p:nvPr/>
        </p:nvSpPr>
        <p:spPr>
          <a:xfrm rot="10800000">
            <a:off x="8491320" y="1033920"/>
            <a:ext cx="207000" cy="6692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10"/>
          <p:cNvSpPr/>
          <p:nvPr/>
        </p:nvSpPr>
        <p:spPr>
          <a:xfrm flipH="1" flipV="1" rot="16200000">
            <a:off x="8184960" y="757800"/>
            <a:ext cx="214920" cy="7592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" name="CustomShape 11"/>
          <p:cNvSpPr/>
          <p:nvPr/>
        </p:nvSpPr>
        <p:spPr>
          <a:xfrm>
            <a:off x="6363000" y="2055960"/>
            <a:ext cx="1494000" cy="3337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Make runner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92" name="CustomShape 12"/>
          <p:cNvSpPr/>
          <p:nvPr/>
        </p:nvSpPr>
        <p:spPr>
          <a:xfrm>
            <a:off x="6363000" y="2629800"/>
            <a:ext cx="1494000" cy="3337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Make cell?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93" name="CustomShape 13"/>
          <p:cNvSpPr/>
          <p:nvPr/>
        </p:nvSpPr>
        <p:spPr>
          <a:xfrm>
            <a:off x="5299920" y="3184920"/>
            <a:ext cx="1070640" cy="3337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Build cell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94" name="CustomShape 14"/>
          <p:cNvSpPr/>
          <p:nvPr/>
        </p:nvSpPr>
        <p:spPr>
          <a:xfrm>
            <a:off x="7661160" y="3184920"/>
            <a:ext cx="1070640" cy="3337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Build ring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95" name="CustomShape 15"/>
          <p:cNvSpPr/>
          <p:nvPr/>
        </p:nvSpPr>
        <p:spPr>
          <a:xfrm>
            <a:off x="6485400" y="3674160"/>
            <a:ext cx="1193040" cy="3337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Run OPAL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96" name="CustomShape 16"/>
          <p:cNvSpPr/>
          <p:nvPr/>
        </p:nvSpPr>
        <p:spPr>
          <a:xfrm>
            <a:off x="5832000" y="4200840"/>
            <a:ext cx="2591640" cy="3337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Make ring display window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97" name="CustomShape 17"/>
          <p:cNvSpPr/>
          <p:nvPr/>
        </p:nvSpPr>
        <p:spPr>
          <a:xfrm>
            <a:off x="8348040" y="5113440"/>
            <a:ext cx="1494000" cy="3337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Update plots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98" name="CustomShape 18"/>
          <p:cNvSpPr/>
          <p:nvPr/>
        </p:nvSpPr>
        <p:spPr>
          <a:xfrm>
            <a:off x="7049880" y="5113440"/>
            <a:ext cx="1174320" cy="3337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Reset cell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99" name="CustomShape 19"/>
          <p:cNvSpPr/>
          <p:nvPr/>
        </p:nvSpPr>
        <p:spPr>
          <a:xfrm>
            <a:off x="5610600" y="5113440"/>
            <a:ext cx="1287000" cy="3337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Reset beam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00" name="CustomShape 20"/>
          <p:cNvSpPr/>
          <p:nvPr/>
        </p:nvSpPr>
        <p:spPr>
          <a:xfrm>
            <a:off x="4443840" y="5113440"/>
            <a:ext cx="1070640" cy="3337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Reset all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01" name="CustomShape 21"/>
          <p:cNvSpPr/>
          <p:nvPr/>
        </p:nvSpPr>
        <p:spPr>
          <a:xfrm rot="2580000">
            <a:off x="6143400" y="2966400"/>
            <a:ext cx="216360" cy="2084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" name="CustomShape 22"/>
          <p:cNvSpPr/>
          <p:nvPr/>
        </p:nvSpPr>
        <p:spPr>
          <a:xfrm rot="19860000">
            <a:off x="7873560" y="2966400"/>
            <a:ext cx="216360" cy="2084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CustomShape 23"/>
          <p:cNvSpPr/>
          <p:nvPr/>
        </p:nvSpPr>
        <p:spPr>
          <a:xfrm rot="16200000">
            <a:off x="6938280" y="2698920"/>
            <a:ext cx="207000" cy="12808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CustomShape 24"/>
          <p:cNvSpPr/>
          <p:nvPr/>
        </p:nvSpPr>
        <p:spPr>
          <a:xfrm rot="2580000">
            <a:off x="7601400" y="3568320"/>
            <a:ext cx="216360" cy="2084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CustomShape 25"/>
          <p:cNvSpPr/>
          <p:nvPr/>
        </p:nvSpPr>
        <p:spPr>
          <a:xfrm>
            <a:off x="6971400" y="4010760"/>
            <a:ext cx="216360" cy="2084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CustomShape 26"/>
          <p:cNvSpPr/>
          <p:nvPr/>
        </p:nvSpPr>
        <p:spPr>
          <a:xfrm>
            <a:off x="7065360" y="2411640"/>
            <a:ext cx="216360" cy="2084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CustomShape 27"/>
          <p:cNvSpPr/>
          <p:nvPr/>
        </p:nvSpPr>
        <p:spPr>
          <a:xfrm>
            <a:off x="7106400" y="4533480"/>
            <a:ext cx="1080" cy="22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08" name="CustomShape 28"/>
          <p:cNvSpPr/>
          <p:nvPr/>
        </p:nvSpPr>
        <p:spPr>
          <a:xfrm flipH="1" flipV="1">
            <a:off x="5047200" y="4760280"/>
            <a:ext cx="3995640" cy="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09" name="CustomShape 29"/>
          <p:cNvSpPr/>
          <p:nvPr/>
        </p:nvSpPr>
        <p:spPr>
          <a:xfrm>
            <a:off x="4977000" y="4753800"/>
            <a:ext cx="178920" cy="3398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" name="CustomShape 30"/>
          <p:cNvSpPr/>
          <p:nvPr/>
        </p:nvSpPr>
        <p:spPr>
          <a:xfrm>
            <a:off x="6246720" y="4792680"/>
            <a:ext cx="159840" cy="3304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31"/>
          <p:cNvSpPr/>
          <p:nvPr/>
        </p:nvSpPr>
        <p:spPr>
          <a:xfrm>
            <a:off x="7545240" y="4772880"/>
            <a:ext cx="159840" cy="3304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32"/>
          <p:cNvSpPr/>
          <p:nvPr/>
        </p:nvSpPr>
        <p:spPr>
          <a:xfrm>
            <a:off x="8956080" y="4772880"/>
            <a:ext cx="159840" cy="3304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CustomShape 33"/>
          <p:cNvSpPr/>
          <p:nvPr/>
        </p:nvSpPr>
        <p:spPr>
          <a:xfrm flipV="1" rot="16200000">
            <a:off x="8764200" y="2689920"/>
            <a:ext cx="198000" cy="23119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CustomShape 34"/>
          <p:cNvSpPr/>
          <p:nvPr/>
        </p:nvSpPr>
        <p:spPr>
          <a:xfrm>
            <a:off x="4977000" y="5450040"/>
            <a:ext cx="178920" cy="2458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CustomShape 35"/>
          <p:cNvSpPr/>
          <p:nvPr/>
        </p:nvSpPr>
        <p:spPr>
          <a:xfrm>
            <a:off x="6228000" y="5450040"/>
            <a:ext cx="178920" cy="2458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" name="CustomShape 36"/>
          <p:cNvSpPr/>
          <p:nvPr/>
        </p:nvSpPr>
        <p:spPr>
          <a:xfrm>
            <a:off x="7554600" y="5450040"/>
            <a:ext cx="178920" cy="2458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7" name="CustomShape 37"/>
          <p:cNvSpPr/>
          <p:nvPr/>
        </p:nvSpPr>
        <p:spPr>
          <a:xfrm flipH="1" flipV="1">
            <a:off x="4132080" y="5651640"/>
            <a:ext cx="3572280" cy="29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18" name="CustomShape 38"/>
          <p:cNvSpPr/>
          <p:nvPr/>
        </p:nvSpPr>
        <p:spPr>
          <a:xfrm flipH="1" flipV="1">
            <a:off x="4105800" y="1035000"/>
            <a:ext cx="54000" cy="459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19" name="CustomShape 39"/>
          <p:cNvSpPr/>
          <p:nvPr/>
        </p:nvSpPr>
        <p:spPr>
          <a:xfrm rot="16200000">
            <a:off x="5150880" y="-141120"/>
            <a:ext cx="169200" cy="2343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" name="CustomShape 40"/>
          <p:cNvSpPr/>
          <p:nvPr/>
        </p:nvSpPr>
        <p:spPr>
          <a:xfrm>
            <a:off x="351720" y="859680"/>
            <a:ext cx="3105720" cy="1187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Shared Memory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Py_list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OPAL_list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Beam_list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21" name="CustomShape 41"/>
          <p:cNvSpPr/>
          <p:nvPr/>
        </p:nvSpPr>
        <p:spPr>
          <a:xfrm flipV="1" rot="15840000">
            <a:off x="4853520" y="-57600"/>
            <a:ext cx="150480" cy="28382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CustomShape 42"/>
          <p:cNvSpPr/>
          <p:nvPr/>
        </p:nvSpPr>
        <p:spPr>
          <a:xfrm rot="21180000">
            <a:off x="4475880" y="1441800"/>
            <a:ext cx="11808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beam_list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23" name="CustomShape 43"/>
          <p:cNvSpPr/>
          <p:nvPr/>
        </p:nvSpPr>
        <p:spPr>
          <a:xfrm flipV="1" rot="17017800">
            <a:off x="5069160" y="14040"/>
            <a:ext cx="100080" cy="52736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CustomShape 44"/>
          <p:cNvSpPr/>
          <p:nvPr/>
        </p:nvSpPr>
        <p:spPr>
          <a:xfrm rot="679800">
            <a:off x="3171600" y="2364840"/>
            <a:ext cx="13280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py_list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25" name="CustomShape 45"/>
          <p:cNvSpPr/>
          <p:nvPr/>
        </p:nvSpPr>
        <p:spPr>
          <a:xfrm flipH="1">
            <a:off x="1904760" y="2057040"/>
            <a:ext cx="149040" cy="2343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6" name="CustomShape 46"/>
          <p:cNvSpPr/>
          <p:nvPr/>
        </p:nvSpPr>
        <p:spPr>
          <a:xfrm flipV="1" rot="5400000">
            <a:off x="3798360" y="2404080"/>
            <a:ext cx="159840" cy="39067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" name="CustomShape 47"/>
          <p:cNvSpPr/>
          <p:nvPr/>
        </p:nvSpPr>
        <p:spPr>
          <a:xfrm>
            <a:off x="2723400" y="4481640"/>
            <a:ext cx="13280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OPAL_list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28" name="CustomShape 48"/>
          <p:cNvSpPr/>
          <p:nvPr/>
        </p:nvSpPr>
        <p:spPr>
          <a:xfrm>
            <a:off x="8403120" y="5710320"/>
            <a:ext cx="1266120" cy="3337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Add to ring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29" name="CustomShape 49"/>
          <p:cNvSpPr/>
          <p:nvPr/>
        </p:nvSpPr>
        <p:spPr>
          <a:xfrm>
            <a:off x="8935560" y="5474880"/>
            <a:ext cx="216360" cy="2084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CustomShape 50"/>
          <p:cNvSpPr/>
          <p:nvPr/>
        </p:nvSpPr>
        <p:spPr>
          <a:xfrm flipH="1">
            <a:off x="9669240" y="5914800"/>
            <a:ext cx="348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31" name="CustomShape 51"/>
          <p:cNvSpPr/>
          <p:nvPr/>
        </p:nvSpPr>
        <p:spPr>
          <a:xfrm flipV="1">
            <a:off x="9999360" y="3834720"/>
            <a:ext cx="360" cy="2079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32" name="CustomShape 52"/>
          <p:cNvSpPr/>
          <p:nvPr/>
        </p:nvSpPr>
        <p:spPr>
          <a:xfrm>
            <a:off x="5832720" y="2889360"/>
            <a:ext cx="26928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DejaVu Sans"/>
              </a:rPr>
              <a:t>y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33" name="CustomShape 53"/>
          <p:cNvSpPr/>
          <p:nvPr/>
        </p:nvSpPr>
        <p:spPr>
          <a:xfrm>
            <a:off x="8078400" y="2833920"/>
            <a:ext cx="26928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266760" y="365040"/>
            <a:ext cx="5283000" cy="52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3088"/>
                </a:solidFill>
                <a:latin typeface="Arial"/>
                <a:ea typeface="Verdana"/>
              </a:rPr>
              <a:t>Runner class flow diagram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335" name="CustomShape 2"/>
          <p:cNvSpPr/>
          <p:nvPr/>
        </p:nvSpPr>
        <p:spPr>
          <a:xfrm>
            <a:off x="5146560" y="244080"/>
            <a:ext cx="2202840" cy="3337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Instantiated by GUI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36" name="CustomShape 3"/>
          <p:cNvSpPr/>
          <p:nvPr/>
        </p:nvSpPr>
        <p:spPr>
          <a:xfrm>
            <a:off x="6171480" y="586440"/>
            <a:ext cx="207000" cy="22716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CustomShape 4"/>
          <p:cNvSpPr/>
          <p:nvPr/>
        </p:nvSpPr>
        <p:spPr>
          <a:xfrm>
            <a:off x="6002640" y="806040"/>
            <a:ext cx="545400" cy="3337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fork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38" name="CustomShape 5"/>
          <p:cNvSpPr/>
          <p:nvPr/>
        </p:nvSpPr>
        <p:spPr>
          <a:xfrm>
            <a:off x="6171480" y="1170360"/>
            <a:ext cx="207000" cy="22716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" name="CustomShape 6"/>
          <p:cNvSpPr/>
          <p:nvPr/>
        </p:nvSpPr>
        <p:spPr>
          <a:xfrm>
            <a:off x="5362920" y="1373040"/>
            <a:ext cx="1741680" cy="3337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Make distribution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40" name="CustomShape 7"/>
          <p:cNvSpPr/>
          <p:nvPr/>
        </p:nvSpPr>
        <p:spPr>
          <a:xfrm>
            <a:off x="5588640" y="1946880"/>
            <a:ext cx="1308960" cy="3337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Make beam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41" name="CustomShape 8"/>
          <p:cNvSpPr/>
          <p:nvPr/>
        </p:nvSpPr>
        <p:spPr>
          <a:xfrm>
            <a:off x="5682960" y="2464200"/>
            <a:ext cx="1055160" cy="3337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Make line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42" name="CustomShape 9"/>
          <p:cNvSpPr/>
          <p:nvPr/>
        </p:nvSpPr>
        <p:spPr>
          <a:xfrm>
            <a:off x="5325480" y="2981880"/>
            <a:ext cx="1845360" cy="3337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Execute track_run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43" name="CustomShape 10"/>
          <p:cNvSpPr/>
          <p:nvPr/>
        </p:nvSpPr>
        <p:spPr>
          <a:xfrm>
            <a:off x="6171120" y="1705680"/>
            <a:ext cx="207000" cy="22716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CustomShape 11"/>
          <p:cNvSpPr/>
          <p:nvPr/>
        </p:nvSpPr>
        <p:spPr>
          <a:xfrm>
            <a:off x="6171120" y="2260440"/>
            <a:ext cx="207000" cy="1706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12"/>
          <p:cNvSpPr/>
          <p:nvPr/>
        </p:nvSpPr>
        <p:spPr>
          <a:xfrm>
            <a:off x="6171480" y="2806560"/>
            <a:ext cx="207000" cy="1706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13"/>
          <p:cNvSpPr/>
          <p:nvPr/>
        </p:nvSpPr>
        <p:spPr>
          <a:xfrm>
            <a:off x="6148800" y="3343680"/>
            <a:ext cx="251640" cy="42336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14"/>
          <p:cNvSpPr/>
          <p:nvPr/>
        </p:nvSpPr>
        <p:spPr>
          <a:xfrm>
            <a:off x="5195160" y="3761280"/>
            <a:ext cx="2197440" cy="712440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" name="CustomShape 15"/>
          <p:cNvSpPr/>
          <p:nvPr/>
        </p:nvSpPr>
        <p:spPr>
          <a:xfrm>
            <a:off x="5784480" y="3843000"/>
            <a:ext cx="128196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i &gt; element number?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49" name="CustomShape 16"/>
          <p:cNvSpPr/>
          <p:nvPr/>
        </p:nvSpPr>
        <p:spPr>
          <a:xfrm>
            <a:off x="6171120" y="4482000"/>
            <a:ext cx="207000" cy="1987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CustomShape 17"/>
          <p:cNvSpPr/>
          <p:nvPr/>
        </p:nvSpPr>
        <p:spPr>
          <a:xfrm rot="5400000">
            <a:off x="5095080" y="4974840"/>
            <a:ext cx="216360" cy="16192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CustomShape 18"/>
          <p:cNvSpPr/>
          <p:nvPr/>
        </p:nvSpPr>
        <p:spPr>
          <a:xfrm flipV="1">
            <a:off x="4393800" y="4237920"/>
            <a:ext cx="207000" cy="15307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CustomShape 19"/>
          <p:cNvSpPr/>
          <p:nvPr/>
        </p:nvSpPr>
        <p:spPr>
          <a:xfrm>
            <a:off x="5918040" y="5672160"/>
            <a:ext cx="763560" cy="3337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i += 1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53" name="CustomShape 20"/>
          <p:cNvSpPr/>
          <p:nvPr/>
        </p:nvSpPr>
        <p:spPr>
          <a:xfrm flipV="1" rot="5400000">
            <a:off x="4656960" y="4059720"/>
            <a:ext cx="216360" cy="5335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4" name="CustomShape 21"/>
          <p:cNvSpPr/>
          <p:nvPr/>
        </p:nvSpPr>
        <p:spPr>
          <a:xfrm>
            <a:off x="5278320" y="4674960"/>
            <a:ext cx="2362680" cy="8204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Get name, start and end positions and add to OPAL_list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55" name="CustomShape 22"/>
          <p:cNvSpPr/>
          <p:nvPr/>
        </p:nvSpPr>
        <p:spPr>
          <a:xfrm flipV="1" rot="5400000">
            <a:off x="7582680" y="3871440"/>
            <a:ext cx="216360" cy="5335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23"/>
          <p:cNvSpPr/>
          <p:nvPr/>
        </p:nvSpPr>
        <p:spPr>
          <a:xfrm>
            <a:off x="7997040" y="4025880"/>
            <a:ext cx="1186920" cy="3337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Make plots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57" name="CustomShape 24"/>
          <p:cNvSpPr/>
          <p:nvPr/>
        </p:nvSpPr>
        <p:spPr>
          <a:xfrm>
            <a:off x="7968600" y="804240"/>
            <a:ext cx="2197440" cy="712440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25"/>
          <p:cNvSpPr/>
          <p:nvPr/>
        </p:nvSpPr>
        <p:spPr>
          <a:xfrm>
            <a:off x="8277480" y="1011240"/>
            <a:ext cx="18086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i &gt; py_list length?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59" name="CustomShape 26"/>
          <p:cNvSpPr/>
          <p:nvPr/>
        </p:nvSpPr>
        <p:spPr>
          <a:xfrm>
            <a:off x="8965800" y="1517760"/>
            <a:ext cx="207000" cy="1987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CustomShape 27"/>
          <p:cNvSpPr/>
          <p:nvPr/>
        </p:nvSpPr>
        <p:spPr>
          <a:xfrm>
            <a:off x="8401680" y="1721160"/>
            <a:ext cx="1487880" cy="3337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Make element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61" name="CustomShape 28"/>
          <p:cNvSpPr/>
          <p:nvPr/>
        </p:nvSpPr>
        <p:spPr>
          <a:xfrm>
            <a:off x="8975160" y="2063520"/>
            <a:ext cx="207000" cy="1987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2" name="CustomShape 29"/>
          <p:cNvSpPr/>
          <p:nvPr/>
        </p:nvSpPr>
        <p:spPr>
          <a:xfrm>
            <a:off x="8411040" y="2266920"/>
            <a:ext cx="1478520" cy="3337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Set attributes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63" name="CustomShape 30"/>
          <p:cNvSpPr/>
          <p:nvPr/>
        </p:nvSpPr>
        <p:spPr>
          <a:xfrm>
            <a:off x="8975160" y="2599560"/>
            <a:ext cx="207000" cy="1987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4" name="CustomShape 31"/>
          <p:cNvSpPr/>
          <p:nvPr/>
        </p:nvSpPr>
        <p:spPr>
          <a:xfrm>
            <a:off x="8307360" y="2812320"/>
            <a:ext cx="1685520" cy="3337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Add to py_list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65" name="CustomShape 32"/>
          <p:cNvSpPr/>
          <p:nvPr/>
        </p:nvSpPr>
        <p:spPr>
          <a:xfrm>
            <a:off x="9041040" y="3154680"/>
            <a:ext cx="207000" cy="1987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CustomShape 33"/>
          <p:cNvSpPr/>
          <p:nvPr/>
        </p:nvSpPr>
        <p:spPr>
          <a:xfrm>
            <a:off x="8693280" y="3358080"/>
            <a:ext cx="763560" cy="3337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i += 1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67" name="CustomShape 34"/>
          <p:cNvSpPr/>
          <p:nvPr/>
        </p:nvSpPr>
        <p:spPr>
          <a:xfrm rot="5400000">
            <a:off x="8066160" y="3007800"/>
            <a:ext cx="146160" cy="1033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CustomShape 35"/>
          <p:cNvSpPr/>
          <p:nvPr/>
        </p:nvSpPr>
        <p:spPr>
          <a:xfrm flipV="1">
            <a:off x="7516800" y="1152360"/>
            <a:ext cx="262440" cy="2444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CustomShape 36"/>
          <p:cNvSpPr/>
          <p:nvPr/>
        </p:nvSpPr>
        <p:spPr>
          <a:xfrm flipV="1" rot="5400000">
            <a:off x="7733160" y="992880"/>
            <a:ext cx="122400" cy="3452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0" name="CustomShape 37"/>
          <p:cNvSpPr/>
          <p:nvPr/>
        </p:nvSpPr>
        <p:spPr>
          <a:xfrm>
            <a:off x="7422120" y="696600"/>
            <a:ext cx="2994840" cy="307296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1" name="CustomShape 38"/>
          <p:cNvSpPr/>
          <p:nvPr/>
        </p:nvSpPr>
        <p:spPr>
          <a:xfrm>
            <a:off x="878400" y="1151280"/>
            <a:ext cx="3105720" cy="1187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Shared Memory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Py_list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OPAL_list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Beam_list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72" name="CustomShape 39"/>
          <p:cNvSpPr/>
          <p:nvPr/>
        </p:nvSpPr>
        <p:spPr>
          <a:xfrm rot="16200000">
            <a:off x="4605480" y="907200"/>
            <a:ext cx="131760" cy="1261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3" name="CustomShape 40"/>
          <p:cNvSpPr/>
          <p:nvPr/>
        </p:nvSpPr>
        <p:spPr>
          <a:xfrm rot="16200000">
            <a:off x="4633560" y="1415520"/>
            <a:ext cx="131760" cy="1261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CustomShape 41"/>
          <p:cNvSpPr/>
          <p:nvPr/>
        </p:nvSpPr>
        <p:spPr>
          <a:xfrm flipV="1" rot="16200000">
            <a:off x="3989520" y="3889080"/>
            <a:ext cx="131760" cy="24526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5" name="CustomShape 42"/>
          <p:cNvSpPr/>
          <p:nvPr/>
        </p:nvSpPr>
        <p:spPr>
          <a:xfrm rot="16980000">
            <a:off x="4738320" y="1718280"/>
            <a:ext cx="150480" cy="14594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6" name="CustomShape 43"/>
          <p:cNvSpPr/>
          <p:nvPr/>
        </p:nvSpPr>
        <p:spPr>
          <a:xfrm rot="10800000">
            <a:off x="2752920" y="2318760"/>
            <a:ext cx="131760" cy="28141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CustomShape 44"/>
          <p:cNvSpPr/>
          <p:nvPr/>
        </p:nvSpPr>
        <p:spPr>
          <a:xfrm rot="600000">
            <a:off x="4257000" y="2467800"/>
            <a:ext cx="8856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py_list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78" name="CustomShape 45"/>
          <p:cNvSpPr/>
          <p:nvPr/>
        </p:nvSpPr>
        <p:spPr>
          <a:xfrm>
            <a:off x="4237920" y="1715760"/>
            <a:ext cx="13280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beam_list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79" name="CustomShape 46"/>
          <p:cNvSpPr/>
          <p:nvPr/>
        </p:nvSpPr>
        <p:spPr>
          <a:xfrm>
            <a:off x="4257000" y="1151280"/>
            <a:ext cx="13280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beam_list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80" name="CustomShape 47"/>
          <p:cNvSpPr/>
          <p:nvPr/>
        </p:nvSpPr>
        <p:spPr>
          <a:xfrm>
            <a:off x="3052800" y="4678920"/>
            <a:ext cx="13280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OPAL_list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81" name="CustomShape 48"/>
          <p:cNvSpPr/>
          <p:nvPr/>
        </p:nvSpPr>
        <p:spPr>
          <a:xfrm>
            <a:off x="6179040" y="5499720"/>
            <a:ext cx="207000" cy="1987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2" name="CustomShape 49"/>
          <p:cNvSpPr/>
          <p:nvPr/>
        </p:nvSpPr>
        <p:spPr>
          <a:xfrm>
            <a:off x="7442640" y="3758760"/>
            <a:ext cx="26928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DejaVu Sans"/>
              </a:rPr>
              <a:t>y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83" name="CustomShape 50"/>
          <p:cNvSpPr/>
          <p:nvPr/>
        </p:nvSpPr>
        <p:spPr>
          <a:xfrm>
            <a:off x="6414840" y="4336560"/>
            <a:ext cx="26928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84" name="CustomShape 51"/>
          <p:cNvSpPr/>
          <p:nvPr/>
        </p:nvSpPr>
        <p:spPr>
          <a:xfrm>
            <a:off x="7909920" y="3161520"/>
            <a:ext cx="26928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DejaVu Sans"/>
              </a:rPr>
              <a:t>y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CustomShape 1"/>
          <p:cNvSpPr/>
          <p:nvPr/>
        </p:nvSpPr>
        <p:spPr>
          <a:xfrm>
            <a:off x="266760" y="365040"/>
            <a:ext cx="5828760" cy="57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3088"/>
                </a:solidFill>
                <a:latin typeface="Arial"/>
                <a:ea typeface="Verdana"/>
              </a:rPr>
              <a:t>Data structures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386" name="CustomShape 2"/>
          <p:cNvSpPr/>
          <p:nvPr/>
        </p:nvSpPr>
        <p:spPr>
          <a:xfrm>
            <a:off x="266760" y="843840"/>
            <a:ext cx="9270000" cy="68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85840" indent="-285120">
              <a:lnSpc>
                <a:spcPct val="9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  <a:ea typeface="Verdana"/>
              </a:rPr>
              <a:t>Dictionaries used in several parts of the code. The majority are defined in GUI_dicts.py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87" name="CustomShape 3"/>
          <p:cNvSpPr/>
          <p:nvPr/>
        </p:nvSpPr>
        <p:spPr>
          <a:xfrm>
            <a:off x="278640" y="1424160"/>
            <a:ext cx="9536400" cy="16405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CustomShape 4"/>
          <p:cNvSpPr/>
          <p:nvPr/>
        </p:nvSpPr>
        <p:spPr>
          <a:xfrm>
            <a:off x="282600" y="1419840"/>
            <a:ext cx="16858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BEAM_SETUP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89" name="CustomShape 5"/>
          <p:cNvSpPr/>
          <p:nvPr/>
        </p:nvSpPr>
        <p:spPr>
          <a:xfrm>
            <a:off x="282240" y="1756440"/>
            <a:ext cx="9435960" cy="130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List of dictionaries</a:t>
            </a:r>
            <a:endParaRPr b="0" lang="en-GB" sz="16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Each dictionary contains a widget type, and a dictionary of arguments </a:t>
            </a:r>
            <a:endParaRPr b="0" lang="en-GB" sz="16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Used when choosing beam settings</a:t>
            </a:r>
            <a:endParaRPr b="0" lang="en-GB" sz="16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Iterated through to determine widget class and instantiate an object with the arguments given</a:t>
            </a:r>
            <a:endParaRPr b="0" lang="en-GB" sz="16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Structure: [ {"widget" : class name, "options" : {args}, "bounds" : [lower, upper] }, ... ]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90" name="CustomShape 6"/>
          <p:cNvSpPr/>
          <p:nvPr/>
        </p:nvSpPr>
        <p:spPr>
          <a:xfrm>
            <a:off x="288000" y="3644280"/>
            <a:ext cx="9545760" cy="1665360"/>
          </a:xfrm>
          <a:prstGeom prst="rect">
            <a:avLst/>
          </a:prstGeom>
          <a:solidFill>
            <a:schemeClr val="tx2">
              <a:lumMod val="75000"/>
            </a:schemeClr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1" name="CustomShape 7"/>
          <p:cNvSpPr/>
          <p:nvPr/>
        </p:nvSpPr>
        <p:spPr>
          <a:xfrm>
            <a:off x="291960" y="3639960"/>
            <a:ext cx="17798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BEAM_DISPLAY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92" name="CustomShape 8"/>
          <p:cNvSpPr/>
          <p:nvPr/>
        </p:nvSpPr>
        <p:spPr>
          <a:xfrm>
            <a:off x="291600" y="3976560"/>
            <a:ext cx="9435960" cy="130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List of dictionaries</a:t>
            </a:r>
            <a:endParaRPr b="0" lang="en-GB" sz="16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Each dictionary contains a widget type, and a dictionary of arguments </a:t>
            </a:r>
            <a:endParaRPr b="0" lang="en-GB" sz="16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Used when displaying beam settings</a:t>
            </a:r>
            <a:endParaRPr b="0" lang="en-GB" sz="16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Iterated through to determine widget class and instantiate an object with the arguments given</a:t>
            </a:r>
            <a:endParaRPr b="0" lang="en-GB" sz="16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Structure: [ {"widget" : class name, "options" : {args}, ... ]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CustomShape 1"/>
          <p:cNvSpPr/>
          <p:nvPr/>
        </p:nvSpPr>
        <p:spPr>
          <a:xfrm>
            <a:off x="363240" y="313920"/>
            <a:ext cx="9536400" cy="15055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4" name="CustomShape 2"/>
          <p:cNvSpPr/>
          <p:nvPr/>
        </p:nvSpPr>
        <p:spPr>
          <a:xfrm>
            <a:off x="367200" y="309600"/>
            <a:ext cx="16858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BOUNDS_DICT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95" name="CustomShape 3"/>
          <p:cNvSpPr/>
          <p:nvPr/>
        </p:nvSpPr>
        <p:spPr>
          <a:xfrm>
            <a:off x="366840" y="646200"/>
            <a:ext cx="9435960" cy="106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Dictionary</a:t>
            </a:r>
            <a:endParaRPr b="0" lang="en-GB" sz="16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Contains an OPAL element class name as key, and a list of bounds (one for each setting) as value</a:t>
            </a:r>
            <a:endParaRPr b="0" lang="en-GB" sz="16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Used during validation</a:t>
            </a:r>
            <a:endParaRPr b="0" lang="en-GB" sz="16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Structure: {"class name" : [ [lower, upper], …], … }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96" name="CustomShape 4"/>
          <p:cNvSpPr/>
          <p:nvPr/>
        </p:nvSpPr>
        <p:spPr>
          <a:xfrm>
            <a:off x="353880" y="1988640"/>
            <a:ext cx="9762840" cy="1900800"/>
          </a:xfrm>
          <a:prstGeom prst="rect">
            <a:avLst/>
          </a:prstGeom>
          <a:solidFill>
            <a:schemeClr val="tx2">
              <a:lumMod val="75000"/>
            </a:schemeClr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7" name="CustomShape 5"/>
          <p:cNvSpPr/>
          <p:nvPr/>
        </p:nvSpPr>
        <p:spPr>
          <a:xfrm>
            <a:off x="357840" y="1984320"/>
            <a:ext cx="17798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ALL_OPTIONS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98" name="CustomShape 6"/>
          <p:cNvSpPr/>
          <p:nvPr/>
        </p:nvSpPr>
        <p:spPr>
          <a:xfrm>
            <a:off x="353880" y="2308680"/>
            <a:ext cx="9991080" cy="155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Dictionary of lists (of dictionaries...)</a:t>
            </a:r>
            <a:endParaRPr b="0" lang="en-GB" sz="16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Dictionary is an element class name as the key, and a list of widget dictionaries as the value</a:t>
            </a:r>
            <a:endParaRPr b="0" lang="en-GB" sz="16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Each widget dictionary has the same structure as in BEAM_SETUP </a:t>
            </a:r>
            <a:endParaRPr b="0" lang="en-GB" sz="16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Used when displaying options for an added element</a:t>
            </a:r>
            <a:endParaRPr b="0" lang="en-GB" sz="16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Iterated through to determine widget class and instantiate an object with the arguments given</a:t>
            </a:r>
            <a:endParaRPr b="0" lang="en-GB" sz="16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{ "OPAL class name" : [ {"widget" : widget class name, "options" : {args} },... ], ... }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99" name="CustomShape 7"/>
          <p:cNvSpPr/>
          <p:nvPr/>
        </p:nvSpPr>
        <p:spPr>
          <a:xfrm>
            <a:off x="363240" y="4048920"/>
            <a:ext cx="9526680" cy="16466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CustomShape 8"/>
          <p:cNvSpPr/>
          <p:nvPr/>
        </p:nvSpPr>
        <p:spPr>
          <a:xfrm>
            <a:off x="366840" y="4380840"/>
            <a:ext cx="9435960" cy="130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Dictionary</a:t>
            </a:r>
            <a:endParaRPr b="0" lang="en-GB" sz="16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Contains an OPAL element class name as key, and a list containing the name of its colour in the ring display and its name displayed as the value</a:t>
            </a:r>
            <a:endParaRPr b="0" lang="en-GB" sz="16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Used by python when drawing the ring</a:t>
            </a:r>
            <a:endParaRPr b="0" lang="en-GB" sz="16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Structure: {"class name" : [colour, name], … }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01" name="CustomShape 9"/>
          <p:cNvSpPr/>
          <p:nvPr/>
        </p:nvSpPr>
        <p:spPr>
          <a:xfrm>
            <a:off x="367200" y="4044600"/>
            <a:ext cx="17798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COLOURS_KEY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CustomShape 1"/>
          <p:cNvSpPr/>
          <p:nvPr/>
        </p:nvSpPr>
        <p:spPr>
          <a:xfrm>
            <a:off x="266760" y="365040"/>
            <a:ext cx="5828760" cy="57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en-GB" sz="2800" spc="-1" strike="noStrike">
                <a:solidFill>
                  <a:srgbClr val="003088"/>
                </a:solidFill>
                <a:latin typeface="Arial"/>
                <a:ea typeface="Verdana"/>
              </a:rPr>
              <a:t>Dictionaries defined in GUI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403" name="CustomShape 2"/>
          <p:cNvSpPr/>
          <p:nvPr/>
        </p:nvSpPr>
        <p:spPr>
          <a:xfrm>
            <a:off x="266760" y="1103760"/>
            <a:ext cx="9536400" cy="1235520"/>
          </a:xfrm>
          <a:prstGeom prst="rect">
            <a:avLst/>
          </a:prstGeom>
          <a:solidFill>
            <a:schemeClr val="tx2">
              <a:lumMod val="75000"/>
            </a:schemeClr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4" name="CustomShape 3"/>
          <p:cNvSpPr/>
          <p:nvPr/>
        </p:nvSpPr>
        <p:spPr>
          <a:xfrm>
            <a:off x="270720" y="1099440"/>
            <a:ext cx="1779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settings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05" name="CustomShape 4"/>
          <p:cNvSpPr/>
          <p:nvPr/>
        </p:nvSpPr>
        <p:spPr>
          <a:xfrm>
            <a:off x="270360" y="1435680"/>
            <a:ext cx="999108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Dictionary</a:t>
            </a:r>
            <a:endParaRPr b="0" lang="en-GB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Contains the settings the user selected for the added element (validated)</a:t>
            </a:r>
            <a:endParaRPr b="0" lang="en-GB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Structure: {“arg name” : chosen value, … }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06" name="CustomShape 5"/>
          <p:cNvSpPr/>
          <p:nvPr/>
        </p:nvSpPr>
        <p:spPr>
          <a:xfrm>
            <a:off x="266760" y="2672280"/>
            <a:ext cx="9536400" cy="11476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7" name="CustomShape 6"/>
          <p:cNvSpPr/>
          <p:nvPr/>
        </p:nvSpPr>
        <p:spPr>
          <a:xfrm>
            <a:off x="270720" y="2667960"/>
            <a:ext cx="1685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add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08" name="CustomShape 7"/>
          <p:cNvSpPr/>
          <p:nvPr/>
        </p:nvSpPr>
        <p:spPr>
          <a:xfrm>
            <a:off x="270360" y="3004560"/>
            <a:ext cx="94359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List of dictionaries</a:t>
            </a:r>
            <a:endParaRPr b="0" lang="en-GB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Data to be appended to py_list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CustomShape 1"/>
          <p:cNvSpPr/>
          <p:nvPr/>
        </p:nvSpPr>
        <p:spPr>
          <a:xfrm>
            <a:off x="354600" y="206640"/>
            <a:ext cx="969264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66000"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3088"/>
                </a:solidFill>
                <a:latin typeface="Arial"/>
                <a:ea typeface="Verdana"/>
              </a:rPr>
              <a:t>Key functions – displaying widgets with dictionaries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410" name="CustomShape 2"/>
          <p:cNvSpPr/>
          <p:nvPr/>
        </p:nvSpPr>
        <p:spPr>
          <a:xfrm>
            <a:off x="1120320" y="711000"/>
            <a:ext cx="2535840" cy="1065240"/>
          </a:xfrm>
          <a:prstGeom prst="flowChartDecisi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1" name="CustomShape 3"/>
          <p:cNvSpPr/>
          <p:nvPr/>
        </p:nvSpPr>
        <p:spPr>
          <a:xfrm>
            <a:off x="1698120" y="936720"/>
            <a:ext cx="1397520" cy="8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DejaVu Sans"/>
              </a:rPr>
              <a:t>i &gt; length of widget_dict?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600" spc="-1" strike="noStrike">
              <a:latin typeface="Arial"/>
            </a:endParaRPr>
          </a:p>
        </p:txBody>
      </p:sp>
      <p:sp>
        <p:nvSpPr>
          <p:cNvPr id="412" name="CustomShape 4"/>
          <p:cNvSpPr/>
          <p:nvPr/>
        </p:nvSpPr>
        <p:spPr>
          <a:xfrm>
            <a:off x="2284920" y="1776960"/>
            <a:ext cx="207000" cy="22716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3" name="CustomShape 5"/>
          <p:cNvSpPr/>
          <p:nvPr/>
        </p:nvSpPr>
        <p:spPr>
          <a:xfrm>
            <a:off x="1120320" y="2004840"/>
            <a:ext cx="2674800" cy="5770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Noto Sans CJK SC"/>
              </a:rPr>
              <a:t>Set widget variable to </a:t>
            </a: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DejaVu Sans"/>
              </a:rPr>
              <a:t>widget_dict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[i]["widget"]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14" name="CustomShape 6"/>
          <p:cNvSpPr/>
          <p:nvPr/>
        </p:nvSpPr>
        <p:spPr>
          <a:xfrm>
            <a:off x="2250360" y="2591280"/>
            <a:ext cx="207000" cy="22716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5" name="CustomShape 7"/>
          <p:cNvSpPr/>
          <p:nvPr/>
        </p:nvSpPr>
        <p:spPr>
          <a:xfrm>
            <a:off x="1120320" y="2817360"/>
            <a:ext cx="2674800" cy="5770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Noto Sans CJK SC"/>
              </a:rPr>
              <a:t>Set args to 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DejaVu Sans"/>
              </a:rPr>
              <a:t>widget_dict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[i]["options"]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16" name="CustomShape 8"/>
          <p:cNvSpPr/>
          <p:nvPr/>
        </p:nvSpPr>
        <p:spPr>
          <a:xfrm>
            <a:off x="1120320" y="3628080"/>
            <a:ext cx="2674800" cy="5770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Instantiate object of widget with **args and display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17" name="CustomShape 9"/>
          <p:cNvSpPr/>
          <p:nvPr/>
        </p:nvSpPr>
        <p:spPr>
          <a:xfrm>
            <a:off x="4199760" y="4389840"/>
            <a:ext cx="1275120" cy="5770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Add to input_list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18" name="CustomShape 10"/>
          <p:cNvSpPr/>
          <p:nvPr/>
        </p:nvSpPr>
        <p:spPr>
          <a:xfrm>
            <a:off x="150840" y="3737160"/>
            <a:ext cx="711720" cy="3337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i += 1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19" name="CustomShape 11"/>
          <p:cNvSpPr/>
          <p:nvPr/>
        </p:nvSpPr>
        <p:spPr>
          <a:xfrm>
            <a:off x="2250360" y="3417480"/>
            <a:ext cx="207000" cy="22716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0" name="CustomShape 12"/>
          <p:cNvSpPr/>
          <p:nvPr/>
        </p:nvSpPr>
        <p:spPr>
          <a:xfrm>
            <a:off x="2247840" y="4211280"/>
            <a:ext cx="207000" cy="22716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CustomShape 13"/>
          <p:cNvSpPr/>
          <p:nvPr/>
        </p:nvSpPr>
        <p:spPr>
          <a:xfrm>
            <a:off x="2250360" y="4792680"/>
            <a:ext cx="207000" cy="22716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2" name="Line 14"/>
          <p:cNvSpPr/>
          <p:nvPr/>
        </p:nvSpPr>
        <p:spPr>
          <a:xfrm>
            <a:off x="439200" y="5452200"/>
            <a:ext cx="1071000" cy="0"/>
          </a:xfrm>
          <a:prstGeom prst="line">
            <a:avLst/>
          </a:prstGeom>
          <a:ln w="7632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23" name="Line 15"/>
          <p:cNvSpPr/>
          <p:nvPr/>
        </p:nvSpPr>
        <p:spPr>
          <a:xfrm flipH="1">
            <a:off x="507240" y="1366560"/>
            <a:ext cx="30600" cy="2370600"/>
          </a:xfrm>
          <a:prstGeom prst="line">
            <a:avLst/>
          </a:prstGeom>
          <a:ln w="7632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24" name="CustomShape 16"/>
          <p:cNvSpPr/>
          <p:nvPr/>
        </p:nvSpPr>
        <p:spPr>
          <a:xfrm rot="16200000">
            <a:off x="665640" y="1076400"/>
            <a:ext cx="196920" cy="53316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5" name="CustomShape 17"/>
          <p:cNvSpPr/>
          <p:nvPr/>
        </p:nvSpPr>
        <p:spPr>
          <a:xfrm>
            <a:off x="3751560" y="816840"/>
            <a:ext cx="44172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DejaVu Sans"/>
              </a:rPr>
              <a:t>y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26" name="CustomShape 18"/>
          <p:cNvSpPr/>
          <p:nvPr/>
        </p:nvSpPr>
        <p:spPr>
          <a:xfrm>
            <a:off x="2480040" y="1685520"/>
            <a:ext cx="44172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27" name="CustomShape 19"/>
          <p:cNvSpPr/>
          <p:nvPr/>
        </p:nvSpPr>
        <p:spPr>
          <a:xfrm rot="16200000">
            <a:off x="3828240" y="977760"/>
            <a:ext cx="196920" cy="53316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8" name="CustomShape 20"/>
          <p:cNvSpPr/>
          <p:nvPr/>
        </p:nvSpPr>
        <p:spPr>
          <a:xfrm>
            <a:off x="4285440" y="864000"/>
            <a:ext cx="1762200" cy="5770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Return input_list and widget_list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29" name="CustomShape 21"/>
          <p:cNvSpPr/>
          <p:nvPr/>
        </p:nvSpPr>
        <p:spPr>
          <a:xfrm>
            <a:off x="1083240" y="4396680"/>
            <a:ext cx="2535840" cy="621720"/>
          </a:xfrm>
          <a:prstGeom prst="flowChartDecisi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0" name="CustomShape 22"/>
          <p:cNvSpPr/>
          <p:nvPr/>
        </p:nvSpPr>
        <p:spPr>
          <a:xfrm>
            <a:off x="1731960" y="4559760"/>
            <a:ext cx="141084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DejaVu Sans"/>
              </a:rPr>
              <a:t>Input widget?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600" spc="-1" strike="noStrike">
              <a:latin typeface="Arial"/>
            </a:endParaRPr>
          </a:p>
        </p:txBody>
      </p:sp>
      <p:sp>
        <p:nvSpPr>
          <p:cNvPr id="431" name="CustomShape 23"/>
          <p:cNvSpPr/>
          <p:nvPr/>
        </p:nvSpPr>
        <p:spPr>
          <a:xfrm>
            <a:off x="1480320" y="5283000"/>
            <a:ext cx="1949760" cy="3337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Add to widget_list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32" name="CustomShape 24"/>
          <p:cNvSpPr/>
          <p:nvPr/>
        </p:nvSpPr>
        <p:spPr>
          <a:xfrm flipV="1">
            <a:off x="393840" y="4095360"/>
            <a:ext cx="181800" cy="13352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3" name="CustomShape 25"/>
          <p:cNvSpPr/>
          <p:nvPr/>
        </p:nvSpPr>
        <p:spPr>
          <a:xfrm>
            <a:off x="2247840" y="5037840"/>
            <a:ext cx="207000" cy="22716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4" name="CustomShape 26"/>
          <p:cNvSpPr/>
          <p:nvPr/>
        </p:nvSpPr>
        <p:spPr>
          <a:xfrm rot="16200000">
            <a:off x="3828240" y="4416120"/>
            <a:ext cx="196920" cy="53316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5" name="Line 27"/>
          <p:cNvSpPr/>
          <p:nvPr/>
        </p:nvSpPr>
        <p:spPr>
          <a:xfrm>
            <a:off x="4837680" y="4974480"/>
            <a:ext cx="0" cy="457200"/>
          </a:xfrm>
          <a:prstGeom prst="line">
            <a:avLst/>
          </a:prstGeom>
          <a:ln w="7632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36" name="CustomShape 28"/>
          <p:cNvSpPr/>
          <p:nvPr/>
        </p:nvSpPr>
        <p:spPr>
          <a:xfrm rot="5400000">
            <a:off x="4061880" y="4723200"/>
            <a:ext cx="185400" cy="14461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7" name="CustomShape 29"/>
          <p:cNvSpPr/>
          <p:nvPr/>
        </p:nvSpPr>
        <p:spPr>
          <a:xfrm>
            <a:off x="3786480" y="4283640"/>
            <a:ext cx="44172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DejaVu Sans"/>
              </a:rPr>
              <a:t>y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38" name="CustomShape 30"/>
          <p:cNvSpPr/>
          <p:nvPr/>
        </p:nvSpPr>
        <p:spPr>
          <a:xfrm>
            <a:off x="2438640" y="4944600"/>
            <a:ext cx="44172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b="0" lang="en-GB" sz="1600" spc="-1" strike="noStrike">
              <a:latin typeface="Arial"/>
            </a:endParaRPr>
          </a:p>
        </p:txBody>
      </p:sp>
      <p:pic>
        <p:nvPicPr>
          <p:cNvPr id="439" name="" descr=""/>
          <p:cNvPicPr/>
          <p:nvPr/>
        </p:nvPicPr>
        <p:blipFill>
          <a:blip r:embed="rId1"/>
          <a:stretch/>
        </p:blipFill>
        <p:spPr>
          <a:xfrm>
            <a:off x="5616000" y="2016000"/>
            <a:ext cx="5114160" cy="1647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CustomShape 1"/>
          <p:cNvSpPr/>
          <p:nvPr/>
        </p:nvSpPr>
        <p:spPr>
          <a:xfrm>
            <a:off x="325800" y="229320"/>
            <a:ext cx="6575760" cy="57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55000"/>
          </a:bodyPr>
          <a:p>
            <a:pPr>
              <a:lnSpc>
                <a:spcPct val="90000"/>
              </a:lnSpc>
            </a:pPr>
            <a:r>
              <a:rPr b="0" lang="en-GB" sz="2800" spc="-1" strike="noStrike">
                <a:solidFill>
                  <a:srgbClr val="003088"/>
                </a:solidFill>
                <a:latin typeface="Arial"/>
                <a:ea typeface="Verdana"/>
              </a:rPr>
              <a:t>Key functions – choosing element settings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441" name="CustomShape 2"/>
          <p:cNvSpPr/>
          <p:nvPr/>
        </p:nvSpPr>
        <p:spPr>
          <a:xfrm>
            <a:off x="2276640" y="1070280"/>
            <a:ext cx="2674800" cy="5770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Correct widget list chosen from ALL_OPTIONS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42" name="CustomShape 3"/>
          <p:cNvSpPr/>
          <p:nvPr/>
        </p:nvSpPr>
        <p:spPr>
          <a:xfrm>
            <a:off x="5250960" y="1073160"/>
            <a:ext cx="2674800" cy="5770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Display widgets in options window as in previous slide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43" name="CustomShape 4"/>
          <p:cNvSpPr/>
          <p:nvPr/>
        </p:nvSpPr>
        <p:spPr>
          <a:xfrm>
            <a:off x="325800" y="1077840"/>
            <a:ext cx="1689120" cy="5770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Options window called by GUI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44" name="CustomShape 5"/>
          <p:cNvSpPr/>
          <p:nvPr/>
        </p:nvSpPr>
        <p:spPr>
          <a:xfrm>
            <a:off x="8233920" y="1070280"/>
            <a:ext cx="1875960" cy="5770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GUI adds confirm button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45" name="CustomShape 6"/>
          <p:cNvSpPr/>
          <p:nvPr/>
        </p:nvSpPr>
        <p:spPr>
          <a:xfrm>
            <a:off x="1865160" y="1973520"/>
            <a:ext cx="1689120" cy="3337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Confirm pressed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46" name="CustomShape 7"/>
          <p:cNvSpPr/>
          <p:nvPr/>
        </p:nvSpPr>
        <p:spPr>
          <a:xfrm>
            <a:off x="1589760" y="3665160"/>
            <a:ext cx="2240280" cy="3337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Get input from widget i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47" name="CustomShape 8"/>
          <p:cNvSpPr/>
          <p:nvPr/>
        </p:nvSpPr>
        <p:spPr>
          <a:xfrm>
            <a:off x="1662480" y="2521080"/>
            <a:ext cx="2094120" cy="952200"/>
          </a:xfrm>
          <a:prstGeom prst="flowChartDecisi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8" name="CustomShape 9"/>
          <p:cNvSpPr/>
          <p:nvPr/>
        </p:nvSpPr>
        <p:spPr>
          <a:xfrm>
            <a:off x="2115000" y="2712240"/>
            <a:ext cx="1276200" cy="82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DejaVu Sans"/>
              </a:rPr>
              <a:t>i &gt; length of input_list?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600" spc="-1" strike="noStrike">
              <a:latin typeface="Arial"/>
            </a:endParaRPr>
          </a:p>
        </p:txBody>
      </p:sp>
      <p:sp>
        <p:nvSpPr>
          <p:cNvPr id="449" name="CustomShape 10"/>
          <p:cNvSpPr/>
          <p:nvPr/>
        </p:nvSpPr>
        <p:spPr>
          <a:xfrm>
            <a:off x="4748400" y="2521080"/>
            <a:ext cx="2094120" cy="952200"/>
          </a:xfrm>
          <a:prstGeom prst="flowChartDecisi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0" name="CustomShape 11"/>
          <p:cNvSpPr/>
          <p:nvPr/>
        </p:nvSpPr>
        <p:spPr>
          <a:xfrm>
            <a:off x="5200560" y="2712240"/>
            <a:ext cx="1641960" cy="82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DejaVu Sans"/>
              </a:rPr>
              <a:t>Any invalid inputs?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600" spc="-1" strike="noStrike">
              <a:latin typeface="Arial"/>
            </a:endParaRPr>
          </a:p>
        </p:txBody>
      </p:sp>
      <p:sp>
        <p:nvSpPr>
          <p:cNvPr id="451" name="CustomShape 12"/>
          <p:cNvSpPr/>
          <p:nvPr/>
        </p:nvSpPr>
        <p:spPr>
          <a:xfrm>
            <a:off x="4976640" y="3789360"/>
            <a:ext cx="1641960" cy="3337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Error message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52" name="CustomShape 13"/>
          <p:cNvSpPr/>
          <p:nvPr/>
        </p:nvSpPr>
        <p:spPr>
          <a:xfrm>
            <a:off x="4974480" y="4476960"/>
            <a:ext cx="1641960" cy="3337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Cancel addition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53" name="CustomShape 14"/>
          <p:cNvSpPr/>
          <p:nvPr/>
        </p:nvSpPr>
        <p:spPr>
          <a:xfrm>
            <a:off x="399240" y="3953520"/>
            <a:ext cx="711720" cy="3337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i += 1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54" name="CustomShape 15"/>
          <p:cNvSpPr/>
          <p:nvPr/>
        </p:nvSpPr>
        <p:spPr>
          <a:xfrm>
            <a:off x="7828920" y="2608560"/>
            <a:ext cx="1641960" cy="8204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Add element with settings as arguments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55" name="CustomShape 16"/>
          <p:cNvSpPr/>
          <p:nvPr/>
        </p:nvSpPr>
        <p:spPr>
          <a:xfrm>
            <a:off x="1912320" y="4898880"/>
            <a:ext cx="575640" cy="3337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flag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56" name="CustomShape 17"/>
          <p:cNvSpPr/>
          <p:nvPr/>
        </p:nvSpPr>
        <p:spPr>
          <a:xfrm>
            <a:off x="2679480" y="4849200"/>
            <a:ext cx="1305000" cy="5770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Add to settings_list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57" name="CustomShape 18"/>
          <p:cNvSpPr/>
          <p:nvPr/>
        </p:nvSpPr>
        <p:spPr>
          <a:xfrm>
            <a:off x="1912320" y="4122720"/>
            <a:ext cx="1641960" cy="622440"/>
          </a:xfrm>
          <a:prstGeom prst="flowChartDecisi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8" name="CustomShape 19"/>
          <p:cNvSpPr/>
          <p:nvPr/>
        </p:nvSpPr>
        <p:spPr>
          <a:xfrm>
            <a:off x="2408760" y="4249800"/>
            <a:ext cx="76536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DejaVu Sans"/>
              </a:rPr>
              <a:t>valid?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600" spc="-1" strike="noStrike">
              <a:latin typeface="Arial"/>
            </a:endParaRPr>
          </a:p>
        </p:txBody>
      </p:sp>
      <p:sp>
        <p:nvSpPr>
          <p:cNvPr id="459" name="CustomShape 20"/>
          <p:cNvSpPr/>
          <p:nvPr/>
        </p:nvSpPr>
        <p:spPr>
          <a:xfrm>
            <a:off x="2599200" y="2329560"/>
            <a:ext cx="207000" cy="22716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CustomShape 21"/>
          <p:cNvSpPr/>
          <p:nvPr/>
        </p:nvSpPr>
        <p:spPr>
          <a:xfrm>
            <a:off x="2606040" y="3467880"/>
            <a:ext cx="207000" cy="22716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1" name="CustomShape 22"/>
          <p:cNvSpPr/>
          <p:nvPr/>
        </p:nvSpPr>
        <p:spPr>
          <a:xfrm>
            <a:off x="2629800" y="3958560"/>
            <a:ext cx="207000" cy="22716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2" name="CustomShape 23"/>
          <p:cNvSpPr/>
          <p:nvPr/>
        </p:nvSpPr>
        <p:spPr>
          <a:xfrm>
            <a:off x="2297160" y="4637520"/>
            <a:ext cx="207000" cy="22716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3" name="CustomShape 24"/>
          <p:cNvSpPr/>
          <p:nvPr/>
        </p:nvSpPr>
        <p:spPr>
          <a:xfrm>
            <a:off x="2995200" y="4645440"/>
            <a:ext cx="207000" cy="22716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4" name="CustomShape 25"/>
          <p:cNvSpPr/>
          <p:nvPr/>
        </p:nvSpPr>
        <p:spPr>
          <a:xfrm>
            <a:off x="2069640" y="5237280"/>
            <a:ext cx="146880" cy="50616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5" name="CustomShape 26"/>
          <p:cNvSpPr/>
          <p:nvPr/>
        </p:nvSpPr>
        <p:spPr>
          <a:xfrm>
            <a:off x="3174840" y="5452560"/>
            <a:ext cx="178920" cy="2458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6" name="CustomShape 27"/>
          <p:cNvSpPr/>
          <p:nvPr/>
        </p:nvSpPr>
        <p:spPr>
          <a:xfrm flipH="1">
            <a:off x="746640" y="5699160"/>
            <a:ext cx="2516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67" name="CustomShape 28"/>
          <p:cNvSpPr/>
          <p:nvPr/>
        </p:nvSpPr>
        <p:spPr>
          <a:xfrm flipV="1">
            <a:off x="672120" y="4381920"/>
            <a:ext cx="178200" cy="1315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8" name="CustomShape 29"/>
          <p:cNvSpPr/>
          <p:nvPr/>
        </p:nvSpPr>
        <p:spPr>
          <a:xfrm flipH="1">
            <a:off x="746640" y="2997360"/>
            <a:ext cx="7560" cy="927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69" name="CustomShape 30"/>
          <p:cNvSpPr/>
          <p:nvPr/>
        </p:nvSpPr>
        <p:spPr>
          <a:xfrm flipV="1" rot="5400000">
            <a:off x="1110600" y="2522160"/>
            <a:ext cx="159480" cy="92736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0" name="CustomShape 31"/>
          <p:cNvSpPr/>
          <p:nvPr/>
        </p:nvSpPr>
        <p:spPr>
          <a:xfrm rot="16200000">
            <a:off x="4163400" y="2508480"/>
            <a:ext cx="185400" cy="982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1" name="CustomShape 32"/>
          <p:cNvSpPr/>
          <p:nvPr/>
        </p:nvSpPr>
        <p:spPr>
          <a:xfrm>
            <a:off x="5691960" y="3534480"/>
            <a:ext cx="207000" cy="22716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2" name="CustomShape 33"/>
          <p:cNvSpPr/>
          <p:nvPr/>
        </p:nvSpPr>
        <p:spPr>
          <a:xfrm>
            <a:off x="5700600" y="4203720"/>
            <a:ext cx="207000" cy="22716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3" name="CustomShape 34"/>
          <p:cNvSpPr/>
          <p:nvPr/>
        </p:nvSpPr>
        <p:spPr>
          <a:xfrm flipV="1" rot="5400000">
            <a:off x="2062440" y="1232280"/>
            <a:ext cx="155520" cy="2707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4" name="CustomShape 35"/>
          <p:cNvSpPr/>
          <p:nvPr/>
        </p:nvSpPr>
        <p:spPr>
          <a:xfrm flipV="1" rot="5400000">
            <a:off x="5023440" y="1226880"/>
            <a:ext cx="155520" cy="2707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CustomShape 36"/>
          <p:cNvSpPr/>
          <p:nvPr/>
        </p:nvSpPr>
        <p:spPr>
          <a:xfrm flipV="1" rot="5400000">
            <a:off x="8006040" y="1226880"/>
            <a:ext cx="155520" cy="2707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CustomShape 37"/>
          <p:cNvSpPr/>
          <p:nvPr/>
        </p:nvSpPr>
        <p:spPr>
          <a:xfrm rot="16200000">
            <a:off x="7202160" y="2532960"/>
            <a:ext cx="185400" cy="982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7" name="CustomShape 38"/>
          <p:cNvSpPr/>
          <p:nvPr/>
        </p:nvSpPr>
        <p:spPr>
          <a:xfrm>
            <a:off x="273960" y="931320"/>
            <a:ext cx="9952920" cy="84024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8" name="CustomShape 39"/>
          <p:cNvSpPr/>
          <p:nvPr/>
        </p:nvSpPr>
        <p:spPr>
          <a:xfrm>
            <a:off x="273960" y="1882440"/>
            <a:ext cx="9952920" cy="389736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9" name="CustomShape 40"/>
          <p:cNvSpPr/>
          <p:nvPr/>
        </p:nvSpPr>
        <p:spPr>
          <a:xfrm>
            <a:off x="4105440" y="2567880"/>
            <a:ext cx="26928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DejaVu Sans"/>
              </a:rPr>
              <a:t>y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80" name="CustomShape 41"/>
          <p:cNvSpPr/>
          <p:nvPr/>
        </p:nvSpPr>
        <p:spPr>
          <a:xfrm>
            <a:off x="2887920" y="3334320"/>
            <a:ext cx="31464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81" name="CustomShape 42"/>
          <p:cNvSpPr/>
          <p:nvPr/>
        </p:nvSpPr>
        <p:spPr>
          <a:xfrm>
            <a:off x="3243960" y="4509000"/>
            <a:ext cx="26928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DejaVu Sans"/>
              </a:rPr>
              <a:t>y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82" name="CustomShape 43"/>
          <p:cNvSpPr/>
          <p:nvPr/>
        </p:nvSpPr>
        <p:spPr>
          <a:xfrm>
            <a:off x="2018520" y="4563000"/>
            <a:ext cx="31464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83" name="CustomShape 44"/>
          <p:cNvSpPr/>
          <p:nvPr/>
        </p:nvSpPr>
        <p:spPr>
          <a:xfrm>
            <a:off x="7072560" y="2651040"/>
            <a:ext cx="31464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84" name="CustomShape 45"/>
          <p:cNvSpPr/>
          <p:nvPr/>
        </p:nvSpPr>
        <p:spPr>
          <a:xfrm>
            <a:off x="5922720" y="3448080"/>
            <a:ext cx="26928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DejaVu Sans"/>
              </a:rPr>
              <a:t>y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CustomShape 1"/>
          <p:cNvSpPr/>
          <p:nvPr/>
        </p:nvSpPr>
        <p:spPr>
          <a:xfrm>
            <a:off x="266760" y="365040"/>
            <a:ext cx="5828760" cy="57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en-GB" sz="2800" spc="-1" strike="noStrike">
                <a:solidFill>
                  <a:srgbClr val="003088"/>
                </a:solidFill>
                <a:latin typeface="Arial"/>
                <a:ea typeface="Verdana"/>
              </a:rPr>
              <a:t>Flags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486" name="CustomShape 2"/>
          <p:cNvSpPr/>
          <p:nvPr/>
        </p:nvSpPr>
        <p:spPr>
          <a:xfrm>
            <a:off x="266760" y="1305000"/>
            <a:ext cx="9977760" cy="412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85840" indent="-285120">
              <a:lnSpc>
                <a:spcPct val="9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44546a"/>
                </a:solidFill>
                <a:latin typeface="Arial"/>
                <a:ea typeface="Verdana"/>
              </a:rPr>
              <a:t>Flags used to make functions adaptable:</a:t>
            </a:r>
            <a:endParaRPr b="0" lang="en-GB" sz="1800" spc="-1" strike="noStrike">
              <a:latin typeface="Arial"/>
            </a:endParaRPr>
          </a:p>
          <a:p>
            <a:pPr lvl="1" marL="743040" indent="-285120">
              <a:lnSpc>
                <a:spcPct val="90000"/>
              </a:lnSpc>
              <a:spcBef>
                <a:spcPts val="499"/>
              </a:spcBef>
              <a:buClr>
                <a:srgbClr val="44546a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44546a"/>
                </a:solidFill>
                <a:latin typeface="Arial"/>
                <a:ea typeface="Verdana"/>
              </a:rPr>
              <a:t>invalid_flag</a:t>
            </a:r>
            <a:r>
              <a:rPr b="0" lang="en-GB" sz="1800" spc="-1" strike="noStrike">
                <a:solidFill>
                  <a:srgbClr val="44546a"/>
                </a:solidFill>
                <a:latin typeface="Arial"/>
                <a:ea typeface="Verdana"/>
              </a:rPr>
              <a:t>: indicates that one or more input is non-numerical, or outside the bounds</a:t>
            </a:r>
            <a:endParaRPr b="0" lang="en-GB" sz="1800" spc="-1" strike="noStrike">
              <a:latin typeface="Arial"/>
            </a:endParaRPr>
          </a:p>
          <a:p>
            <a:pPr lvl="1" marL="743040" indent="-285120">
              <a:lnSpc>
                <a:spcPct val="90000"/>
              </a:lnSpc>
              <a:spcBef>
                <a:spcPts val="499"/>
              </a:spcBef>
              <a:buClr>
                <a:srgbClr val="44546a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44546a"/>
                </a:solidFill>
                <a:latin typeface="Arial"/>
                <a:ea typeface="Verdana"/>
              </a:rPr>
              <a:t>keep_window</a:t>
            </a:r>
            <a:r>
              <a:rPr b="0" lang="en-GB" sz="1800" spc="-1" strike="noStrike">
                <a:solidFill>
                  <a:srgbClr val="44546a"/>
                </a:solidFill>
                <a:latin typeface="Arial"/>
                <a:ea typeface="Verdana"/>
              </a:rPr>
              <a:t>: tells initial setup function if the window is being restarted, or if the window is being kept</a:t>
            </a:r>
            <a:endParaRPr b="0" lang="en-GB" sz="1800" spc="-1" strike="noStrike">
              <a:latin typeface="Arial"/>
            </a:endParaRPr>
          </a:p>
          <a:p>
            <a:pPr lvl="1" marL="743040" indent="-285120">
              <a:lnSpc>
                <a:spcPct val="90000"/>
              </a:lnSpc>
              <a:spcBef>
                <a:spcPts val="499"/>
              </a:spcBef>
              <a:buClr>
                <a:srgbClr val="44546a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44546a"/>
                </a:solidFill>
                <a:latin typeface="Arial"/>
                <a:ea typeface="Verdana"/>
              </a:rPr>
              <a:t>If kept, all previous widgets must be deleted</a:t>
            </a:r>
            <a:endParaRPr b="0" lang="en-GB" sz="1800" spc="-1" strike="noStrike">
              <a:latin typeface="Arial"/>
            </a:endParaRPr>
          </a:p>
          <a:p>
            <a:pPr lvl="1" marL="743040" indent="-285120">
              <a:lnSpc>
                <a:spcPct val="90000"/>
              </a:lnSpc>
              <a:spcBef>
                <a:spcPts val="499"/>
              </a:spcBef>
              <a:buClr>
                <a:srgbClr val="44546a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44546a"/>
                </a:solidFill>
                <a:latin typeface="Arial"/>
                <a:ea typeface="Verdana"/>
              </a:rPr>
              <a:t>ring_flag</a:t>
            </a:r>
            <a:r>
              <a:rPr b="0" lang="en-GB" sz="1800" spc="-1" strike="noStrike">
                <a:solidFill>
                  <a:srgbClr val="44546a"/>
                </a:solidFill>
                <a:latin typeface="Arial"/>
                <a:ea typeface="Verdana"/>
              </a:rPr>
              <a:t>: tells initial setup function if it is just the ring that is being reset (if True) or both the ring AND the beam (if False)</a:t>
            </a:r>
            <a:endParaRPr b="0" lang="en-GB" sz="1800" spc="-1" strike="noStrike">
              <a:latin typeface="Arial"/>
            </a:endParaRPr>
          </a:p>
          <a:p>
            <a:pPr lvl="1" marL="743040" indent="-285120">
              <a:lnSpc>
                <a:spcPct val="90000"/>
              </a:lnSpc>
              <a:spcBef>
                <a:spcPts val="499"/>
              </a:spcBef>
              <a:buClr>
                <a:srgbClr val="44546a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44546a"/>
                </a:solidFill>
                <a:latin typeface="Arial"/>
                <a:ea typeface="Verdana"/>
              </a:rPr>
              <a:t>cell_made</a:t>
            </a:r>
            <a:r>
              <a:rPr b="0" lang="en-GB" sz="1800" spc="-1" strike="noStrike">
                <a:solidFill>
                  <a:srgbClr val="44546a"/>
                </a:solidFill>
                <a:latin typeface="Arial"/>
                <a:ea typeface="Verdana"/>
              </a:rPr>
              <a:t>: True if user defined a cell element. Determines if “cell” included in element menu</a:t>
            </a:r>
            <a:endParaRPr b="0" lang="en-GB" sz="1800" spc="-1" strike="noStrike">
              <a:latin typeface="Arial"/>
            </a:endParaRPr>
          </a:p>
          <a:p>
            <a:pPr lvl="1" marL="743040" indent="-285120">
              <a:lnSpc>
                <a:spcPct val="90000"/>
              </a:lnSpc>
              <a:spcBef>
                <a:spcPts val="499"/>
              </a:spcBef>
              <a:buClr>
                <a:srgbClr val="44546a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44546a"/>
                </a:solidFill>
                <a:latin typeface="Arial"/>
                <a:ea typeface="Verdana"/>
              </a:rPr>
              <a:t>making_cell</a:t>
            </a:r>
            <a:r>
              <a:rPr b="0" lang="en-GB" sz="1800" spc="-1" strike="noStrike">
                <a:solidFill>
                  <a:srgbClr val="44546a"/>
                </a:solidFill>
                <a:latin typeface="Arial"/>
                <a:ea typeface="Verdana"/>
              </a:rPr>
              <a:t>: True if cell currently being made. If so, elements are added to the cell attribute instead of py_list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CustomShape 1"/>
          <p:cNvSpPr/>
          <p:nvPr/>
        </p:nvSpPr>
        <p:spPr>
          <a:xfrm>
            <a:off x="266760" y="365040"/>
            <a:ext cx="5828760" cy="57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en-GB" sz="2800" spc="-1" strike="noStrike">
                <a:solidFill>
                  <a:srgbClr val="003088"/>
                </a:solidFill>
                <a:latin typeface="Arial"/>
                <a:ea typeface="Verdana"/>
              </a:rPr>
              <a:t>Documentation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488" name="CustomShape 2"/>
          <p:cNvSpPr/>
          <p:nvPr/>
        </p:nvSpPr>
        <p:spPr>
          <a:xfrm>
            <a:off x="266760" y="1305000"/>
            <a:ext cx="428220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85840" indent="-285120">
              <a:lnSpc>
                <a:spcPct val="9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44546a"/>
                </a:solidFill>
                <a:latin typeface="Arial"/>
                <a:ea typeface="Verdana"/>
              </a:rPr>
              <a:t>Docstrings are written below the definition of each method / function:</a:t>
            </a:r>
            <a:endParaRPr b="0" lang="en-GB" sz="1800" spc="-1" strike="noStrike">
              <a:latin typeface="Arial"/>
            </a:endParaRPr>
          </a:p>
          <a:p>
            <a:pPr lvl="1" marL="743040" indent="-285120">
              <a:lnSpc>
                <a:spcPct val="90000"/>
              </a:lnSpc>
              <a:spcBef>
                <a:spcPts val="499"/>
              </a:spcBef>
              <a:buClr>
                <a:srgbClr val="44546a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44546a"/>
                </a:solidFill>
                <a:latin typeface="Arial"/>
                <a:ea typeface="Verdana"/>
              </a:rPr>
              <a:t>Brief description</a:t>
            </a:r>
            <a:endParaRPr b="0" lang="en-GB" sz="1800" spc="-1" strike="noStrike">
              <a:latin typeface="Arial"/>
            </a:endParaRPr>
          </a:p>
          <a:p>
            <a:pPr lvl="1" marL="743040" indent="-285120">
              <a:lnSpc>
                <a:spcPct val="90000"/>
              </a:lnSpc>
              <a:spcBef>
                <a:spcPts val="499"/>
              </a:spcBef>
              <a:buClr>
                <a:srgbClr val="44546a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44546a"/>
                </a:solidFill>
                <a:latin typeface="Arial"/>
                <a:ea typeface="Verdana"/>
              </a:rPr>
              <a:t>More detailed description</a:t>
            </a:r>
            <a:endParaRPr b="0" lang="en-GB" sz="1800" spc="-1" strike="noStrike">
              <a:latin typeface="Arial"/>
            </a:endParaRPr>
          </a:p>
          <a:p>
            <a:pPr lvl="1" marL="743040" indent="-285120">
              <a:lnSpc>
                <a:spcPct val="90000"/>
              </a:lnSpc>
              <a:spcBef>
                <a:spcPts val="499"/>
              </a:spcBef>
              <a:buClr>
                <a:srgbClr val="44546a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44546a"/>
                </a:solidFill>
                <a:latin typeface="Arial"/>
                <a:ea typeface="Verdana"/>
              </a:rPr>
              <a:t>Arguments</a:t>
            </a:r>
            <a:endParaRPr b="0" lang="en-GB" sz="1800" spc="-1" strike="noStrike">
              <a:latin typeface="Arial"/>
            </a:endParaRPr>
          </a:p>
          <a:p>
            <a:pPr lvl="1" marL="743040" indent="-285120">
              <a:lnSpc>
                <a:spcPct val="90000"/>
              </a:lnSpc>
              <a:spcBef>
                <a:spcPts val="499"/>
              </a:spcBef>
              <a:buClr>
                <a:srgbClr val="44546a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44546a"/>
                </a:solidFill>
                <a:latin typeface="Arial"/>
                <a:ea typeface="Verdana"/>
              </a:rPr>
              <a:t>Returns</a:t>
            </a:r>
            <a:endParaRPr b="0" lang="en-GB" sz="1800" spc="-1" strike="noStrike">
              <a:latin typeface="Arial"/>
            </a:endParaRPr>
          </a:p>
          <a:p>
            <a:pPr lvl="1" marL="743040" indent="-285120">
              <a:lnSpc>
                <a:spcPct val="90000"/>
              </a:lnSpc>
              <a:spcBef>
                <a:spcPts val="499"/>
              </a:spcBef>
              <a:buClr>
                <a:srgbClr val="44546a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44546a"/>
                </a:solidFill>
                <a:latin typeface="Arial"/>
                <a:ea typeface="Verdana"/>
              </a:rPr>
              <a:t>Variables / attributes used and defined within the function</a:t>
            </a:r>
            <a:endParaRPr b="0" lang="en-GB" sz="1800" spc="-1" strike="noStrike">
              <a:latin typeface="Arial"/>
            </a:endParaRPr>
          </a:p>
          <a:p>
            <a:pPr marL="285840" indent="-285120">
              <a:lnSpc>
                <a:spcPct val="9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44546a"/>
                </a:solidFill>
                <a:latin typeface="Arial"/>
                <a:ea typeface="Verdana"/>
              </a:rPr>
              <a:t>One-line comments in code to make more readable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489" name="Picture 7" descr=""/>
          <p:cNvPicPr/>
          <p:nvPr/>
        </p:nvPicPr>
        <p:blipFill>
          <a:blip r:embed="rId1"/>
          <a:stretch/>
        </p:blipFill>
        <p:spPr>
          <a:xfrm>
            <a:off x="4673520" y="1305000"/>
            <a:ext cx="7251120" cy="3304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CustomShape 1"/>
          <p:cNvSpPr/>
          <p:nvPr/>
        </p:nvSpPr>
        <p:spPr>
          <a:xfrm>
            <a:off x="266760" y="365040"/>
            <a:ext cx="5828760" cy="57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en-GB" sz="2800" spc="-1" strike="noStrike">
                <a:solidFill>
                  <a:srgbClr val="003088"/>
                </a:solidFill>
                <a:latin typeface="Arial"/>
                <a:ea typeface="Verdana"/>
              </a:rPr>
              <a:t>Limitations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491" name="CustomShape 2"/>
          <p:cNvSpPr/>
          <p:nvPr/>
        </p:nvSpPr>
        <p:spPr>
          <a:xfrm>
            <a:off x="266760" y="1305000"/>
            <a:ext cx="612360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85840" indent="-285120">
              <a:lnSpc>
                <a:spcPct val="9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44546a"/>
                </a:solidFill>
                <a:latin typeface="Arial"/>
                <a:ea typeface="Verdana"/>
              </a:rPr>
              <a:t>RF cavities cause ring to deviate from perfect circle, so ring space doesn’t always work.</a:t>
            </a:r>
            <a:endParaRPr b="0" lang="en-GB" sz="1800" spc="-1" strike="noStrike">
              <a:latin typeface="Arial"/>
            </a:endParaRPr>
          </a:p>
          <a:p>
            <a:pPr marL="285840" indent="-285120">
              <a:lnSpc>
                <a:spcPct val="9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44546a"/>
                </a:solidFill>
                <a:latin typeface="Arial"/>
                <a:ea typeface="Verdana"/>
              </a:rPr>
              <a:t>If elements are too big, problems occur when finding the angle around the ring.</a:t>
            </a:r>
            <a:endParaRPr b="0" lang="en-GB" sz="1800" spc="-1" strike="noStrike">
              <a:latin typeface="Arial"/>
            </a:endParaRPr>
          </a:p>
          <a:p>
            <a:pPr marL="285840" indent="-285120">
              <a:lnSpc>
                <a:spcPct val="9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44546a"/>
                </a:solidFill>
                <a:latin typeface="Arial"/>
                <a:ea typeface="Verdana"/>
              </a:rPr>
              <a:t>Element settings can’t be changed one selected.</a:t>
            </a:r>
            <a:endParaRPr b="0" lang="en-GB" sz="1800" spc="-1" strike="noStrike">
              <a:latin typeface="Arial"/>
            </a:endParaRPr>
          </a:p>
          <a:p>
            <a:pPr marL="285840" indent="-285120">
              <a:lnSpc>
                <a:spcPct val="9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44546a"/>
                </a:solidFill>
                <a:latin typeface="Arial"/>
                <a:ea typeface="Verdana"/>
              </a:rPr>
              <a:t>Elements can only be deleted in order.</a:t>
            </a:r>
            <a:endParaRPr b="0" lang="en-GB" sz="1800" spc="-1" strike="noStrike">
              <a:latin typeface="Arial"/>
            </a:endParaRPr>
          </a:p>
          <a:p>
            <a:pPr marL="285840" indent="-285120">
              <a:lnSpc>
                <a:spcPct val="9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44546a"/>
                </a:solidFill>
                <a:latin typeface="Arial"/>
                <a:ea typeface="Verdana"/>
              </a:rPr>
              <a:t>Only one cell can be defined.</a:t>
            </a:r>
            <a:endParaRPr b="0" lang="en-GB" sz="1800" spc="-1" strike="noStrike">
              <a:latin typeface="Arial"/>
            </a:endParaRPr>
          </a:p>
          <a:p>
            <a:pPr marL="285840" indent="-285120">
              <a:lnSpc>
                <a:spcPct val="9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44546a"/>
                </a:solidFill>
                <a:latin typeface="Arial"/>
                <a:ea typeface="Verdana"/>
              </a:rPr>
              <a:t>Problems if user closes an options window without selecting options</a:t>
            </a:r>
            <a:endParaRPr b="0" lang="en-GB" sz="1800" spc="-1" strike="noStrike">
              <a:latin typeface="Arial"/>
            </a:endParaRPr>
          </a:p>
          <a:p>
            <a:pPr marL="285840" indent="-285120">
              <a:lnSpc>
                <a:spcPct val="9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44546a"/>
                </a:solidFill>
                <a:latin typeface="Arial"/>
                <a:ea typeface="Verdana"/>
              </a:rPr>
              <a:t>Definitely some code that isn’t as efficient as it could be – potential for refactoring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1800" spc="-1" strike="noStrike">
              <a:latin typeface="Arial"/>
            </a:endParaRPr>
          </a:p>
        </p:txBody>
      </p:sp>
      <p:pic>
        <p:nvPicPr>
          <p:cNvPr id="492" name="Picture Placeholder 6" descr="A screenshot of a computer&#10;&#10;Description automatically generated"/>
          <p:cNvPicPr/>
          <p:nvPr/>
        </p:nvPicPr>
        <p:blipFill>
          <a:blip r:embed="rId1"/>
          <a:srcRect l="405" t="0" r="405" b="0"/>
          <a:stretch/>
        </p:blipFill>
        <p:spPr>
          <a:xfrm>
            <a:off x="6388200" y="1322640"/>
            <a:ext cx="4025160" cy="4315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266760" y="365040"/>
            <a:ext cx="5828760" cy="57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3088"/>
                </a:solidFill>
                <a:latin typeface="Arial"/>
                <a:ea typeface="Verdana"/>
              </a:rPr>
              <a:t>Interface Functionality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130" name="Content Placeholder 4" descr="A screenshot of a computer&#10;&#10;Description automatically generated"/>
          <p:cNvPicPr/>
          <p:nvPr/>
        </p:nvPicPr>
        <p:blipFill>
          <a:blip r:embed="rId1"/>
          <a:stretch/>
        </p:blipFill>
        <p:spPr>
          <a:xfrm>
            <a:off x="6389280" y="1096920"/>
            <a:ext cx="2022480" cy="4350600"/>
          </a:xfrm>
          <a:prstGeom prst="rect">
            <a:avLst/>
          </a:prstGeom>
          <a:ln>
            <a:noFill/>
          </a:ln>
        </p:spPr>
      </p:pic>
      <p:sp>
        <p:nvSpPr>
          <p:cNvPr id="131" name="CustomShape 2"/>
          <p:cNvSpPr/>
          <p:nvPr/>
        </p:nvSpPr>
        <p:spPr>
          <a:xfrm>
            <a:off x="705600" y="1890720"/>
            <a:ext cx="46843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  <a:ea typeface="DejaVu Sans"/>
              </a:rPr>
              <a:t>Present throughout. Closes windows and ends program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540720" y="3271320"/>
            <a:ext cx="46357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  <a:ea typeface="DejaVu Sans"/>
              </a:rPr>
              <a:t>Initial setup for ring size and beam/distribution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 flipV="1">
            <a:off x="5189040" y="1760400"/>
            <a:ext cx="1713240" cy="44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34" name="CustomShape 5"/>
          <p:cNvSpPr/>
          <p:nvPr/>
        </p:nvSpPr>
        <p:spPr>
          <a:xfrm flipV="1">
            <a:off x="4934880" y="3547800"/>
            <a:ext cx="1581480" cy="15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35" name="CustomShape 6"/>
          <p:cNvSpPr/>
          <p:nvPr/>
        </p:nvSpPr>
        <p:spPr>
          <a:xfrm>
            <a:off x="1754280" y="4654080"/>
            <a:ext cx="4635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  <a:ea typeface="DejaVu Sans"/>
              </a:rPr>
              <a:t>Validates options 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36" name="CustomShape 7"/>
          <p:cNvSpPr/>
          <p:nvPr/>
        </p:nvSpPr>
        <p:spPr>
          <a:xfrm>
            <a:off x="3730680" y="4864320"/>
            <a:ext cx="3086640" cy="236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CustomShape 1"/>
          <p:cNvSpPr/>
          <p:nvPr/>
        </p:nvSpPr>
        <p:spPr>
          <a:xfrm>
            <a:off x="266760" y="365040"/>
            <a:ext cx="5828760" cy="57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en-GB" sz="2800" spc="-1" strike="noStrike">
                <a:solidFill>
                  <a:srgbClr val="003088"/>
                </a:solidFill>
                <a:latin typeface="Arial"/>
                <a:ea typeface="Verdana"/>
              </a:rPr>
              <a:t>Future Additions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494" name="CustomShape 2"/>
          <p:cNvSpPr/>
          <p:nvPr/>
        </p:nvSpPr>
        <p:spPr>
          <a:xfrm>
            <a:off x="148680" y="1305000"/>
            <a:ext cx="1058724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85840" indent="-285120">
              <a:lnSpc>
                <a:spcPct val="9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44546a"/>
                </a:solidFill>
                <a:latin typeface="Arial"/>
                <a:ea typeface="Verdana"/>
              </a:rPr>
              <a:t>Make time dependence model an option (could be added to RF options functions).</a:t>
            </a:r>
            <a:endParaRPr b="0" lang="en-GB" sz="1800" spc="-1" strike="noStrike">
              <a:latin typeface="Arial"/>
            </a:endParaRPr>
          </a:p>
          <a:p>
            <a:pPr marL="285840" indent="-285120">
              <a:lnSpc>
                <a:spcPct val="9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44546a"/>
                </a:solidFill>
                <a:latin typeface="Arial"/>
                <a:ea typeface="Verdana"/>
              </a:rPr>
              <a:t>Let user select the fringe field model (could be added to options window as general function).</a:t>
            </a:r>
            <a:endParaRPr b="0" lang="en-GB" sz="1800" spc="-1" strike="noStrike">
              <a:latin typeface="Arial"/>
            </a:endParaRPr>
          </a:p>
          <a:p>
            <a:pPr marL="285840" indent="-285120">
              <a:lnSpc>
                <a:spcPct val="9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44546a"/>
                </a:solidFill>
                <a:latin typeface="Arial"/>
                <a:ea typeface="Verdana"/>
              </a:rPr>
              <a:t>Once implemented in pyOpal, more beam and distribution options should be added.</a:t>
            </a:r>
            <a:endParaRPr b="0" lang="en-GB" sz="1800" spc="-1" strike="noStrike">
              <a:latin typeface="Arial"/>
            </a:endParaRPr>
          </a:p>
          <a:p>
            <a:pPr marL="285840" indent="-285120">
              <a:lnSpc>
                <a:spcPct val="9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44546a"/>
                </a:solidFill>
                <a:latin typeface="Arial"/>
                <a:ea typeface="Verdana"/>
              </a:rPr>
              <a:t>Allow multiple cells and super-periods to be defined. Button for making cell would always be present and not occur in main sequence.</a:t>
            </a:r>
            <a:endParaRPr b="0" lang="en-GB" sz="1800" spc="-1" strike="noStrike">
              <a:latin typeface="Arial"/>
            </a:endParaRPr>
          </a:p>
          <a:p>
            <a:pPr marL="285840" indent="-285120">
              <a:lnSpc>
                <a:spcPct val="9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44546a"/>
                </a:solidFill>
                <a:latin typeface="Arial"/>
                <a:ea typeface="Verdana"/>
              </a:rPr>
              <a:t>Fix problem with large elements – maybe by limiting the upper bound, or changing function for finding angle.</a:t>
            </a:r>
            <a:endParaRPr b="0" lang="en-GB" sz="1800" spc="-1" strike="noStrike">
              <a:latin typeface="Arial"/>
            </a:endParaRPr>
          </a:p>
          <a:p>
            <a:pPr marL="285840" indent="-285120">
              <a:lnSpc>
                <a:spcPct val="9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44546a"/>
                </a:solidFill>
                <a:latin typeface="Arial"/>
                <a:ea typeface="Verdana"/>
              </a:rPr>
              <a:t>Cylindrical field map might not be needed – show ring display here instead?</a:t>
            </a:r>
            <a:endParaRPr b="0" lang="en-GB" sz="1800" spc="-1" strike="noStrike">
              <a:latin typeface="Arial"/>
            </a:endParaRPr>
          </a:p>
          <a:p>
            <a:pPr marL="285840" indent="-285120">
              <a:lnSpc>
                <a:spcPct val="9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44546a"/>
                </a:solidFill>
                <a:latin typeface="Arial"/>
                <a:ea typeface="Verdana"/>
              </a:rPr>
              <a:t>Code needs refactoring to see if existing functions could be reused to avoid repetition and make more readable (I could do this over next few days).</a:t>
            </a:r>
            <a:endParaRPr b="0" lang="en-GB" sz="1800" spc="-1" strike="noStrike">
              <a:latin typeface="Arial"/>
            </a:endParaRPr>
          </a:p>
          <a:p>
            <a:pPr marL="285840" indent="-285120">
              <a:lnSpc>
                <a:spcPct val="9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44546a"/>
                </a:solidFill>
                <a:latin typeface="Arial"/>
                <a:ea typeface="Verdana"/>
              </a:rPr>
              <a:t>Make documentation into a page like the one used for OPAL.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CustomShape 1"/>
          <p:cNvSpPr/>
          <p:nvPr/>
        </p:nvSpPr>
        <p:spPr>
          <a:xfrm>
            <a:off x="3436920" y="2734560"/>
            <a:ext cx="4270680" cy="57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1" lang="en-GB" sz="6000" spc="-1" strike="noStrike">
                <a:solidFill>
                  <a:srgbClr val="003088"/>
                </a:solidFill>
                <a:latin typeface="Arial"/>
                <a:ea typeface="Verdana"/>
              </a:rPr>
              <a:t>Thank you!</a:t>
            </a:r>
            <a:endParaRPr b="0" lang="en-GB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266760" y="365040"/>
            <a:ext cx="5828760" cy="57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3088"/>
                </a:solidFill>
                <a:latin typeface="Arial"/>
                <a:ea typeface="Verdana"/>
              </a:rPr>
              <a:t>Validation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138" name="Picture 6" descr="A screenshot of a computer&#10;&#10;Description automatically generated"/>
          <p:cNvPicPr/>
          <p:nvPr/>
        </p:nvPicPr>
        <p:blipFill>
          <a:blip r:embed="rId1"/>
          <a:stretch/>
        </p:blipFill>
        <p:spPr>
          <a:xfrm>
            <a:off x="3973680" y="655560"/>
            <a:ext cx="2125080" cy="5009760"/>
          </a:xfrm>
          <a:prstGeom prst="rect">
            <a:avLst/>
          </a:prstGeom>
          <a:ln>
            <a:noFill/>
          </a:ln>
        </p:spPr>
      </p:pic>
      <p:pic>
        <p:nvPicPr>
          <p:cNvPr id="139" name="Picture 7" descr="A screenshot of a computer&#10;&#10;Description automatically generated"/>
          <p:cNvPicPr/>
          <p:nvPr/>
        </p:nvPicPr>
        <p:blipFill>
          <a:blip r:embed="rId2"/>
          <a:stretch/>
        </p:blipFill>
        <p:spPr>
          <a:xfrm>
            <a:off x="7142400" y="650880"/>
            <a:ext cx="2113920" cy="5019120"/>
          </a:xfrm>
          <a:prstGeom prst="rect">
            <a:avLst/>
          </a:prstGeom>
          <a:ln>
            <a:noFill/>
          </a:ln>
        </p:spPr>
      </p:pic>
      <p:sp>
        <p:nvSpPr>
          <p:cNvPr id="140" name="CustomShape 2"/>
          <p:cNvSpPr/>
          <p:nvPr/>
        </p:nvSpPr>
        <p:spPr>
          <a:xfrm>
            <a:off x="343440" y="1846080"/>
            <a:ext cx="30042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  <a:ea typeface="DejaVu Sans"/>
              </a:rPr>
              <a:t>Input menu cleared for new inputs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300600" y="3423600"/>
            <a:ext cx="274248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  <a:ea typeface="DejaVu Sans"/>
              </a:rPr>
              <a:t>Error message shown at bottom of screen 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42" name="CustomShape 4"/>
          <p:cNvSpPr/>
          <p:nvPr/>
        </p:nvSpPr>
        <p:spPr>
          <a:xfrm>
            <a:off x="2573640" y="3918960"/>
            <a:ext cx="1688400" cy="1416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7391520" y="3982680"/>
            <a:ext cx="27424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  <a:ea typeface="DejaVu Sans"/>
              </a:rPr>
              <a:t>Selected beam settings shown here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44" name="Content Placeholder 11" descr="A screenshot of a computer&#10;&#10;Description automatically generated"/>
          <p:cNvPicPr/>
          <p:nvPr/>
        </p:nvPicPr>
        <p:blipFill>
          <a:blip r:embed="rId1"/>
          <a:stretch/>
        </p:blipFill>
        <p:spPr>
          <a:xfrm>
            <a:off x="2091600" y="919440"/>
            <a:ext cx="5828760" cy="1866240"/>
          </a:xfrm>
          <a:prstGeom prst="rect">
            <a:avLst/>
          </a:prstGeom>
          <a:ln>
            <a:noFill/>
          </a:ln>
        </p:spPr>
      </p:pic>
      <p:sp>
        <p:nvSpPr>
          <p:cNvPr id="145" name="CustomShape 2"/>
          <p:cNvSpPr/>
          <p:nvPr/>
        </p:nvSpPr>
        <p:spPr>
          <a:xfrm flipH="1" flipV="1">
            <a:off x="6589800" y="2589840"/>
            <a:ext cx="930240" cy="1351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46" name="CustomShape 3"/>
          <p:cNvSpPr/>
          <p:nvPr/>
        </p:nvSpPr>
        <p:spPr>
          <a:xfrm flipV="1">
            <a:off x="3089160" y="2375280"/>
            <a:ext cx="570600" cy="109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47" name="CustomShape 4"/>
          <p:cNvSpPr/>
          <p:nvPr/>
        </p:nvSpPr>
        <p:spPr>
          <a:xfrm>
            <a:off x="1596240" y="3660480"/>
            <a:ext cx="27424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  <a:ea typeface="DejaVu Sans"/>
              </a:rPr>
              <a:t>Option to define a repeatable cell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266760" y="365040"/>
            <a:ext cx="5828760" cy="57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3088"/>
                </a:solidFill>
                <a:latin typeface="Arial"/>
                <a:ea typeface="Verdana"/>
              </a:rPr>
              <a:t>Making a cell element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149" name="Picture 4" descr="A screenshot of a computer&#10;&#10;Description automatically generated"/>
          <p:cNvPicPr/>
          <p:nvPr/>
        </p:nvPicPr>
        <p:blipFill>
          <a:blip r:embed="rId1"/>
          <a:stretch/>
        </p:blipFill>
        <p:spPr>
          <a:xfrm>
            <a:off x="4588920" y="1085760"/>
            <a:ext cx="4752360" cy="2904480"/>
          </a:xfrm>
          <a:prstGeom prst="rect">
            <a:avLst/>
          </a:prstGeom>
          <a:ln>
            <a:noFill/>
          </a:ln>
        </p:spPr>
      </p:pic>
      <p:sp>
        <p:nvSpPr>
          <p:cNvPr id="150" name="CustomShape 2"/>
          <p:cNvSpPr/>
          <p:nvPr/>
        </p:nvSpPr>
        <p:spPr>
          <a:xfrm>
            <a:off x="447840" y="1084680"/>
            <a:ext cx="274248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  <a:ea typeface="DejaVu Sans"/>
              </a:rPr>
              <a:t>Drop-down menu for adding elements. Also contains drift space, general multipole, and RF cavity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3067560" y="1882080"/>
            <a:ext cx="1719000" cy="267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52" name="CustomShape 4"/>
          <p:cNvSpPr/>
          <p:nvPr/>
        </p:nvSpPr>
        <p:spPr>
          <a:xfrm>
            <a:off x="447840" y="3198960"/>
            <a:ext cx="274248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  <a:ea typeface="DejaVu Sans"/>
              </a:rPr>
              <a:t>Adds element in drop-down menu. Takes to settings screen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53" name="CustomShape 5"/>
          <p:cNvSpPr/>
          <p:nvPr/>
        </p:nvSpPr>
        <p:spPr>
          <a:xfrm>
            <a:off x="318960" y="4411800"/>
            <a:ext cx="27424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  <a:ea typeface="DejaVu Sans"/>
              </a:rPr>
              <a:t>Saves cell and moves onto ring building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54" name="CustomShape 6"/>
          <p:cNvSpPr/>
          <p:nvPr/>
        </p:nvSpPr>
        <p:spPr>
          <a:xfrm flipV="1">
            <a:off x="2906640" y="2900520"/>
            <a:ext cx="2019600" cy="524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55" name="CustomShape 7"/>
          <p:cNvSpPr/>
          <p:nvPr/>
        </p:nvSpPr>
        <p:spPr>
          <a:xfrm flipV="1">
            <a:off x="2917440" y="3619440"/>
            <a:ext cx="2008800" cy="868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56" name="CustomShape 8"/>
          <p:cNvSpPr/>
          <p:nvPr/>
        </p:nvSpPr>
        <p:spPr>
          <a:xfrm>
            <a:off x="7960320" y="4454640"/>
            <a:ext cx="2742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  <a:ea typeface="DejaVu Sans"/>
              </a:rPr>
              <a:t>Element list shown here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57" name="CustomShape 9"/>
          <p:cNvSpPr/>
          <p:nvPr/>
        </p:nvSpPr>
        <p:spPr>
          <a:xfrm flipH="1" flipV="1">
            <a:off x="6171480" y="2697120"/>
            <a:ext cx="2432880" cy="171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58" name="CustomShape 10"/>
          <p:cNvSpPr/>
          <p:nvPr/>
        </p:nvSpPr>
        <p:spPr>
          <a:xfrm>
            <a:off x="5588640" y="5055840"/>
            <a:ext cx="27424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  <a:ea typeface="DejaVu Sans"/>
              </a:rPr>
              <a:t>Removes last element added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59" name="CustomShape 11"/>
          <p:cNvSpPr/>
          <p:nvPr/>
        </p:nvSpPr>
        <p:spPr>
          <a:xfrm flipH="1" flipV="1">
            <a:off x="6171480" y="3341160"/>
            <a:ext cx="511920" cy="1652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266760" y="365040"/>
            <a:ext cx="5828760" cy="57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3088"/>
                </a:solidFill>
                <a:latin typeface="Arial"/>
                <a:ea typeface="Verdana"/>
              </a:rPr>
              <a:t>Building the ring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161" name="Picture 4" descr="A screenshot of a computer program&#10;&#10;Description automatically generated"/>
          <p:cNvPicPr/>
          <p:nvPr/>
        </p:nvPicPr>
        <p:blipFill>
          <a:blip r:embed="rId1"/>
          <a:stretch/>
        </p:blipFill>
        <p:spPr>
          <a:xfrm>
            <a:off x="3712680" y="1765080"/>
            <a:ext cx="5400000" cy="2799720"/>
          </a:xfrm>
          <a:prstGeom prst="rect">
            <a:avLst/>
          </a:prstGeom>
          <a:ln>
            <a:noFill/>
          </a:ln>
        </p:spPr>
      </p:pic>
      <p:sp>
        <p:nvSpPr>
          <p:cNvPr id="162" name="CustomShape 2"/>
          <p:cNvSpPr/>
          <p:nvPr/>
        </p:nvSpPr>
        <p:spPr>
          <a:xfrm>
            <a:off x="265320" y="1986120"/>
            <a:ext cx="27424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  <a:ea typeface="DejaVu Sans"/>
              </a:rPr>
              <a:t>Same as before, but contains cell if defined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608760" y="3445920"/>
            <a:ext cx="2742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  <a:ea typeface="DejaVu Sans"/>
              </a:rPr>
              <a:t>As before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64" name="CustomShape 4"/>
          <p:cNvSpPr/>
          <p:nvPr/>
        </p:nvSpPr>
        <p:spPr>
          <a:xfrm>
            <a:off x="4504680" y="5420520"/>
            <a:ext cx="27424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  <a:ea typeface="DejaVu Sans"/>
              </a:rPr>
              <a:t>Displays space left in the ring [m]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5202000" y="762840"/>
            <a:ext cx="2742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  <a:ea typeface="DejaVu Sans"/>
              </a:rPr>
              <a:t>Runs OPAL simulation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66" name="CustomShape 6"/>
          <p:cNvSpPr/>
          <p:nvPr/>
        </p:nvSpPr>
        <p:spPr>
          <a:xfrm>
            <a:off x="2713680" y="2429640"/>
            <a:ext cx="1268280" cy="55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67" name="CustomShape 7"/>
          <p:cNvSpPr/>
          <p:nvPr/>
        </p:nvSpPr>
        <p:spPr>
          <a:xfrm flipV="1">
            <a:off x="1801440" y="3576600"/>
            <a:ext cx="2373840" cy="9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68" name="CustomShape 8"/>
          <p:cNvSpPr/>
          <p:nvPr/>
        </p:nvSpPr>
        <p:spPr>
          <a:xfrm>
            <a:off x="1801440" y="3685320"/>
            <a:ext cx="2202120" cy="16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69" name="CustomShape 9"/>
          <p:cNvSpPr/>
          <p:nvPr/>
        </p:nvSpPr>
        <p:spPr>
          <a:xfrm flipH="1" flipV="1">
            <a:off x="5236920" y="4167720"/>
            <a:ext cx="307800" cy="1222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70" name="CustomShape 10"/>
          <p:cNvSpPr/>
          <p:nvPr/>
        </p:nvSpPr>
        <p:spPr>
          <a:xfrm flipH="1">
            <a:off x="5956560" y="1141560"/>
            <a:ext cx="372240" cy="114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71" name="CustomShape 11"/>
          <p:cNvSpPr/>
          <p:nvPr/>
        </p:nvSpPr>
        <p:spPr>
          <a:xfrm>
            <a:off x="7745760" y="5238360"/>
            <a:ext cx="2742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  <a:ea typeface="DejaVu Sans"/>
              </a:rPr>
              <a:t>Element list shown here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72" name="CustomShape 12"/>
          <p:cNvSpPr/>
          <p:nvPr/>
        </p:nvSpPr>
        <p:spPr>
          <a:xfrm flipH="1" flipV="1">
            <a:off x="5268960" y="3341160"/>
            <a:ext cx="2787120" cy="1877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266760" y="365040"/>
            <a:ext cx="5828760" cy="57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3088"/>
                </a:solidFill>
                <a:latin typeface="Arial"/>
                <a:ea typeface="Verdana"/>
              </a:rPr>
              <a:t>Adding elements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174" name="Content Placeholder 4" descr="A screenshot of a computer program&#10;&#10;Description automatically generated"/>
          <p:cNvPicPr/>
          <p:nvPr/>
        </p:nvPicPr>
        <p:blipFill>
          <a:blip r:embed="rId1"/>
          <a:stretch/>
        </p:blipFill>
        <p:spPr>
          <a:xfrm>
            <a:off x="4869720" y="1058040"/>
            <a:ext cx="4929480" cy="4350600"/>
          </a:xfrm>
          <a:prstGeom prst="rect">
            <a:avLst/>
          </a:prstGeom>
          <a:ln>
            <a:noFill/>
          </a:ln>
        </p:spPr>
      </p:pic>
      <p:sp>
        <p:nvSpPr>
          <p:cNvPr id="175" name="CustomShape 2"/>
          <p:cNvSpPr/>
          <p:nvPr/>
        </p:nvSpPr>
        <p:spPr>
          <a:xfrm>
            <a:off x="447840" y="1964880"/>
            <a:ext cx="27424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  <a:ea typeface="DejaVu Sans"/>
              </a:rPr>
              <a:t>Options window opens and grabs focus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447840" y="2962800"/>
            <a:ext cx="274248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  <a:ea typeface="DejaVu Sans"/>
              </a:rPr>
              <a:t>Lets user input the settings required for that element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77" name="CustomShape 4"/>
          <p:cNvSpPr/>
          <p:nvPr/>
        </p:nvSpPr>
        <p:spPr>
          <a:xfrm>
            <a:off x="447840" y="4680000"/>
            <a:ext cx="2742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  <a:ea typeface="DejaVu Sans"/>
              </a:rPr>
              <a:t>Validates inputs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78" name="CustomShape 5"/>
          <p:cNvSpPr/>
          <p:nvPr/>
        </p:nvSpPr>
        <p:spPr>
          <a:xfrm>
            <a:off x="2359440" y="4919400"/>
            <a:ext cx="4691880" cy="28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266760" y="365040"/>
            <a:ext cx="5828760" cy="57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3088"/>
                </a:solidFill>
                <a:latin typeface="Arial"/>
                <a:ea typeface="Verdana"/>
              </a:rPr>
              <a:t>Validation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180" name="Content Placeholder 4" descr="A screenshot of a computer program&#10;&#10;Description automatically generated"/>
          <p:cNvPicPr/>
          <p:nvPr/>
        </p:nvPicPr>
        <p:blipFill>
          <a:blip r:embed="rId1"/>
          <a:stretch/>
        </p:blipFill>
        <p:spPr>
          <a:xfrm>
            <a:off x="2428560" y="1388880"/>
            <a:ext cx="5342760" cy="2828160"/>
          </a:xfrm>
          <a:prstGeom prst="rect">
            <a:avLst/>
          </a:prstGeom>
          <a:ln>
            <a:noFill/>
          </a:ln>
        </p:spPr>
      </p:pic>
      <p:sp>
        <p:nvSpPr>
          <p:cNvPr id="181" name="CustomShape 2"/>
          <p:cNvSpPr/>
          <p:nvPr/>
        </p:nvSpPr>
        <p:spPr>
          <a:xfrm>
            <a:off x="3727080" y="4554360"/>
            <a:ext cx="274248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  <a:ea typeface="DejaVu Sans"/>
              </a:rPr>
              <a:t>Error message shown here, and addition cancelled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 flipH="1" flipV="1">
            <a:off x="4085280" y="3927960"/>
            <a:ext cx="686880" cy="65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5df8"/>
      </a:accent1>
      <a:accent2>
        <a:srgbClr val="ff9d1b"/>
      </a:accent2>
      <a:accent3>
        <a:srgbClr val="003088"/>
      </a:accent3>
      <a:accent4>
        <a:srgbClr val="d77900"/>
      </a:accent4>
      <a:accent5>
        <a:srgbClr val="008aad"/>
      </a:accent5>
      <a:accent6>
        <a:srgbClr val="3e863e"/>
      </a:accent6>
      <a:hlink>
        <a:srgbClr val="1e5df8"/>
      </a:hlink>
      <a:folHlink>
        <a:srgbClr val="923d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5df8"/>
      </a:accent1>
      <a:accent2>
        <a:srgbClr val="ff9d1b"/>
      </a:accent2>
      <a:accent3>
        <a:srgbClr val="003088"/>
      </a:accent3>
      <a:accent4>
        <a:srgbClr val="d77900"/>
      </a:accent4>
      <a:accent5>
        <a:srgbClr val="008aad"/>
      </a:accent5>
      <a:accent6>
        <a:srgbClr val="3e863e"/>
      </a:accent6>
      <a:hlink>
        <a:srgbClr val="1e5df8"/>
      </a:hlink>
      <a:folHlink>
        <a:srgbClr val="923d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5df8"/>
      </a:accent1>
      <a:accent2>
        <a:srgbClr val="ff9d1b"/>
      </a:accent2>
      <a:accent3>
        <a:srgbClr val="003088"/>
      </a:accent3>
      <a:accent4>
        <a:srgbClr val="d77900"/>
      </a:accent4>
      <a:accent5>
        <a:srgbClr val="008aad"/>
      </a:accent5>
      <a:accent6>
        <a:srgbClr val="3e863e"/>
      </a:accent6>
      <a:hlink>
        <a:srgbClr val="1e5df8"/>
      </a:hlink>
      <a:folHlink>
        <a:srgbClr val="923d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5df8"/>
      </a:accent1>
      <a:accent2>
        <a:srgbClr val="ff9d1b"/>
      </a:accent2>
      <a:accent3>
        <a:srgbClr val="003088"/>
      </a:accent3>
      <a:accent4>
        <a:srgbClr val="d77900"/>
      </a:accent4>
      <a:accent5>
        <a:srgbClr val="008aad"/>
      </a:accent5>
      <a:accent6>
        <a:srgbClr val="3e863e"/>
      </a:accent6>
      <a:hlink>
        <a:srgbClr val="1e5df8"/>
      </a:hlink>
      <a:folHlink>
        <a:srgbClr val="923d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67b676-3231-4229-b246-27e36f6a6ea0" xsi:nil="true"/>
    <lcf76f155ced4ddcb4097134ff3c332f xmlns="7a6c5452-7205-4e2c-a322-0d36e47a4095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2453390EE4BA43A5D6133E94472E90" ma:contentTypeVersion="17" ma:contentTypeDescription="Create a new document." ma:contentTypeScope="" ma:versionID="a3dd40fe961babd590db7e6ab2b6c3cc">
  <xsd:schema xmlns:xsd="http://www.w3.org/2001/XMLSchema" xmlns:xs="http://www.w3.org/2001/XMLSchema" xmlns:p="http://schemas.microsoft.com/office/2006/metadata/properties" xmlns:ns2="7a6c5452-7205-4e2c-a322-0d36e47a4095" xmlns:ns3="4367b676-3231-4229-b246-27e36f6a6ea0" targetNamespace="http://schemas.microsoft.com/office/2006/metadata/properties" ma:root="true" ma:fieldsID="9c9a1b7cbcb1e6780652342e7736d883" ns2:_="" ns3:_="">
    <xsd:import namespace="7a6c5452-7205-4e2c-a322-0d36e47a4095"/>
    <xsd:import namespace="4367b676-3231-4229-b246-27e36f6a6e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6c5452-7205-4e2c-a322-0d36e47a40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fe07c91c-676c-4292-ab42-0332d43006d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67b676-3231-4229-b246-27e36f6a6ea0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55bb8876-a7eb-42f8-850b-785a27f532ba}" ma:internalName="TaxCatchAll" ma:showField="CatchAllData" ma:web="4367b676-3231-4229-b246-27e36f6a6ea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DF670E-3DD2-40A0-8524-D0B4771A7312}">
  <ds:schemaRefs>
    <ds:schemaRef ds:uri="http://schemas.microsoft.com/office/2006/metadata/properties"/>
    <ds:schemaRef ds:uri="http://schemas.microsoft.com/office/infopath/2007/PartnerControls"/>
    <ds:schemaRef ds:uri="4367b676-3231-4229-b246-27e36f6a6ea0"/>
    <ds:schemaRef ds:uri="7a6c5452-7205-4e2c-a322-0d36e47a4095"/>
  </ds:schemaRefs>
</ds:datastoreItem>
</file>

<file path=customXml/itemProps2.xml><?xml version="1.0" encoding="utf-8"?>
<ds:datastoreItem xmlns:ds="http://schemas.openxmlformats.org/officeDocument/2006/customXml" ds:itemID="{59CAF4C5-C546-4E53-8B48-77E78F83DE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6c5452-7205-4e2c-a322-0d36e47a4095"/>
    <ds:schemaRef ds:uri="4367b676-3231-4229-b246-27e36f6a6e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79237DF-6E98-4AFD-A1AD-E1C9D616A34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2077</TotalTime>
  <Application>LibreOffice/6.4.7.2$Linux_X86_64 LibreOffice_project/40$Build-2</Application>
  <Words>1725</Words>
  <Paragraphs>281</Paragraphs>
  <Company>Science and Technology Facilities Council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2023-01-10T12:41:06Z</dcterms:created>
  <dc:creator>Richardson, Stephanie (STFC,RAL,ISIS)</dc:creator>
  <dc:description/>
  <dc:language>en-GB</dc:language>
  <cp:lastModifiedBy/>
  <dcterms:modified xsi:type="dcterms:W3CDTF">2024-08-15T17:01:54Z</dcterms:modified>
  <cp:revision>1355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Science and Technology Facilities Council</vt:lpwstr>
  </property>
  <property fmtid="{D5CDD505-2E9C-101B-9397-08002B2CF9AE}" pid="4" name="ContentTypeId">
    <vt:lpwstr>0x010100FC2453390EE4BA43A5D6133E94472E90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MediaServiceImageTags">
    <vt:lpwstr/>
  </property>
  <property fmtid="{D5CDD505-2E9C-101B-9397-08002B2CF9AE}" pid="10" name="Notes">
    <vt:i4>1</vt:i4>
  </property>
  <property fmtid="{D5CDD505-2E9C-101B-9397-08002B2CF9AE}" pid="11" name="PresentationFormat">
    <vt:lpwstr>Widescreen</vt:lpwstr>
  </property>
  <property fmtid="{D5CDD505-2E9C-101B-9397-08002B2CF9AE}" pid="12" name="ScaleCrop">
    <vt:bool>0</vt:bool>
  </property>
  <property fmtid="{D5CDD505-2E9C-101B-9397-08002B2CF9AE}" pid="13" name="ShareDoc">
    <vt:bool>0</vt:bool>
  </property>
  <property fmtid="{D5CDD505-2E9C-101B-9397-08002B2CF9AE}" pid="14" name="Slides">
    <vt:i4>31</vt:i4>
  </property>
</Properties>
</file>