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5.xml.rels" ContentType="application/vnd.openxmlformats-package.relationships+xml"/>
  <Override PartName="/ppt/notesSlides/notesSlide25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</a:t>
            </a:r>
            <a:r>
              <a:rPr b="0" lang="en-GB" sz="2000" spc="-1" strike="noStrike">
                <a:latin typeface="Arial"/>
              </a:rPr>
              <a:t>c</a:t>
            </a:r>
            <a:r>
              <a:rPr b="0" lang="en-GB" sz="2000" spc="-1" strike="noStrike">
                <a:latin typeface="Arial"/>
              </a:rPr>
              <a:t>k 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o 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d</a:t>
            </a:r>
            <a:r>
              <a:rPr b="0" lang="en-GB" sz="2000" spc="-1" strike="noStrike">
                <a:latin typeface="Arial"/>
              </a:rPr>
              <a:t>it 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h</a:t>
            </a:r>
            <a:r>
              <a:rPr b="0" lang="en-GB" sz="2000" spc="-1" strike="noStrike">
                <a:latin typeface="Arial"/>
              </a:rPr>
              <a:t>e </a:t>
            </a:r>
            <a:r>
              <a:rPr b="0" lang="en-GB" sz="2000" spc="-1" strike="noStrike">
                <a:latin typeface="Arial"/>
              </a:rPr>
              <a:t>n</a:t>
            </a:r>
            <a:r>
              <a:rPr b="0" lang="en-GB" sz="2000" spc="-1" strike="noStrike">
                <a:latin typeface="Arial"/>
              </a:rPr>
              <a:t>o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s </a:t>
            </a:r>
            <a:r>
              <a:rPr b="0" lang="en-GB" sz="2000" spc="-1" strike="noStrike">
                <a:latin typeface="Arial"/>
              </a:rPr>
              <a:t>f</a:t>
            </a:r>
            <a:r>
              <a:rPr b="0" lang="en-GB" sz="2000" spc="-1" strike="noStrike">
                <a:latin typeface="Arial"/>
              </a:rPr>
              <a:t>o</a:t>
            </a:r>
            <a:r>
              <a:rPr b="0" lang="en-GB" sz="2000" spc="-1" strike="noStrike">
                <a:latin typeface="Arial"/>
              </a:rPr>
              <a:t>r</a:t>
            </a:r>
            <a:r>
              <a:rPr b="0" lang="en-GB" sz="2000" spc="-1" strike="noStrike">
                <a:latin typeface="Arial"/>
              </a:rPr>
              <a:t>m</a:t>
            </a:r>
            <a:r>
              <a:rPr b="0" lang="en-GB" sz="2000" spc="-1" strike="noStrike">
                <a:latin typeface="Arial"/>
              </a:rPr>
              <a:t>a</a:t>
            </a:r>
            <a:r>
              <a:rPr b="0" lang="en-GB" sz="2000" spc="-1" strike="noStrike">
                <a:latin typeface="Arial"/>
              </a:rPr>
              <a:t>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1790125-59E2-4919-A490-315E55B8C17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06BAB06-2063-40B2-94AF-B6FB90392AFE}" type="slidenum">
              <a:rPr b="0" lang="en-GB" sz="1200" spc="-1" strike="noStrike">
                <a:latin typeface="Times New Roman"/>
              </a:rPr>
              <a:t>30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74936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11052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774936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911052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266760" y="365040"/>
            <a:ext cx="5829120" cy="26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74936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11052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774936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911052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266760" y="365040"/>
            <a:ext cx="5829120" cy="26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74936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911052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774936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911052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66760" y="365040"/>
            <a:ext cx="5829120" cy="26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720" y="0"/>
            <a:ext cx="1219032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03040" y="2557440"/>
            <a:ext cx="9143640" cy="11379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C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l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i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c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k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 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t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o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 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e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d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i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t 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t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i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t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l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03040" y="4610160"/>
            <a:ext cx="8648280" cy="263520"/>
          </a:xfrm>
          <a:prstGeom prst="rect">
            <a:avLst/>
          </a:prstGeom>
        </p:spPr>
        <p:txBody>
          <a:bodyPr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Verdana"/>
              </a:rPr>
              <a:t>Click to edit location 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03040" y="4930200"/>
            <a:ext cx="8648280" cy="263520"/>
          </a:xfrm>
          <a:prstGeom prst="rect">
            <a:avLst/>
          </a:prstGeom>
        </p:spPr>
        <p:txBody>
          <a:bodyPr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Verdana"/>
              </a:rPr>
              <a:t>Click to edit date 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720" y="0"/>
            <a:ext cx="12190320" cy="6857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" descr=""/>
          <p:cNvPicPr/>
          <p:nvPr/>
        </p:nvPicPr>
        <p:blipFill>
          <a:blip r:embed="rId2"/>
          <a:stretch/>
        </p:blipFill>
        <p:spPr>
          <a:xfrm>
            <a:off x="720" y="0"/>
            <a:ext cx="12190320" cy="68576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Cli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ck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to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edit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title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66760" y="1305000"/>
            <a:ext cx="5829120" cy="43509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Verdana"/>
              </a:rPr>
              <a:t>Click to edit body text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03040" y="2557440"/>
            <a:ext cx="9143640" cy="1137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PyOpa</a:t>
            </a: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l </a:t>
            </a: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Graphi</a:t>
            </a: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cal </a:t>
            </a: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User </a:t>
            </a:r>
            <a:br/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Interfa</a:t>
            </a: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ce  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03040" y="3929040"/>
            <a:ext cx="9143640" cy="43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44546a"/>
                </a:solidFill>
                <a:latin typeface="Arial"/>
                <a:ea typeface="Verdana"/>
              </a:rPr>
              <a:t>Erin </a:t>
            </a:r>
            <a:r>
              <a:rPr b="0" lang="en-GB" sz="2400" spc="-1" strike="noStrike">
                <a:solidFill>
                  <a:srgbClr val="44546a"/>
                </a:solidFill>
                <a:latin typeface="Arial"/>
                <a:ea typeface="Verdana"/>
              </a:rPr>
              <a:t>Wright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203040" y="4694040"/>
            <a:ext cx="8648280" cy="73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44546a"/>
                </a:solidFill>
                <a:latin typeface="Arial"/>
                <a:ea typeface="Verdana"/>
              </a:rPr>
              <a:t>Rutherford Appleton Laboratory, Harwell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44546a"/>
                </a:solidFill>
                <a:latin typeface="Arial"/>
                <a:ea typeface="Verdana"/>
              </a:rPr>
              <a:t>University of Manchester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203040" y="5766120"/>
            <a:ext cx="8648280" cy="263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44546a"/>
                </a:solidFill>
                <a:latin typeface="Arial"/>
                <a:ea typeface="Verdana"/>
              </a:rPr>
              <a:t>13/08/2024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Options windows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 flipV="1">
            <a:off x="433440" y="3402720"/>
            <a:ext cx="4809960" cy="4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7" name="Content Placeholder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794960" y="1481760"/>
            <a:ext cx="1914120" cy="1228320"/>
          </a:xfrm>
          <a:prstGeom prst="rect">
            <a:avLst/>
          </a:prstGeom>
          <a:ln>
            <a:noFill/>
          </a:ln>
        </p:spPr>
      </p:pic>
      <p:pic>
        <p:nvPicPr>
          <p:cNvPr id="188" name="Picture 5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793080" y="3603240"/>
            <a:ext cx="1804680" cy="1711440"/>
          </a:xfrm>
          <a:prstGeom prst="rect">
            <a:avLst/>
          </a:prstGeom>
          <a:ln>
            <a:noFill/>
          </a:ln>
        </p:spPr>
      </p:pic>
      <p:pic>
        <p:nvPicPr>
          <p:cNvPr id="189" name="Picture 6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3044880" y="3606840"/>
            <a:ext cx="1980720" cy="170460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2053080" y="948600"/>
            <a:ext cx="1337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Drift space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2288880" y="3052080"/>
            <a:ext cx="1100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Multipole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6228000" y="57276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RF cavity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3" name="Picture 11" descr="A screenshot of a computer&#10;&#10;Description automatically generated"/>
          <p:cNvPicPr/>
          <p:nvPr/>
        </p:nvPicPr>
        <p:blipFill>
          <a:blip r:embed="rId4"/>
          <a:stretch/>
        </p:blipFill>
        <p:spPr>
          <a:xfrm>
            <a:off x="5752440" y="1442880"/>
            <a:ext cx="2318400" cy="4465440"/>
          </a:xfrm>
          <a:prstGeom prst="rect">
            <a:avLst/>
          </a:prstGeom>
          <a:ln>
            <a:noFill/>
          </a:ln>
        </p:spPr>
      </p:pic>
      <p:pic>
        <p:nvPicPr>
          <p:cNvPr id="194" name="Picture 12" descr="A screenshot of a computer&#10;&#10;Description automatically generated"/>
          <p:cNvPicPr/>
          <p:nvPr/>
        </p:nvPicPr>
        <p:blipFill>
          <a:blip r:embed="rId5"/>
          <a:stretch/>
        </p:blipFill>
        <p:spPr>
          <a:xfrm>
            <a:off x="8337960" y="1445040"/>
            <a:ext cx="1847520" cy="2142720"/>
          </a:xfrm>
          <a:prstGeom prst="rect">
            <a:avLst/>
          </a:prstGeom>
          <a:ln>
            <a:noFill/>
          </a:ln>
        </p:spPr>
      </p:pic>
      <p:sp>
        <p:nvSpPr>
          <p:cNvPr id="195" name="CustomShape 6"/>
          <p:cNvSpPr/>
          <p:nvPr/>
        </p:nvSpPr>
        <p:spPr>
          <a:xfrm>
            <a:off x="1384560" y="944280"/>
            <a:ext cx="2747160" cy="1899360"/>
          </a:xfrm>
          <a:prstGeom prst="rect">
            <a:avLst/>
          </a:prstGeom>
          <a:noFill/>
          <a:ln w="2844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7"/>
          <p:cNvSpPr/>
          <p:nvPr/>
        </p:nvSpPr>
        <p:spPr>
          <a:xfrm>
            <a:off x="429120" y="3015720"/>
            <a:ext cx="4818600" cy="2468160"/>
          </a:xfrm>
          <a:prstGeom prst="rect">
            <a:avLst/>
          </a:prstGeom>
          <a:noFill/>
          <a:ln w="2844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8"/>
          <p:cNvSpPr/>
          <p:nvPr/>
        </p:nvSpPr>
        <p:spPr>
          <a:xfrm>
            <a:off x="5666760" y="493560"/>
            <a:ext cx="4657680" cy="5795280"/>
          </a:xfrm>
          <a:prstGeom prst="rect">
            <a:avLst/>
          </a:prstGeom>
          <a:noFill/>
          <a:ln w="2844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9"/>
          <p:cNvSpPr/>
          <p:nvPr/>
        </p:nvSpPr>
        <p:spPr>
          <a:xfrm flipV="1">
            <a:off x="1388880" y="1373760"/>
            <a:ext cx="273852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0"/>
          <p:cNvSpPr/>
          <p:nvPr/>
        </p:nvSpPr>
        <p:spPr>
          <a:xfrm>
            <a:off x="5671080" y="1040040"/>
            <a:ext cx="46490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Adding elements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621000" y="946440"/>
            <a:ext cx="9091440" cy="304992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3998160" y="506880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Elements and settings shown in a list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183680" y="446868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Deleting removes the last element in the list (disappears from view)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 flipV="1">
            <a:off x="2101320" y="3402000"/>
            <a:ext cx="599760" cy="100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5" name="CustomShape 5"/>
          <p:cNvSpPr/>
          <p:nvPr/>
        </p:nvSpPr>
        <p:spPr>
          <a:xfrm flipH="1" flipV="1">
            <a:off x="4353480" y="2629800"/>
            <a:ext cx="620280" cy="243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6230880" y="4068000"/>
            <a:ext cx="14673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Runs OPAL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 flipH="1" flipV="1">
            <a:off x="6570000" y="1665000"/>
            <a:ext cx="301320" cy="242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Running OPAL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266760" y="1116720"/>
            <a:ext cx="5829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Verdana"/>
              </a:rPr>
              <a:t>Main window changes.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Verdana"/>
              </a:rPr>
              <a:t>New window opens displaying representation of elements in the ring (uses OPAL start and end positions).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  <p:pic>
        <p:nvPicPr>
          <p:cNvPr id="210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6098400" y="1717200"/>
            <a:ext cx="3889800" cy="4100400"/>
          </a:xfrm>
          <a:prstGeom prst="rect">
            <a:avLst/>
          </a:prstGeom>
          <a:ln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640440" y="3034440"/>
            <a:ext cx="4808520" cy="20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All elements shown as squares.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Colour coded: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red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= scaling FFA magnet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1e5df8"/>
                </a:solidFill>
                <a:latin typeface="Arial"/>
              </a:rPr>
              <a:t>blue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= drift space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green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= multipole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yellow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= RF cavity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277880" y="3241800"/>
            <a:ext cx="4685760" cy="14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1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262080" y="0"/>
            <a:ext cx="11666520" cy="687456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489960" y="2751480"/>
            <a:ext cx="277560" cy="366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14360" y="1844640"/>
            <a:ext cx="277560" cy="366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</a:rPr>
              <a:t>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962680" y="1386000"/>
            <a:ext cx="277560" cy="366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10197000" y="1973520"/>
            <a:ext cx="277560" cy="366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</a:rPr>
              <a:t>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1597680" y="2208240"/>
            <a:ext cx="127008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19" name="CustomShape 6"/>
          <p:cNvSpPr/>
          <p:nvPr/>
        </p:nvSpPr>
        <p:spPr>
          <a:xfrm flipH="1" flipV="1">
            <a:off x="6088680" y="992880"/>
            <a:ext cx="792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0" name="CustomShape 7"/>
          <p:cNvSpPr/>
          <p:nvPr/>
        </p:nvSpPr>
        <p:spPr>
          <a:xfrm flipH="1" flipV="1">
            <a:off x="9702000" y="2073960"/>
            <a:ext cx="478080" cy="8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Reset 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827640" y="911160"/>
            <a:ext cx="1771920" cy="1600920"/>
          </a:xfrm>
          <a:prstGeom prst="rect">
            <a:avLst/>
          </a:prstGeom>
          <a:ln>
            <a:noFill/>
          </a:ln>
        </p:spPr>
      </p:pic>
      <p:pic>
        <p:nvPicPr>
          <p:cNvPr id="223" name="Picture 5" descr="A screenshot of a computer error&#10;&#10;Description automatically generated"/>
          <p:cNvPicPr/>
          <p:nvPr/>
        </p:nvPicPr>
        <p:blipFill>
          <a:blip r:embed="rId2"/>
          <a:stretch/>
        </p:blipFill>
        <p:spPr>
          <a:xfrm>
            <a:off x="826200" y="3300840"/>
            <a:ext cx="1771200" cy="1685520"/>
          </a:xfrm>
          <a:prstGeom prst="rect">
            <a:avLst/>
          </a:prstGeom>
          <a:ln>
            <a:noFill/>
          </a:ln>
        </p:spPr>
      </p:pic>
      <p:pic>
        <p:nvPicPr>
          <p:cNvPr id="224" name="Picture 6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3897720" y="909360"/>
            <a:ext cx="6391080" cy="200952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450000" y="251208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Choose radius of 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37920" y="5164920"/>
            <a:ext cx="2159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Validated as before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5727240" y="310464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Proceed with cell and/or ring building as before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 rot="5400000">
            <a:off x="1508760" y="2984040"/>
            <a:ext cx="383760" cy="172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6"/>
          <p:cNvSpPr/>
          <p:nvPr/>
        </p:nvSpPr>
        <p:spPr>
          <a:xfrm>
            <a:off x="2684520" y="1911600"/>
            <a:ext cx="1211400" cy="1818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Reset beam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3050280" y="1090080"/>
            <a:ext cx="1895040" cy="4019040"/>
          </a:xfrm>
          <a:prstGeom prst="rect">
            <a:avLst/>
          </a:prstGeom>
          <a:ln>
            <a:noFill/>
          </a:ln>
        </p:spPr>
      </p:pic>
      <p:pic>
        <p:nvPicPr>
          <p:cNvPr id="232" name="Picture 5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5845680" y="1078920"/>
            <a:ext cx="4000320" cy="276192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233640" y="337752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Choose beam settings as before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Ring left unchanged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 flipV="1">
            <a:off x="1631160" y="2630880"/>
            <a:ext cx="1305360" cy="77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35" name="CustomShape 4"/>
          <p:cNvSpPr/>
          <p:nvPr/>
        </p:nvSpPr>
        <p:spPr>
          <a:xfrm>
            <a:off x="6837480" y="531540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Beam display updated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 flipV="1">
            <a:off x="7755120" y="3928680"/>
            <a:ext cx="45000" cy="130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Code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structure -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53160" y="1711080"/>
            <a:ext cx="7743240" cy="25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5 main files: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GUI_prototype_10.py: Main bulk of code. Contains GUI class and main()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GUI_runner.py: OPAL runner class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Opt_window.py: options window class 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GUI_dicts.py: makes variable dictionaries and defines constant ones 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ring_display.py: contains ring display window class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90880" y="14400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Code structure – classes and functions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399840" y="1378440"/>
            <a:ext cx="2368080" cy="190656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4242240" y="1475280"/>
            <a:ext cx="6854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GUI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438360" y="1782720"/>
            <a:ext cx="225468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Creates main window and widgets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Contains the runner as attribute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Controls flow of interface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7062840" y="1194480"/>
            <a:ext cx="2368080" cy="15534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6"/>
          <p:cNvSpPr/>
          <p:nvPr/>
        </p:nvSpPr>
        <p:spPr>
          <a:xfrm>
            <a:off x="7731000" y="1260360"/>
            <a:ext cx="1042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Runner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7176240" y="1642320"/>
            <a:ext cx="22546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Inherits from Minimal Runner 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Controls running of OPAL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563400" y="4491000"/>
            <a:ext cx="2368080" cy="1080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1290600" y="4495680"/>
            <a:ext cx="1042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Circle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612720" y="4768560"/>
            <a:ext cx="22546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Draws a circle in ring display window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Radius set by user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9" name="CustomShape 11"/>
          <p:cNvSpPr/>
          <p:nvPr/>
        </p:nvSpPr>
        <p:spPr>
          <a:xfrm>
            <a:off x="7086240" y="3985560"/>
            <a:ext cx="2368080" cy="15534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7317360" y="4063680"/>
            <a:ext cx="1899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Options window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7139160" y="4427640"/>
            <a:ext cx="22546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New window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Creates widgets for inputting settings via dictionaries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432000" y="992880"/>
            <a:ext cx="5592240" cy="265212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5"/>
          <p:cNvSpPr/>
          <p:nvPr/>
        </p:nvSpPr>
        <p:spPr>
          <a:xfrm>
            <a:off x="6780600" y="918720"/>
            <a:ext cx="2939400" cy="200340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6"/>
          <p:cNvSpPr/>
          <p:nvPr/>
        </p:nvSpPr>
        <p:spPr>
          <a:xfrm>
            <a:off x="6780600" y="3647160"/>
            <a:ext cx="2939400" cy="231408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7"/>
          <p:cNvSpPr/>
          <p:nvPr/>
        </p:nvSpPr>
        <p:spPr>
          <a:xfrm>
            <a:off x="854280" y="1377360"/>
            <a:ext cx="2189880" cy="819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8"/>
          <p:cNvSpPr/>
          <p:nvPr/>
        </p:nvSpPr>
        <p:spPr>
          <a:xfrm>
            <a:off x="812160" y="1473840"/>
            <a:ext cx="237600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Also contains functions for validation and displaying/deleting widgets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1853280" y="504000"/>
            <a:ext cx="28623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GUI_prototype_10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>
            <a:off x="3731400" y="4969440"/>
            <a:ext cx="1042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Circle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7458840" y="524160"/>
            <a:ext cx="14511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GUI_runner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0" name="CustomShape 22"/>
          <p:cNvSpPr/>
          <p:nvPr/>
        </p:nvSpPr>
        <p:spPr>
          <a:xfrm>
            <a:off x="7543440" y="3223800"/>
            <a:ext cx="15544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opt_window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1" name="CustomShape 23"/>
          <p:cNvSpPr/>
          <p:nvPr/>
        </p:nvSpPr>
        <p:spPr>
          <a:xfrm>
            <a:off x="846000" y="2394000"/>
            <a:ext cx="2126160" cy="819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24"/>
          <p:cNvSpPr/>
          <p:nvPr/>
        </p:nvSpPr>
        <p:spPr>
          <a:xfrm>
            <a:off x="1035720" y="2629440"/>
            <a:ext cx="1739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Main() function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3" name="CustomShape 25"/>
          <p:cNvSpPr/>
          <p:nvPr/>
        </p:nvSpPr>
        <p:spPr>
          <a:xfrm>
            <a:off x="2237040" y="3816000"/>
            <a:ext cx="28623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ring_display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3155400" y="4275000"/>
            <a:ext cx="2368080" cy="1248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7"/>
          <p:cNvSpPr/>
          <p:nvPr/>
        </p:nvSpPr>
        <p:spPr>
          <a:xfrm>
            <a:off x="3616920" y="4212720"/>
            <a:ext cx="1440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RingDisplay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6" name="CustomShape 28"/>
          <p:cNvSpPr/>
          <p:nvPr/>
        </p:nvSpPr>
        <p:spPr>
          <a:xfrm>
            <a:off x="3155400" y="4578840"/>
            <a:ext cx="23680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Creates a new window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Draws where OPAL has placed each element around the 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>
            <a:off x="432000" y="4182120"/>
            <a:ext cx="5603400" cy="153288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Multiproc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essing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266760" y="1305000"/>
            <a:ext cx="5829120" cy="2440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Inbuilt multiprocessing package is used.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OPAL is run as a separate process from the </a:t>
            </a: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interface.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A manager is used so there is a shared </a:t>
            </a: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memory space between all processes.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Data can then be passed between OPAL and </a:t>
            </a: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the interface.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pic>
        <p:nvPicPr>
          <p:cNvPr id="270" name="Picture 6" descr=""/>
          <p:cNvPicPr/>
          <p:nvPr/>
        </p:nvPicPr>
        <p:blipFill>
          <a:blip r:embed="rId1"/>
          <a:stretch/>
        </p:blipFill>
        <p:spPr>
          <a:xfrm>
            <a:off x="6095880" y="1305000"/>
            <a:ext cx="4107600" cy="1919520"/>
          </a:xfrm>
          <a:prstGeom prst="rect">
            <a:avLst/>
          </a:prstGeom>
          <a:ln>
            <a:noFill/>
          </a:ln>
        </p:spPr>
      </p:pic>
      <p:pic>
        <p:nvPicPr>
          <p:cNvPr id="271" name="Picture 8" descr=""/>
          <p:cNvPicPr/>
          <p:nvPr/>
        </p:nvPicPr>
        <p:blipFill>
          <a:blip r:embed="rId2"/>
          <a:stretch/>
        </p:blipFill>
        <p:spPr>
          <a:xfrm>
            <a:off x="820440" y="4209480"/>
            <a:ext cx="9383040" cy="9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Shared memory space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266760" y="1305000"/>
            <a:ext cx="10005840" cy="286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3 lists in shared memory: py_list, OPAL_list, beam_list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56320" y="1793520"/>
            <a:ext cx="3270960" cy="370764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4"/>
          <p:cNvSpPr/>
          <p:nvPr/>
        </p:nvSpPr>
        <p:spPr>
          <a:xfrm>
            <a:off x="1437480" y="1852920"/>
            <a:ext cx="1042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py_list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334440" y="2281680"/>
            <a:ext cx="311472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Built up in python, used by OPAL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contains information on elements added and settings selected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Used by OPAL to fill line object with the correct element objects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[ { "element_type": class name}, settings], ....]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3727800" y="1793520"/>
            <a:ext cx="3308760" cy="370764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7"/>
          <p:cNvSpPr/>
          <p:nvPr/>
        </p:nvSpPr>
        <p:spPr>
          <a:xfrm>
            <a:off x="3834000" y="2281680"/>
            <a:ext cx="31147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Built up in OPAL, used by python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contains the name, start and end position of each element OPAL adds to line object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Used by python to make ring display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[name, start, end], ....]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7255440" y="1802880"/>
            <a:ext cx="3270960" cy="370764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9"/>
          <p:cNvSpPr/>
          <p:nvPr/>
        </p:nvSpPr>
        <p:spPr>
          <a:xfrm>
            <a:off x="7255440" y="2321280"/>
            <a:ext cx="3312000" cy="22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Built up in python, used by OPAL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contains beam and distribution settings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Used by OPAL to make the Beam and Distribution objects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[particle, gamma, [coords] ]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4767840" y="1852920"/>
            <a:ext cx="1231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OPAL_list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2" name="CustomShape 11"/>
          <p:cNvSpPr/>
          <p:nvPr/>
        </p:nvSpPr>
        <p:spPr>
          <a:xfrm>
            <a:off x="8276760" y="1852920"/>
            <a:ext cx="1231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beam_list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18920" y="386280"/>
            <a:ext cx="95623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</a:rPr>
              <a:t>Overview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0840" y="1405800"/>
            <a:ext cx="9680400" cy="22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Interface functionality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Code structure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Flow diagrams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Data structures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Key methods / functions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Documentation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Limitations 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Potential future additions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257400" y="12996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GUI class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flow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diagram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939640" y="362520"/>
            <a:ext cx="21906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Instantiated by main()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008840" y="70884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4"/>
          <p:cNvSpPr/>
          <p:nvPr/>
        </p:nvSpPr>
        <p:spPr>
          <a:xfrm>
            <a:off x="6363000" y="946080"/>
            <a:ext cx="1494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Initial settings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7008840" y="128268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>
            <a:off x="6560640" y="1500840"/>
            <a:ext cx="109944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Validation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9" name="CustomShape 7"/>
          <p:cNvSpPr/>
          <p:nvPr/>
        </p:nvSpPr>
        <p:spPr>
          <a:xfrm>
            <a:off x="7037280" y="183780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8"/>
          <p:cNvSpPr/>
          <p:nvPr/>
        </p:nvSpPr>
        <p:spPr>
          <a:xfrm flipV="1" rot="5400000">
            <a:off x="8067240" y="1167480"/>
            <a:ext cx="198000" cy="1023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 rot="10800000">
            <a:off x="8490960" y="1033560"/>
            <a:ext cx="207360" cy="66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0"/>
          <p:cNvSpPr/>
          <p:nvPr/>
        </p:nvSpPr>
        <p:spPr>
          <a:xfrm flipH="1" flipV="1" rot="16200000">
            <a:off x="8185680" y="758160"/>
            <a:ext cx="215280" cy="75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11"/>
          <p:cNvSpPr/>
          <p:nvPr/>
        </p:nvSpPr>
        <p:spPr>
          <a:xfrm>
            <a:off x="6363000" y="2055960"/>
            <a:ext cx="1494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runner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6363000" y="2629800"/>
            <a:ext cx="1494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cell?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5" name="CustomShape 13"/>
          <p:cNvSpPr/>
          <p:nvPr/>
        </p:nvSpPr>
        <p:spPr>
          <a:xfrm>
            <a:off x="5299920" y="3184920"/>
            <a:ext cx="10710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Build cell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6" name="CustomShape 14"/>
          <p:cNvSpPr/>
          <p:nvPr/>
        </p:nvSpPr>
        <p:spPr>
          <a:xfrm>
            <a:off x="7661160" y="3184920"/>
            <a:ext cx="10710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Build ring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7" name="CustomShape 15"/>
          <p:cNvSpPr/>
          <p:nvPr/>
        </p:nvSpPr>
        <p:spPr>
          <a:xfrm>
            <a:off x="6485400" y="3674160"/>
            <a:ext cx="11934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Run OPAL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5832000" y="4200840"/>
            <a:ext cx="25920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ring display window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8348040" y="5113440"/>
            <a:ext cx="1494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Update plots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7049880" y="5113440"/>
            <a:ext cx="117468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Reset cell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5610600" y="5113440"/>
            <a:ext cx="1287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Reset beam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4443840" y="5113440"/>
            <a:ext cx="10710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Reset all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3" name="CustomShape 21"/>
          <p:cNvSpPr/>
          <p:nvPr/>
        </p:nvSpPr>
        <p:spPr>
          <a:xfrm rot="2580000">
            <a:off x="6143400" y="296640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2"/>
          <p:cNvSpPr/>
          <p:nvPr/>
        </p:nvSpPr>
        <p:spPr>
          <a:xfrm rot="19860000">
            <a:off x="7873920" y="296640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3"/>
          <p:cNvSpPr/>
          <p:nvPr/>
        </p:nvSpPr>
        <p:spPr>
          <a:xfrm rot="16200000">
            <a:off x="6938280" y="2698560"/>
            <a:ext cx="207360" cy="128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24"/>
          <p:cNvSpPr/>
          <p:nvPr/>
        </p:nvSpPr>
        <p:spPr>
          <a:xfrm rot="2580000">
            <a:off x="7601400" y="356832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25"/>
          <p:cNvSpPr/>
          <p:nvPr/>
        </p:nvSpPr>
        <p:spPr>
          <a:xfrm>
            <a:off x="6971400" y="401076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6"/>
          <p:cNvSpPr/>
          <p:nvPr/>
        </p:nvSpPr>
        <p:spPr>
          <a:xfrm>
            <a:off x="7065360" y="241164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7"/>
          <p:cNvSpPr/>
          <p:nvPr/>
        </p:nvSpPr>
        <p:spPr>
          <a:xfrm>
            <a:off x="7106400" y="4533480"/>
            <a:ext cx="144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0" name="CustomShape 28"/>
          <p:cNvSpPr/>
          <p:nvPr/>
        </p:nvSpPr>
        <p:spPr>
          <a:xfrm flipH="1" flipV="1">
            <a:off x="5047920" y="4761000"/>
            <a:ext cx="39960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1" name="CustomShape 29"/>
          <p:cNvSpPr/>
          <p:nvPr/>
        </p:nvSpPr>
        <p:spPr>
          <a:xfrm>
            <a:off x="4977000" y="4753800"/>
            <a:ext cx="179280" cy="340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46720" y="4792680"/>
            <a:ext cx="160200" cy="330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7545240" y="4772880"/>
            <a:ext cx="160200" cy="330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2"/>
          <p:cNvSpPr/>
          <p:nvPr/>
        </p:nvSpPr>
        <p:spPr>
          <a:xfrm>
            <a:off x="8956080" y="4772880"/>
            <a:ext cx="160200" cy="330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33"/>
          <p:cNvSpPr/>
          <p:nvPr/>
        </p:nvSpPr>
        <p:spPr>
          <a:xfrm flipV="1" rot="16200000">
            <a:off x="8763840" y="2689920"/>
            <a:ext cx="198360" cy="2312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34"/>
          <p:cNvSpPr/>
          <p:nvPr/>
        </p:nvSpPr>
        <p:spPr>
          <a:xfrm>
            <a:off x="4977000" y="5450040"/>
            <a:ext cx="179280" cy="246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35"/>
          <p:cNvSpPr/>
          <p:nvPr/>
        </p:nvSpPr>
        <p:spPr>
          <a:xfrm>
            <a:off x="6228000" y="5450040"/>
            <a:ext cx="179280" cy="246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6"/>
          <p:cNvSpPr/>
          <p:nvPr/>
        </p:nvSpPr>
        <p:spPr>
          <a:xfrm>
            <a:off x="7554600" y="5450040"/>
            <a:ext cx="179280" cy="246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37"/>
          <p:cNvSpPr/>
          <p:nvPr/>
        </p:nvSpPr>
        <p:spPr>
          <a:xfrm flipH="1" flipV="1">
            <a:off x="4132800" y="5651640"/>
            <a:ext cx="3572640" cy="2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0" name="CustomShape 38"/>
          <p:cNvSpPr/>
          <p:nvPr/>
        </p:nvSpPr>
        <p:spPr>
          <a:xfrm flipH="1" flipV="1">
            <a:off x="4106160" y="1035720"/>
            <a:ext cx="54360" cy="45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1" name="CustomShape 39"/>
          <p:cNvSpPr/>
          <p:nvPr/>
        </p:nvSpPr>
        <p:spPr>
          <a:xfrm rot="16200000">
            <a:off x="5150880" y="-141840"/>
            <a:ext cx="169560" cy="23439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40"/>
          <p:cNvSpPr/>
          <p:nvPr/>
        </p:nvSpPr>
        <p:spPr>
          <a:xfrm>
            <a:off x="351720" y="859680"/>
            <a:ext cx="3106080" cy="1189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Shared Memory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Py_list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OPAL_list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Beam_list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3" name="CustomShape 41"/>
          <p:cNvSpPr/>
          <p:nvPr/>
        </p:nvSpPr>
        <p:spPr>
          <a:xfrm flipV="1" rot="15840000">
            <a:off x="4853520" y="-58320"/>
            <a:ext cx="150840" cy="2838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2"/>
          <p:cNvSpPr/>
          <p:nvPr/>
        </p:nvSpPr>
        <p:spPr>
          <a:xfrm rot="21180000">
            <a:off x="4476240" y="1442160"/>
            <a:ext cx="11811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beam_list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5" name="CustomShape 43"/>
          <p:cNvSpPr/>
          <p:nvPr/>
        </p:nvSpPr>
        <p:spPr>
          <a:xfrm flipV="1" rot="17017800">
            <a:off x="5067720" y="19440"/>
            <a:ext cx="100440" cy="5274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44"/>
          <p:cNvSpPr/>
          <p:nvPr/>
        </p:nvSpPr>
        <p:spPr>
          <a:xfrm rot="679800">
            <a:off x="3171960" y="2364840"/>
            <a:ext cx="13284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py_list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7" name="CustomShape 45"/>
          <p:cNvSpPr/>
          <p:nvPr/>
        </p:nvSpPr>
        <p:spPr>
          <a:xfrm flipH="1">
            <a:off x="1904760" y="2057040"/>
            <a:ext cx="149400" cy="23439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46"/>
          <p:cNvSpPr/>
          <p:nvPr/>
        </p:nvSpPr>
        <p:spPr>
          <a:xfrm flipV="1" rot="5400000">
            <a:off x="3798360" y="2404080"/>
            <a:ext cx="160200" cy="3907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47"/>
          <p:cNvSpPr/>
          <p:nvPr/>
        </p:nvSpPr>
        <p:spPr>
          <a:xfrm>
            <a:off x="2723400" y="4481640"/>
            <a:ext cx="13284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OPAL_list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0" name="CustomShape 48"/>
          <p:cNvSpPr/>
          <p:nvPr/>
        </p:nvSpPr>
        <p:spPr>
          <a:xfrm>
            <a:off x="8403120" y="5710320"/>
            <a:ext cx="126648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to ring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1" name="CustomShape 49"/>
          <p:cNvSpPr/>
          <p:nvPr/>
        </p:nvSpPr>
        <p:spPr>
          <a:xfrm>
            <a:off x="8935560" y="547488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50"/>
          <p:cNvSpPr/>
          <p:nvPr/>
        </p:nvSpPr>
        <p:spPr>
          <a:xfrm flipH="1">
            <a:off x="9669240" y="5914800"/>
            <a:ext cx="34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3" name="CustomShape 51"/>
          <p:cNvSpPr/>
          <p:nvPr/>
        </p:nvSpPr>
        <p:spPr>
          <a:xfrm flipV="1">
            <a:off x="9999360" y="3835440"/>
            <a:ext cx="360" cy="207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4" name="CustomShape 52"/>
          <p:cNvSpPr/>
          <p:nvPr/>
        </p:nvSpPr>
        <p:spPr>
          <a:xfrm>
            <a:off x="5832720" y="288936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5" name="CustomShape 53"/>
          <p:cNvSpPr/>
          <p:nvPr/>
        </p:nvSpPr>
        <p:spPr>
          <a:xfrm>
            <a:off x="8078400" y="283392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266760" y="365040"/>
            <a:ext cx="5283360" cy="527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Runner class flow diagram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146560" y="244080"/>
            <a:ext cx="220320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Instantiated by GUI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6171480" y="58644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6002640" y="806040"/>
            <a:ext cx="54576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fork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6171480" y="117036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6"/>
          <p:cNvSpPr/>
          <p:nvPr/>
        </p:nvSpPr>
        <p:spPr>
          <a:xfrm>
            <a:off x="5362920" y="1373040"/>
            <a:ext cx="174204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distribution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5588640" y="1946880"/>
            <a:ext cx="130932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beam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5682960" y="2464200"/>
            <a:ext cx="105552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line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4" name="CustomShape 9"/>
          <p:cNvSpPr/>
          <p:nvPr/>
        </p:nvSpPr>
        <p:spPr>
          <a:xfrm>
            <a:off x="5325480" y="2981880"/>
            <a:ext cx="184572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Execute track_run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5" name="CustomShape 10"/>
          <p:cNvSpPr/>
          <p:nvPr/>
        </p:nvSpPr>
        <p:spPr>
          <a:xfrm>
            <a:off x="6171120" y="17056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1"/>
          <p:cNvSpPr/>
          <p:nvPr/>
        </p:nvSpPr>
        <p:spPr>
          <a:xfrm>
            <a:off x="6171120" y="2260440"/>
            <a:ext cx="207360" cy="17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6171480" y="2806560"/>
            <a:ext cx="207360" cy="17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6148800" y="3343680"/>
            <a:ext cx="252000" cy="423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5195160" y="3761280"/>
            <a:ext cx="2197800" cy="7128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5784480" y="3843000"/>
            <a:ext cx="128232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&gt; element number?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1" name="CustomShape 16"/>
          <p:cNvSpPr/>
          <p:nvPr/>
        </p:nvSpPr>
        <p:spPr>
          <a:xfrm>
            <a:off x="6171120" y="448200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7"/>
          <p:cNvSpPr/>
          <p:nvPr/>
        </p:nvSpPr>
        <p:spPr>
          <a:xfrm rot="5400000">
            <a:off x="5094720" y="4974840"/>
            <a:ext cx="216720" cy="1619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8"/>
          <p:cNvSpPr/>
          <p:nvPr/>
        </p:nvSpPr>
        <p:spPr>
          <a:xfrm flipV="1">
            <a:off x="4393800" y="4237920"/>
            <a:ext cx="207360" cy="1531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19"/>
          <p:cNvSpPr/>
          <p:nvPr/>
        </p:nvSpPr>
        <p:spPr>
          <a:xfrm>
            <a:off x="5918040" y="5672160"/>
            <a:ext cx="76392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5" name="CustomShape 20"/>
          <p:cNvSpPr/>
          <p:nvPr/>
        </p:nvSpPr>
        <p:spPr>
          <a:xfrm flipV="1" rot="5400000">
            <a:off x="4656960" y="4060080"/>
            <a:ext cx="216720" cy="533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21"/>
          <p:cNvSpPr/>
          <p:nvPr/>
        </p:nvSpPr>
        <p:spPr>
          <a:xfrm>
            <a:off x="5278320" y="4674960"/>
            <a:ext cx="2363040" cy="821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Get name, start and end positions and add to OPAL_list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7" name="CustomShape 22"/>
          <p:cNvSpPr/>
          <p:nvPr/>
        </p:nvSpPr>
        <p:spPr>
          <a:xfrm flipV="1" rot="5400000">
            <a:off x="7582680" y="3871800"/>
            <a:ext cx="216720" cy="533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3"/>
          <p:cNvSpPr/>
          <p:nvPr/>
        </p:nvSpPr>
        <p:spPr>
          <a:xfrm>
            <a:off x="7997040" y="4025880"/>
            <a:ext cx="118728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plots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9" name="CustomShape 24"/>
          <p:cNvSpPr/>
          <p:nvPr/>
        </p:nvSpPr>
        <p:spPr>
          <a:xfrm>
            <a:off x="7968600" y="804240"/>
            <a:ext cx="2197800" cy="7128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5"/>
          <p:cNvSpPr/>
          <p:nvPr/>
        </p:nvSpPr>
        <p:spPr>
          <a:xfrm>
            <a:off x="8277480" y="1011240"/>
            <a:ext cx="18090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&gt; py_list length?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1" name="CustomShape 26"/>
          <p:cNvSpPr/>
          <p:nvPr/>
        </p:nvSpPr>
        <p:spPr>
          <a:xfrm>
            <a:off x="8965800" y="151776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27"/>
          <p:cNvSpPr/>
          <p:nvPr/>
        </p:nvSpPr>
        <p:spPr>
          <a:xfrm>
            <a:off x="8401680" y="1721160"/>
            <a:ext cx="148824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element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3" name="CustomShape 28"/>
          <p:cNvSpPr/>
          <p:nvPr/>
        </p:nvSpPr>
        <p:spPr>
          <a:xfrm>
            <a:off x="8975160" y="206352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9"/>
          <p:cNvSpPr/>
          <p:nvPr/>
        </p:nvSpPr>
        <p:spPr>
          <a:xfrm>
            <a:off x="8411040" y="2266920"/>
            <a:ext cx="147888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Set attributes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5" name="CustomShape 30"/>
          <p:cNvSpPr/>
          <p:nvPr/>
        </p:nvSpPr>
        <p:spPr>
          <a:xfrm>
            <a:off x="8975160" y="259956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1"/>
          <p:cNvSpPr/>
          <p:nvPr/>
        </p:nvSpPr>
        <p:spPr>
          <a:xfrm>
            <a:off x="8307360" y="2812320"/>
            <a:ext cx="168588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to py_list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7" name="CustomShape 32"/>
          <p:cNvSpPr/>
          <p:nvPr/>
        </p:nvSpPr>
        <p:spPr>
          <a:xfrm>
            <a:off x="9041040" y="315468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3"/>
          <p:cNvSpPr/>
          <p:nvPr/>
        </p:nvSpPr>
        <p:spPr>
          <a:xfrm>
            <a:off x="8693280" y="3358080"/>
            <a:ext cx="76392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9" name="CustomShape 34"/>
          <p:cNvSpPr/>
          <p:nvPr/>
        </p:nvSpPr>
        <p:spPr>
          <a:xfrm rot="5400000">
            <a:off x="8065800" y="3007800"/>
            <a:ext cx="146520" cy="1033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35"/>
          <p:cNvSpPr/>
          <p:nvPr/>
        </p:nvSpPr>
        <p:spPr>
          <a:xfrm flipV="1">
            <a:off x="7516800" y="1152360"/>
            <a:ext cx="262800" cy="2444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36"/>
          <p:cNvSpPr/>
          <p:nvPr/>
        </p:nvSpPr>
        <p:spPr>
          <a:xfrm flipV="1" rot="5400000">
            <a:off x="7733160" y="992520"/>
            <a:ext cx="122760" cy="34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7"/>
          <p:cNvSpPr/>
          <p:nvPr/>
        </p:nvSpPr>
        <p:spPr>
          <a:xfrm>
            <a:off x="7422120" y="696600"/>
            <a:ext cx="2995200" cy="3073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38"/>
          <p:cNvSpPr/>
          <p:nvPr/>
        </p:nvSpPr>
        <p:spPr>
          <a:xfrm>
            <a:off x="878400" y="1151280"/>
            <a:ext cx="3106080" cy="1189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Shared Memory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Py_list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OPAL_list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Beam_list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4" name="CustomShape 39"/>
          <p:cNvSpPr/>
          <p:nvPr/>
        </p:nvSpPr>
        <p:spPr>
          <a:xfrm rot="16200000">
            <a:off x="4605480" y="906840"/>
            <a:ext cx="132120" cy="1262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40"/>
          <p:cNvSpPr/>
          <p:nvPr/>
        </p:nvSpPr>
        <p:spPr>
          <a:xfrm rot="16200000">
            <a:off x="4633560" y="1415160"/>
            <a:ext cx="132120" cy="1262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41"/>
          <p:cNvSpPr/>
          <p:nvPr/>
        </p:nvSpPr>
        <p:spPr>
          <a:xfrm flipV="1" rot="16200000">
            <a:off x="3989160" y="3889080"/>
            <a:ext cx="132120" cy="2453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42"/>
          <p:cNvSpPr/>
          <p:nvPr/>
        </p:nvSpPr>
        <p:spPr>
          <a:xfrm rot="16980000">
            <a:off x="4738320" y="1717920"/>
            <a:ext cx="150840" cy="1459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43"/>
          <p:cNvSpPr/>
          <p:nvPr/>
        </p:nvSpPr>
        <p:spPr>
          <a:xfrm rot="10800000">
            <a:off x="2752560" y="2318400"/>
            <a:ext cx="132120" cy="2814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44"/>
          <p:cNvSpPr/>
          <p:nvPr/>
        </p:nvSpPr>
        <p:spPr>
          <a:xfrm rot="600000">
            <a:off x="4257000" y="2468160"/>
            <a:ext cx="8859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py_list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0" name="CustomShape 45"/>
          <p:cNvSpPr/>
          <p:nvPr/>
        </p:nvSpPr>
        <p:spPr>
          <a:xfrm>
            <a:off x="4237920" y="1715760"/>
            <a:ext cx="13284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beam_list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1" name="CustomShape 46"/>
          <p:cNvSpPr/>
          <p:nvPr/>
        </p:nvSpPr>
        <p:spPr>
          <a:xfrm>
            <a:off x="4257000" y="1151280"/>
            <a:ext cx="13284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beam_list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2" name="CustomShape 47"/>
          <p:cNvSpPr/>
          <p:nvPr/>
        </p:nvSpPr>
        <p:spPr>
          <a:xfrm>
            <a:off x="3052800" y="4678920"/>
            <a:ext cx="13284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OPAL_list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3" name="CustomShape 48"/>
          <p:cNvSpPr/>
          <p:nvPr/>
        </p:nvSpPr>
        <p:spPr>
          <a:xfrm>
            <a:off x="6179040" y="549972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9"/>
          <p:cNvSpPr/>
          <p:nvPr/>
        </p:nvSpPr>
        <p:spPr>
          <a:xfrm>
            <a:off x="7442640" y="375876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5" name="CustomShape 50"/>
          <p:cNvSpPr/>
          <p:nvPr/>
        </p:nvSpPr>
        <p:spPr>
          <a:xfrm>
            <a:off x="6414840" y="433656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6" name="CustomShape 51"/>
          <p:cNvSpPr/>
          <p:nvPr/>
        </p:nvSpPr>
        <p:spPr>
          <a:xfrm>
            <a:off x="7909920" y="316152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Data structures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266760" y="843840"/>
            <a:ext cx="9270360" cy="68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Verdana"/>
              </a:rPr>
              <a:t>Dictionaries used in several parts of the code. The majority are defined in GUI_dicts.py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278640" y="1424160"/>
            <a:ext cx="9536760" cy="1640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282600" y="1419840"/>
            <a:ext cx="16862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BEAM_SETUP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282240" y="1756440"/>
            <a:ext cx="94363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List of dictionaries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Each dictionary contains a widget type, and a dictionary of arguments 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Used when choosing beam settings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Iterated through to determine widget class and instantiate an object with the arguments given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Structure: [ {"widget" : class name, "options" : {args}, "bounds" : [lower, upper] }, ... 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2" name="CustomShape 6"/>
          <p:cNvSpPr/>
          <p:nvPr/>
        </p:nvSpPr>
        <p:spPr>
          <a:xfrm>
            <a:off x="288000" y="3644280"/>
            <a:ext cx="9546120" cy="166572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291960" y="3639960"/>
            <a:ext cx="17802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BEAM_DISPLAY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4" name="CustomShape 8"/>
          <p:cNvSpPr/>
          <p:nvPr/>
        </p:nvSpPr>
        <p:spPr>
          <a:xfrm>
            <a:off x="291600" y="3976560"/>
            <a:ext cx="94363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List of dictionaries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Each dictionary contains a widget type, and a dictionary of arguments 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Used when displaying beam settings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Iterated through to determine widget class and instantiate an object with the arguments given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Structure: [ {"widget" : class name, "options" : {args}, ... ]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363240" y="313920"/>
            <a:ext cx="9536760" cy="1505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2"/>
          <p:cNvSpPr/>
          <p:nvPr/>
        </p:nvSpPr>
        <p:spPr>
          <a:xfrm>
            <a:off x="367200" y="309600"/>
            <a:ext cx="16862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BOUNDS_DICT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66840" y="646200"/>
            <a:ext cx="94363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Dictionary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Contains an OPAL element class name as key, and a list of bounds (one for each setting) as value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Used during validation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Structure: {"class name" : [ [lower, upper], …], … 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353880" y="1988640"/>
            <a:ext cx="9763200" cy="190116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5"/>
          <p:cNvSpPr/>
          <p:nvPr/>
        </p:nvSpPr>
        <p:spPr>
          <a:xfrm>
            <a:off x="357840" y="1984320"/>
            <a:ext cx="17802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ALL_OPTIONS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00" name="CustomShape 6"/>
          <p:cNvSpPr/>
          <p:nvPr/>
        </p:nvSpPr>
        <p:spPr>
          <a:xfrm>
            <a:off x="353880" y="2308680"/>
            <a:ext cx="99914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Dictionary of lists (of dictionaries...)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Dictionary is an element class name as the key, and a list of widget dictionaries as the value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Each widget dictionary has the same structure as in BEAM_SETUP 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Used when displaying options for an added element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Iterated through to determine widget class and instantiate an object with the arguments given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{ "OPAL class name" : [ {"widget" : widget class name, "options" : {args} },... ], ... 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01" name="CustomShape 7"/>
          <p:cNvSpPr/>
          <p:nvPr/>
        </p:nvSpPr>
        <p:spPr>
          <a:xfrm>
            <a:off x="363240" y="4048920"/>
            <a:ext cx="9527040" cy="164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8"/>
          <p:cNvSpPr/>
          <p:nvPr/>
        </p:nvSpPr>
        <p:spPr>
          <a:xfrm>
            <a:off x="366840" y="4380840"/>
            <a:ext cx="94363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Dictionary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Contains an OPAL element class name as key, and the name of its colour in the ring display as the value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Used by python when drawing the ring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Structure: {"class name" : colour, … 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03" name="CustomShape 9"/>
          <p:cNvSpPr/>
          <p:nvPr/>
        </p:nvSpPr>
        <p:spPr>
          <a:xfrm>
            <a:off x="367200" y="4044600"/>
            <a:ext cx="17802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COLOURS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Dictionaries defined in GUI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266760" y="1103760"/>
            <a:ext cx="9536760" cy="123588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3"/>
          <p:cNvSpPr/>
          <p:nvPr/>
        </p:nvSpPr>
        <p:spPr>
          <a:xfrm>
            <a:off x="270720" y="1099440"/>
            <a:ext cx="1780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settings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270360" y="1435680"/>
            <a:ext cx="99914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Dictionary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Contains the settings the user selected for the added element (validated)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Structure: {“arg name” : chosen value, … 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66760" y="2672280"/>
            <a:ext cx="9536760" cy="1148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"/>
          <p:cNvSpPr/>
          <p:nvPr/>
        </p:nvSpPr>
        <p:spPr>
          <a:xfrm>
            <a:off x="270720" y="2667960"/>
            <a:ext cx="16862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add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0" name="CustomShape 7"/>
          <p:cNvSpPr/>
          <p:nvPr/>
        </p:nvSpPr>
        <p:spPr>
          <a:xfrm>
            <a:off x="270360" y="3004560"/>
            <a:ext cx="943632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List of dictionaries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Data to be appended to py_list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354600" y="206640"/>
            <a:ext cx="9693000" cy="365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Key functions – displaying widgets with dictionaries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120320" y="711000"/>
            <a:ext cx="2536200" cy="106560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3"/>
          <p:cNvSpPr/>
          <p:nvPr/>
        </p:nvSpPr>
        <p:spPr>
          <a:xfrm>
            <a:off x="1698120" y="936720"/>
            <a:ext cx="139788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i &gt; length of widget_dict?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2284920" y="177696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5"/>
          <p:cNvSpPr/>
          <p:nvPr/>
        </p:nvSpPr>
        <p:spPr>
          <a:xfrm>
            <a:off x="1120320" y="2004840"/>
            <a:ext cx="26751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Set widget variable to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widget_dict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[i]["widget"]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2250360" y="25912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7"/>
          <p:cNvSpPr/>
          <p:nvPr/>
        </p:nvSpPr>
        <p:spPr>
          <a:xfrm>
            <a:off x="1120320" y="2817360"/>
            <a:ext cx="26751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Set args to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widget_dict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[i]["options"]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1120320" y="3628080"/>
            <a:ext cx="26751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Instantiate object of widget with **args and display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9" name="CustomShape 9"/>
          <p:cNvSpPr/>
          <p:nvPr/>
        </p:nvSpPr>
        <p:spPr>
          <a:xfrm>
            <a:off x="4199760" y="4389840"/>
            <a:ext cx="127548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to input_list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0" name="CustomShape 10"/>
          <p:cNvSpPr/>
          <p:nvPr/>
        </p:nvSpPr>
        <p:spPr>
          <a:xfrm>
            <a:off x="150840" y="3737160"/>
            <a:ext cx="71208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1" name="CustomShape 11"/>
          <p:cNvSpPr/>
          <p:nvPr/>
        </p:nvSpPr>
        <p:spPr>
          <a:xfrm>
            <a:off x="2250360" y="34174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12"/>
          <p:cNvSpPr/>
          <p:nvPr/>
        </p:nvSpPr>
        <p:spPr>
          <a:xfrm>
            <a:off x="2247840" y="42112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13"/>
          <p:cNvSpPr/>
          <p:nvPr/>
        </p:nvSpPr>
        <p:spPr>
          <a:xfrm>
            <a:off x="2250360" y="47926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Line 14"/>
          <p:cNvSpPr/>
          <p:nvPr/>
        </p:nvSpPr>
        <p:spPr>
          <a:xfrm>
            <a:off x="439200" y="5452200"/>
            <a:ext cx="1071000" cy="0"/>
          </a:xfrm>
          <a:prstGeom prst="line">
            <a:avLst/>
          </a:prstGeom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Line 15"/>
          <p:cNvSpPr/>
          <p:nvPr/>
        </p:nvSpPr>
        <p:spPr>
          <a:xfrm flipH="1">
            <a:off x="507240" y="1366560"/>
            <a:ext cx="30600" cy="2370600"/>
          </a:xfrm>
          <a:prstGeom prst="line">
            <a:avLst/>
          </a:prstGeom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16"/>
          <p:cNvSpPr/>
          <p:nvPr/>
        </p:nvSpPr>
        <p:spPr>
          <a:xfrm rot="16200000">
            <a:off x="665640" y="1076040"/>
            <a:ext cx="197280" cy="533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7"/>
          <p:cNvSpPr/>
          <p:nvPr/>
        </p:nvSpPr>
        <p:spPr>
          <a:xfrm>
            <a:off x="3751560" y="816840"/>
            <a:ext cx="442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8" name="CustomShape 18"/>
          <p:cNvSpPr/>
          <p:nvPr/>
        </p:nvSpPr>
        <p:spPr>
          <a:xfrm>
            <a:off x="2480040" y="1685520"/>
            <a:ext cx="442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9" name="CustomShape 19"/>
          <p:cNvSpPr/>
          <p:nvPr/>
        </p:nvSpPr>
        <p:spPr>
          <a:xfrm rot="16200000">
            <a:off x="3828240" y="977400"/>
            <a:ext cx="197280" cy="533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20"/>
          <p:cNvSpPr/>
          <p:nvPr/>
        </p:nvSpPr>
        <p:spPr>
          <a:xfrm>
            <a:off x="4285440" y="864000"/>
            <a:ext cx="1762560" cy="577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Return input_list and widget_list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1" name="CustomShape 21"/>
          <p:cNvSpPr/>
          <p:nvPr/>
        </p:nvSpPr>
        <p:spPr>
          <a:xfrm>
            <a:off x="1083240" y="4396680"/>
            <a:ext cx="2536200" cy="62208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22"/>
          <p:cNvSpPr/>
          <p:nvPr/>
        </p:nvSpPr>
        <p:spPr>
          <a:xfrm>
            <a:off x="1731960" y="4559760"/>
            <a:ext cx="141120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Input widget?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33" name="CustomShape 23"/>
          <p:cNvSpPr/>
          <p:nvPr/>
        </p:nvSpPr>
        <p:spPr>
          <a:xfrm>
            <a:off x="1480320" y="5283000"/>
            <a:ext cx="195012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to widget_list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4" name="CustomShape 24"/>
          <p:cNvSpPr/>
          <p:nvPr/>
        </p:nvSpPr>
        <p:spPr>
          <a:xfrm flipV="1">
            <a:off x="393840" y="4096080"/>
            <a:ext cx="182160" cy="133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5"/>
          <p:cNvSpPr/>
          <p:nvPr/>
        </p:nvSpPr>
        <p:spPr>
          <a:xfrm>
            <a:off x="2247840" y="503784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26"/>
          <p:cNvSpPr/>
          <p:nvPr/>
        </p:nvSpPr>
        <p:spPr>
          <a:xfrm rot="16200000">
            <a:off x="3828240" y="4415760"/>
            <a:ext cx="197280" cy="533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Line 27"/>
          <p:cNvSpPr/>
          <p:nvPr/>
        </p:nvSpPr>
        <p:spPr>
          <a:xfrm>
            <a:off x="4837680" y="4974480"/>
            <a:ext cx="0" cy="457200"/>
          </a:xfrm>
          <a:prstGeom prst="line">
            <a:avLst/>
          </a:prstGeom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8" name="CustomShape 28"/>
          <p:cNvSpPr/>
          <p:nvPr/>
        </p:nvSpPr>
        <p:spPr>
          <a:xfrm rot="5400000">
            <a:off x="4061520" y="4723200"/>
            <a:ext cx="185760" cy="1446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29"/>
          <p:cNvSpPr/>
          <p:nvPr/>
        </p:nvSpPr>
        <p:spPr>
          <a:xfrm>
            <a:off x="3786480" y="4283640"/>
            <a:ext cx="442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0" name="CustomShape 30"/>
          <p:cNvSpPr/>
          <p:nvPr/>
        </p:nvSpPr>
        <p:spPr>
          <a:xfrm>
            <a:off x="2438640" y="4944600"/>
            <a:ext cx="442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5616000" y="2016000"/>
            <a:ext cx="5114520" cy="164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325800" y="229320"/>
            <a:ext cx="6576120" cy="574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Key 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functi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ons 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– 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choo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sing 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elem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ent 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settin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276640" y="1070280"/>
            <a:ext cx="26751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Correct widget list chosen from ALL_OPTIONS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5250960" y="1073160"/>
            <a:ext cx="26751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Display widgets in options window as in previous slide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325800" y="1077840"/>
            <a:ext cx="168948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Options window called by GUI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8233920" y="1070280"/>
            <a:ext cx="187632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GUI adds confirm button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1865160" y="1973520"/>
            <a:ext cx="168948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Confirm pressed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1589760" y="3665160"/>
            <a:ext cx="224064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Get input from widget 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9" name="CustomShape 8"/>
          <p:cNvSpPr/>
          <p:nvPr/>
        </p:nvSpPr>
        <p:spPr>
          <a:xfrm>
            <a:off x="1662480" y="2521080"/>
            <a:ext cx="2094480" cy="95256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9"/>
          <p:cNvSpPr/>
          <p:nvPr/>
        </p:nvSpPr>
        <p:spPr>
          <a:xfrm>
            <a:off x="2115000" y="2712240"/>
            <a:ext cx="127656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i &gt; length of input_list?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4748400" y="2521080"/>
            <a:ext cx="2094480" cy="95256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11"/>
          <p:cNvSpPr/>
          <p:nvPr/>
        </p:nvSpPr>
        <p:spPr>
          <a:xfrm>
            <a:off x="5200560" y="2712240"/>
            <a:ext cx="16423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Any invalid inputs?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53" name="CustomShape 12"/>
          <p:cNvSpPr/>
          <p:nvPr/>
        </p:nvSpPr>
        <p:spPr>
          <a:xfrm>
            <a:off x="4976640" y="3789360"/>
            <a:ext cx="164232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Error message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>
            <a:off x="4974480" y="4476960"/>
            <a:ext cx="164232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Cancel addition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5" name="CustomShape 14"/>
          <p:cNvSpPr/>
          <p:nvPr/>
        </p:nvSpPr>
        <p:spPr>
          <a:xfrm>
            <a:off x="399240" y="3953520"/>
            <a:ext cx="71208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6" name="CustomShape 15"/>
          <p:cNvSpPr/>
          <p:nvPr/>
        </p:nvSpPr>
        <p:spPr>
          <a:xfrm>
            <a:off x="7828920" y="2608560"/>
            <a:ext cx="1642320" cy="821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element with settings as arguments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7" name="CustomShape 16"/>
          <p:cNvSpPr/>
          <p:nvPr/>
        </p:nvSpPr>
        <p:spPr>
          <a:xfrm>
            <a:off x="1912320" y="4898880"/>
            <a:ext cx="57600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flag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8" name="CustomShape 17"/>
          <p:cNvSpPr/>
          <p:nvPr/>
        </p:nvSpPr>
        <p:spPr>
          <a:xfrm>
            <a:off x="2679480" y="4849200"/>
            <a:ext cx="13053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to settings_list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9" name="CustomShape 18"/>
          <p:cNvSpPr/>
          <p:nvPr/>
        </p:nvSpPr>
        <p:spPr>
          <a:xfrm>
            <a:off x="1912320" y="4122720"/>
            <a:ext cx="1642320" cy="62280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19"/>
          <p:cNvSpPr/>
          <p:nvPr/>
        </p:nvSpPr>
        <p:spPr>
          <a:xfrm>
            <a:off x="2408760" y="4249800"/>
            <a:ext cx="76572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valid?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61" name="CustomShape 20"/>
          <p:cNvSpPr/>
          <p:nvPr/>
        </p:nvSpPr>
        <p:spPr>
          <a:xfrm>
            <a:off x="2599200" y="232956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21"/>
          <p:cNvSpPr/>
          <p:nvPr/>
        </p:nvSpPr>
        <p:spPr>
          <a:xfrm>
            <a:off x="2606040" y="34678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22"/>
          <p:cNvSpPr/>
          <p:nvPr/>
        </p:nvSpPr>
        <p:spPr>
          <a:xfrm>
            <a:off x="2629800" y="395856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23"/>
          <p:cNvSpPr/>
          <p:nvPr/>
        </p:nvSpPr>
        <p:spPr>
          <a:xfrm>
            <a:off x="2297160" y="463752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24"/>
          <p:cNvSpPr/>
          <p:nvPr/>
        </p:nvSpPr>
        <p:spPr>
          <a:xfrm>
            <a:off x="2995200" y="464544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25"/>
          <p:cNvSpPr/>
          <p:nvPr/>
        </p:nvSpPr>
        <p:spPr>
          <a:xfrm>
            <a:off x="2069640" y="5237280"/>
            <a:ext cx="147240" cy="506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26"/>
          <p:cNvSpPr/>
          <p:nvPr/>
        </p:nvSpPr>
        <p:spPr>
          <a:xfrm>
            <a:off x="3174840" y="5452560"/>
            <a:ext cx="179280" cy="246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27"/>
          <p:cNvSpPr/>
          <p:nvPr/>
        </p:nvSpPr>
        <p:spPr>
          <a:xfrm flipH="1">
            <a:off x="747360" y="5699160"/>
            <a:ext cx="251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9" name="CustomShape 28"/>
          <p:cNvSpPr/>
          <p:nvPr/>
        </p:nvSpPr>
        <p:spPr>
          <a:xfrm flipV="1">
            <a:off x="672120" y="4382640"/>
            <a:ext cx="178560" cy="1316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29"/>
          <p:cNvSpPr/>
          <p:nvPr/>
        </p:nvSpPr>
        <p:spPr>
          <a:xfrm flipH="1">
            <a:off x="747360" y="2997360"/>
            <a:ext cx="7920" cy="92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1" name="CustomShape 30"/>
          <p:cNvSpPr/>
          <p:nvPr/>
        </p:nvSpPr>
        <p:spPr>
          <a:xfrm flipV="1" rot="5400000">
            <a:off x="1110600" y="2522520"/>
            <a:ext cx="159840" cy="927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31"/>
          <p:cNvSpPr/>
          <p:nvPr/>
        </p:nvSpPr>
        <p:spPr>
          <a:xfrm rot="16200000">
            <a:off x="4163400" y="2508120"/>
            <a:ext cx="185760" cy="983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32"/>
          <p:cNvSpPr/>
          <p:nvPr/>
        </p:nvSpPr>
        <p:spPr>
          <a:xfrm>
            <a:off x="5691960" y="35344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33"/>
          <p:cNvSpPr/>
          <p:nvPr/>
        </p:nvSpPr>
        <p:spPr>
          <a:xfrm>
            <a:off x="5700600" y="420372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4"/>
          <p:cNvSpPr/>
          <p:nvPr/>
        </p:nvSpPr>
        <p:spPr>
          <a:xfrm flipV="1" rot="5400000">
            <a:off x="2062440" y="1231920"/>
            <a:ext cx="155880" cy="271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35"/>
          <p:cNvSpPr/>
          <p:nvPr/>
        </p:nvSpPr>
        <p:spPr>
          <a:xfrm flipV="1" rot="5400000">
            <a:off x="5023440" y="1226520"/>
            <a:ext cx="155880" cy="271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36"/>
          <p:cNvSpPr/>
          <p:nvPr/>
        </p:nvSpPr>
        <p:spPr>
          <a:xfrm flipV="1" rot="5400000">
            <a:off x="8006040" y="1226520"/>
            <a:ext cx="155880" cy="271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37"/>
          <p:cNvSpPr/>
          <p:nvPr/>
        </p:nvSpPr>
        <p:spPr>
          <a:xfrm rot="16200000">
            <a:off x="7202160" y="2532600"/>
            <a:ext cx="185760" cy="983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38"/>
          <p:cNvSpPr/>
          <p:nvPr/>
        </p:nvSpPr>
        <p:spPr>
          <a:xfrm>
            <a:off x="273960" y="931320"/>
            <a:ext cx="9953280" cy="840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39"/>
          <p:cNvSpPr/>
          <p:nvPr/>
        </p:nvSpPr>
        <p:spPr>
          <a:xfrm>
            <a:off x="273960" y="1882440"/>
            <a:ext cx="9953280" cy="3897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40"/>
          <p:cNvSpPr/>
          <p:nvPr/>
        </p:nvSpPr>
        <p:spPr>
          <a:xfrm>
            <a:off x="4105440" y="256788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2" name="CustomShape 41"/>
          <p:cNvSpPr/>
          <p:nvPr/>
        </p:nvSpPr>
        <p:spPr>
          <a:xfrm>
            <a:off x="2887920" y="3334320"/>
            <a:ext cx="315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3" name="CustomShape 42"/>
          <p:cNvSpPr/>
          <p:nvPr/>
        </p:nvSpPr>
        <p:spPr>
          <a:xfrm>
            <a:off x="3243960" y="450900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4" name="CustomShape 43"/>
          <p:cNvSpPr/>
          <p:nvPr/>
        </p:nvSpPr>
        <p:spPr>
          <a:xfrm>
            <a:off x="2018520" y="4563000"/>
            <a:ext cx="315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5" name="CustomShape 44"/>
          <p:cNvSpPr/>
          <p:nvPr/>
        </p:nvSpPr>
        <p:spPr>
          <a:xfrm>
            <a:off x="7072560" y="2651040"/>
            <a:ext cx="315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6" name="CustomShape 45"/>
          <p:cNvSpPr/>
          <p:nvPr/>
        </p:nvSpPr>
        <p:spPr>
          <a:xfrm>
            <a:off x="5922720" y="344808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Flags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266760" y="1305000"/>
            <a:ext cx="9978120" cy="4125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Flags used to make functions adaptable: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invalid_flag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indicates that one or more input is non-numerical, or outside the bounds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keep_window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tells initial setup function if the window is being restarted, or if the window is being kept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If kept, all previous widgets must be deleted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ring_flag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tells initial setup function if it is just the ring that is being reset (if True) or both the ring AND the beam (if False)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full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True if ring is full, False otherwise. Tells add_element method if element is allowed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cell_made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True if user defined a cell element. Determines if “cell” included in element menu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making_cell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True if cell currently being made. If so, elements are added to the cell attribute instead of py_list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Docu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ment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266760" y="1305000"/>
            <a:ext cx="4282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Docstrings are written below the definition of each method / function: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Brief description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More detailed description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Arguments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Returns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Variables / attributes used and defined within the function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One-line comments in code to make more readable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  <p:pic>
        <p:nvPicPr>
          <p:cNvPr id="491" name="Picture 7" descr=""/>
          <p:cNvPicPr/>
          <p:nvPr/>
        </p:nvPicPr>
        <p:blipFill>
          <a:blip r:embed="rId1"/>
          <a:stretch/>
        </p:blipFill>
        <p:spPr>
          <a:xfrm>
            <a:off x="4673520" y="1305000"/>
            <a:ext cx="7251480" cy="330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Limitations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266760" y="1305000"/>
            <a:ext cx="61239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RF cavities cause ring to deviate from perfect circle, so ring space doesn’t always work.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If elements are too big, problems occur when finding the angle around the ring.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Element settings can’t be changed one selected.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Elements can only be deleted in order.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Only one cell can be defined.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Problems if user closes an options window without selecting options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Definitely some code that isn’t as efficient as it could be – potential for refactoring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  <p:pic>
        <p:nvPicPr>
          <p:cNvPr id="494" name="Picture Placeholder 6" descr="A screenshot of a computer&#10;&#10;Description automatically generated"/>
          <p:cNvPicPr/>
          <p:nvPr/>
        </p:nvPicPr>
        <p:blipFill>
          <a:blip r:embed="rId1"/>
          <a:srcRect l="405" t="0" r="405" b="0"/>
          <a:stretch/>
        </p:blipFill>
        <p:spPr>
          <a:xfrm>
            <a:off x="6388200" y="1322640"/>
            <a:ext cx="4025520" cy="431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Interface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Functionality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Content Placeholder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6389280" y="1096920"/>
            <a:ext cx="2022840" cy="435096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705600" y="1890720"/>
            <a:ext cx="46846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Present throughout. Closes windows and ends program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40720" y="3271320"/>
            <a:ext cx="46360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Initial setup for ring size and beam/distribution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 flipV="1">
            <a:off x="5189040" y="1761480"/>
            <a:ext cx="171360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6" name="CustomShape 5"/>
          <p:cNvSpPr/>
          <p:nvPr/>
        </p:nvSpPr>
        <p:spPr>
          <a:xfrm flipV="1">
            <a:off x="4934880" y="3548880"/>
            <a:ext cx="1581840" cy="15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1754280" y="4654080"/>
            <a:ext cx="4636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Validates options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3730680" y="4864320"/>
            <a:ext cx="3087000" cy="23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Future Additions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148680" y="1305000"/>
            <a:ext cx="105876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Make time dependence model an option (could be added to RF options functions).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Let user select the fringe field model (could be added to options window as general function).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Once implemented in pyOpal, more beam and distribution options should be added.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Allow multiple cells and super-periods to be defined. Button for making cell would always be present and not occur in main sequence.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Fix problem with large elements – maybe by limiting the upper bound, or changing function for finding angle.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Cylindrical field map might not be needed – show ring display here instead?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Code needs refactoring to see if existing functions could be reused to avoid repetition and make more readable (I could do this over next few days).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Make documentation into a page like the one used for OPAL.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3436920" y="2734560"/>
            <a:ext cx="427104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GB" sz="6000" spc="-1" strike="noStrike">
                <a:solidFill>
                  <a:srgbClr val="003088"/>
                </a:solidFill>
                <a:latin typeface="Arial"/>
                <a:ea typeface="Verdana"/>
              </a:rPr>
              <a:t>Thank you!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Validation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6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3973680" y="655560"/>
            <a:ext cx="2125440" cy="5010120"/>
          </a:xfrm>
          <a:prstGeom prst="rect">
            <a:avLst/>
          </a:prstGeom>
          <a:ln>
            <a:noFill/>
          </a:ln>
        </p:spPr>
      </p:pic>
      <p:pic>
        <p:nvPicPr>
          <p:cNvPr id="141" name="Picture 7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7142400" y="650880"/>
            <a:ext cx="2114280" cy="501948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43440" y="1846080"/>
            <a:ext cx="30045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Input menu cleared for new inputs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600" y="342360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Error message shown at bottom of screen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2573640" y="3918960"/>
            <a:ext cx="1688760" cy="14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391520" y="398268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Selected beam settings shown here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6" name="Content Placeholder 11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2091600" y="919440"/>
            <a:ext cx="5829120" cy="186660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 flipH="1" flipV="1">
            <a:off x="6589800" y="2589840"/>
            <a:ext cx="930600" cy="13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8" name="CustomShape 3"/>
          <p:cNvSpPr/>
          <p:nvPr/>
        </p:nvSpPr>
        <p:spPr>
          <a:xfrm flipV="1">
            <a:off x="3089160" y="2375280"/>
            <a:ext cx="570960" cy="10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1596240" y="366048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Option to define a repeatable cell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Making a cell element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4588920" y="1085760"/>
            <a:ext cx="4752720" cy="290484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447840" y="1084680"/>
            <a:ext cx="274284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Drop-down menu for adding elements. Also contains drift space, general multipole, and RF cavity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067560" y="1882080"/>
            <a:ext cx="1719360" cy="2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447840" y="319896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Adds element in drop-down menu. Takes to settings screen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318960" y="441180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Saves cell and moves onto ring building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 flipV="1">
            <a:off x="2906640" y="2900880"/>
            <a:ext cx="201996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7" name="CustomShape 7"/>
          <p:cNvSpPr/>
          <p:nvPr/>
        </p:nvSpPr>
        <p:spPr>
          <a:xfrm flipV="1">
            <a:off x="2917440" y="3619800"/>
            <a:ext cx="2009160" cy="8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8" name="CustomShape 8"/>
          <p:cNvSpPr/>
          <p:nvPr/>
        </p:nvSpPr>
        <p:spPr>
          <a:xfrm>
            <a:off x="7960320" y="445464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Element list shown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 flipH="1" flipV="1">
            <a:off x="6171480" y="2697120"/>
            <a:ext cx="2433240" cy="17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0" name="CustomShape 10"/>
          <p:cNvSpPr/>
          <p:nvPr/>
        </p:nvSpPr>
        <p:spPr>
          <a:xfrm>
            <a:off x="5588640" y="505584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Removes last element added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 flipH="1" flipV="1">
            <a:off x="6171480" y="3341880"/>
            <a:ext cx="512280" cy="165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Building the 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Picture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3712680" y="1765080"/>
            <a:ext cx="5400360" cy="280008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265320" y="198612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Same as before, but contains cell if defined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08760" y="344592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As before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504680" y="542052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Displays space left in the ring [m]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5202000" y="76284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Runs OPAL simulation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2713680" y="2429640"/>
            <a:ext cx="1268640" cy="5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9" name="CustomShape 7"/>
          <p:cNvSpPr/>
          <p:nvPr/>
        </p:nvSpPr>
        <p:spPr>
          <a:xfrm flipV="1">
            <a:off x="1801440" y="3576960"/>
            <a:ext cx="2374200" cy="9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801440" y="3685320"/>
            <a:ext cx="2202480" cy="16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1" name="CustomShape 9"/>
          <p:cNvSpPr/>
          <p:nvPr/>
        </p:nvSpPr>
        <p:spPr>
          <a:xfrm flipH="1" flipV="1">
            <a:off x="5238000" y="4167720"/>
            <a:ext cx="308160" cy="12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2" name="CustomShape 10"/>
          <p:cNvSpPr/>
          <p:nvPr/>
        </p:nvSpPr>
        <p:spPr>
          <a:xfrm flipH="1">
            <a:off x="5956560" y="1141560"/>
            <a:ext cx="372600" cy="114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3" name="CustomShape 11"/>
          <p:cNvSpPr/>
          <p:nvPr/>
        </p:nvSpPr>
        <p:spPr>
          <a:xfrm>
            <a:off x="7745760" y="523836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Element list shown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 flipH="1" flipV="1">
            <a:off x="5269320" y="3341880"/>
            <a:ext cx="2787480" cy="187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Ad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din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g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ele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me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4869720" y="1058040"/>
            <a:ext cx="4929840" cy="435096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447840" y="196488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Options window opens and grabs focus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47840" y="296280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Lets user input the settings required for that element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47840" y="468000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Validates inputs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2359440" y="4919400"/>
            <a:ext cx="469224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Validat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2428560" y="1388880"/>
            <a:ext cx="5343120" cy="282852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727080" y="455436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Error message shown here, and addition cancelled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 flipH="1" flipV="1">
            <a:off x="4085280" y="3927960"/>
            <a:ext cx="687240" cy="65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7" ma:contentTypeDescription="Create a new document." ma:contentTypeScope="" ma:versionID="a3dd40fe961babd590db7e6ab2b6c3cc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9c9a1b7cbcb1e6780652342e7736d883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DF670E-3DD2-40A0-8524-D0B4771A7312}">
  <ds:schemaRefs>
    <ds:schemaRef ds:uri="http://schemas.microsoft.com/office/2006/metadata/properties"/>
    <ds:schemaRef ds:uri="http://schemas.microsoft.com/office/infopath/2007/PartnerControls"/>
    <ds:schemaRef ds:uri="4367b676-3231-4229-b246-27e36f6a6ea0"/>
    <ds:schemaRef ds:uri="7a6c5452-7205-4e2c-a322-0d36e47a4095"/>
  </ds:schemaRefs>
</ds:datastoreItem>
</file>

<file path=customXml/itemProps2.xml><?xml version="1.0" encoding="utf-8"?>
<ds:datastoreItem xmlns:ds="http://schemas.openxmlformats.org/officeDocument/2006/customXml" ds:itemID="{59CAF4C5-C546-4E53-8B48-77E78F83D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</TotalTime>
  <Application>LibreOffice/6.4.7.2$Linux_X86_64 LibreOffice_project/40$Build-2</Application>
  <Words>1725</Words>
  <Paragraphs>281</Paragraphs>
  <Company>Science and Technology Facilities Council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2023-01-10T12:41:06Z</dcterms:created>
  <dc:creator>Richardson, Stephanie (STFC,RAL,ISIS)</dc:creator>
  <dc:description/>
  <dc:language>en-GB</dc:language>
  <cp:lastModifiedBy/>
  <dcterms:modified xsi:type="dcterms:W3CDTF">2024-08-15T15:41:37Z</dcterms:modified>
  <cp:revision>1352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Science and Technology Facilities Council</vt:lpwstr>
  </property>
  <property fmtid="{D5CDD505-2E9C-101B-9397-08002B2CF9AE}" pid="4" name="ContentTypeId">
    <vt:lpwstr>0x010100FC2453390EE4BA43A5D6133E94472E90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1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31</vt:i4>
  </property>
</Properties>
</file>