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1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work\tts\code\github\script_emotion\&#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Emotion Distribution</a:t>
            </a:r>
            <a:endParaRPr lang="zh-CN"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0"/>
          <c:order val="0"/>
          <c:tx>
            <c:strRef>
              <c:f>Sheet1!$A$2</c:f>
              <c:strCache>
                <c:ptCount val="1"/>
                <c:pt idx="0">
                  <c:v>0'</c:v>
                </c:pt>
              </c:strCache>
            </c:strRef>
          </c:tx>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Sheet1!$B$2:$G$2</c:f>
              <c:numCache>
                <c:formatCode>General</c:formatCode>
                <c:ptCount val="6"/>
                <c:pt idx="0">
                  <c:v>28434</c:v>
                </c:pt>
                <c:pt idx="1">
                  <c:v>27262</c:v>
                </c:pt>
                <c:pt idx="2">
                  <c:v>27735</c:v>
                </c:pt>
                <c:pt idx="3">
                  <c:v>26397</c:v>
                </c:pt>
                <c:pt idx="4">
                  <c:v>27048</c:v>
                </c:pt>
                <c:pt idx="5">
                  <c:v>24898</c:v>
                </c:pt>
              </c:numCache>
            </c:numRef>
          </c:val>
          <c:extLst>
            <c:ext xmlns:c16="http://schemas.microsoft.com/office/drawing/2014/chart" uri="{C3380CC4-5D6E-409C-BE32-E72D297353CC}">
              <c16:uniqueId val="{00000000-D92D-4B5D-8920-A024D2E23E1D}"/>
            </c:ext>
          </c:extLst>
        </c:ser>
        <c:ser>
          <c:idx val="1"/>
          <c:order val="1"/>
          <c:tx>
            <c:strRef>
              <c:f>Sheet1!$A$3</c:f>
              <c:strCache>
                <c:ptCount val="1"/>
                <c:pt idx="0">
                  <c:v>1'</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Sheet1!$B$3:$G$3</c:f>
              <c:numCache>
                <c:formatCode>General</c:formatCode>
                <c:ptCount val="6"/>
                <c:pt idx="0">
                  <c:v>420</c:v>
                </c:pt>
                <c:pt idx="1">
                  <c:v>1645</c:v>
                </c:pt>
                <c:pt idx="2">
                  <c:v>1033</c:v>
                </c:pt>
                <c:pt idx="3">
                  <c:v>1612</c:v>
                </c:pt>
                <c:pt idx="4">
                  <c:v>1253</c:v>
                </c:pt>
                <c:pt idx="5">
                  <c:v>2259</c:v>
                </c:pt>
              </c:numCache>
            </c:numRef>
          </c:val>
          <c:extLst>
            <c:ext xmlns:c16="http://schemas.microsoft.com/office/drawing/2014/chart" uri="{C3380CC4-5D6E-409C-BE32-E72D297353CC}">
              <c16:uniqueId val="{00000001-D92D-4B5D-8920-A024D2E23E1D}"/>
            </c:ext>
          </c:extLst>
        </c:ser>
        <c:ser>
          <c:idx val="2"/>
          <c:order val="2"/>
          <c:tx>
            <c:strRef>
              <c:f>Sheet1!$A$4</c:f>
              <c:strCache>
                <c:ptCount val="1"/>
                <c:pt idx="0">
                  <c:v>2'</c:v>
                </c:pt>
              </c:strCache>
            </c:strRef>
          </c:tx>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Sheet1!$B$4:$G$4</c:f>
              <c:numCache>
                <c:formatCode>General</c:formatCode>
                <c:ptCount val="6"/>
                <c:pt idx="0">
                  <c:v>328</c:v>
                </c:pt>
                <c:pt idx="1">
                  <c:v>370</c:v>
                </c:pt>
                <c:pt idx="2">
                  <c:v>458</c:v>
                </c:pt>
                <c:pt idx="3">
                  <c:v>981</c:v>
                </c:pt>
                <c:pt idx="4">
                  <c:v>815</c:v>
                </c:pt>
                <c:pt idx="5">
                  <c:v>1594</c:v>
                </c:pt>
              </c:numCache>
            </c:numRef>
          </c:val>
          <c:extLst>
            <c:ext xmlns:c16="http://schemas.microsoft.com/office/drawing/2014/chart" uri="{C3380CC4-5D6E-409C-BE32-E72D297353CC}">
              <c16:uniqueId val="{00000002-D92D-4B5D-8920-A024D2E23E1D}"/>
            </c:ext>
          </c:extLst>
        </c:ser>
        <c:ser>
          <c:idx val="3"/>
          <c:order val="3"/>
          <c:tx>
            <c:strRef>
              <c:f>Sheet1!$A$5</c:f>
              <c:strCache>
                <c:ptCount val="1"/>
                <c:pt idx="0">
                  <c:v>3'</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Sheet1!$B$5:$G$5</c:f>
              <c:numCache>
                <c:formatCode>General</c:formatCode>
                <c:ptCount val="6"/>
                <c:pt idx="0">
                  <c:v>273</c:v>
                </c:pt>
                <c:pt idx="1">
                  <c:v>180</c:v>
                </c:pt>
                <c:pt idx="2">
                  <c:v>229</c:v>
                </c:pt>
                <c:pt idx="3">
                  <c:v>465</c:v>
                </c:pt>
                <c:pt idx="4">
                  <c:v>339</c:v>
                </c:pt>
                <c:pt idx="5">
                  <c:v>753</c:v>
                </c:pt>
              </c:numCache>
            </c:numRef>
          </c:val>
          <c:extLst>
            <c:ext xmlns:c16="http://schemas.microsoft.com/office/drawing/2014/chart" uri="{C3380CC4-5D6E-409C-BE32-E72D297353CC}">
              <c16:uniqueId val="{00000003-D92D-4B5D-8920-A024D2E23E1D}"/>
            </c:ext>
          </c:extLst>
        </c:ser>
        <c:dLbls>
          <c:showLegendKey val="0"/>
          <c:showVal val="0"/>
          <c:showCatName val="0"/>
          <c:showSerName val="0"/>
          <c:showPercent val="0"/>
          <c:showBubbleSize val="0"/>
        </c:dLbls>
        <c:gapWidth val="100"/>
        <c:overlap val="-24"/>
        <c:axId val="974997472"/>
        <c:axId val="974997888"/>
      </c:barChart>
      <c:catAx>
        <c:axId val="9749974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74997888"/>
        <c:crosses val="autoZero"/>
        <c:auto val="1"/>
        <c:lblAlgn val="ctr"/>
        <c:lblOffset val="100"/>
        <c:noMultiLvlLbl val="0"/>
      </c:catAx>
      <c:valAx>
        <c:axId val="9749978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74997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2021/11/26</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58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67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271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749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478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392B5E-3876-488C-A1D9-164D806FCDAD}" type="datetimeFigureOut">
              <a:rPr lang="zh-CN" altLang="en-US" smtClean="0"/>
              <a:t>2021/11/26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828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1392B5E-3876-488C-A1D9-164D806FCDAD}" type="datetimeFigureOut">
              <a:rPr lang="zh-CN" altLang="en-US" smtClean="0"/>
              <a:t>2021/11/26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34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1392B5E-3876-488C-A1D9-164D806FCDAD}" type="datetimeFigureOut">
              <a:rPr lang="zh-CN" altLang="en-US" smtClean="0"/>
              <a:t>2021/11/26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680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92B5E-3876-488C-A1D9-164D806FCDAD}" type="datetimeFigureOut">
              <a:rPr lang="zh-CN" altLang="en-US" smtClean="0"/>
              <a:t>2021/11/26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E0D855D-332E-4DB7-AF73-151A7391F3A1}" type="slidenum">
              <a:rPr lang="zh-CN" altLang="en-US" smtClean="0"/>
              <a:t>‹#›</a:t>
            </a:fld>
            <a:endParaRPr lang="zh-CN" altLang="en-US"/>
          </a:p>
        </p:txBody>
      </p:sp>
    </p:spTree>
    <p:extLst>
      <p:ext uri="{BB962C8B-B14F-4D97-AF65-F5344CB8AC3E}">
        <p14:creationId xmlns:p14="http://schemas.microsoft.com/office/powerpoint/2010/main" val="106034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392B5E-3876-488C-A1D9-164D806FCDAD}" type="datetimeFigureOut">
              <a:rPr lang="zh-CN" altLang="en-US" smtClean="0"/>
              <a:t>2021/11/26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476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1392B5E-3876-488C-A1D9-164D806FCDAD}" type="datetimeFigureOut">
              <a:rPr lang="zh-CN" altLang="en-US" smtClean="0"/>
              <a:t>2021/11/26</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761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1392B5E-3876-488C-A1D9-164D806FCDAD}" type="datetimeFigureOut">
              <a:rPr lang="zh-CN" altLang="en-US" smtClean="0"/>
              <a:t>2021/11/26</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E0D855D-332E-4DB7-AF73-151A7391F3A1}"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74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6C5A6-BBF9-4FB4-8F19-B6333E0F487E}"/>
              </a:ext>
            </a:extLst>
          </p:cNvPr>
          <p:cNvSpPr>
            <a:spLocks noGrp="1"/>
          </p:cNvSpPr>
          <p:nvPr>
            <p:ph type="ctrTitle"/>
          </p:nvPr>
        </p:nvSpPr>
        <p:spPr/>
        <p:txBody>
          <a:bodyPr>
            <a:normAutofit/>
          </a:bodyPr>
          <a:lstStyle/>
          <a:p>
            <a:r>
              <a:rPr lang="en-US" altLang="zh-CN" sz="6000" kern="100" dirty="0">
                <a:effectLst/>
                <a:latin typeface="Calibri" panose="020F0502020204030204" pitchFamily="34" charset="0"/>
                <a:ea typeface="等线" panose="02010600030101010101" pitchFamily="2" charset="-122"/>
                <a:cs typeface="Times New Roman" panose="02020603050405020304" pitchFamily="18" charset="0"/>
              </a:rPr>
              <a:t>Script Character Emotion Recognition</a:t>
            </a:r>
            <a:endParaRPr lang="zh-CN" altLang="en-US" sz="6000" dirty="0"/>
          </a:p>
        </p:txBody>
      </p:sp>
      <p:sp>
        <p:nvSpPr>
          <p:cNvPr id="3" name="副标题 2">
            <a:extLst>
              <a:ext uri="{FF2B5EF4-FFF2-40B4-BE49-F238E27FC236}">
                <a16:creationId xmlns:a16="http://schemas.microsoft.com/office/drawing/2014/main" id="{0437BC55-7BA9-44E3-862A-0EB0D4D526C2}"/>
              </a:ext>
            </a:extLst>
          </p:cNvPr>
          <p:cNvSpPr>
            <a:spLocks noGrp="1"/>
          </p:cNvSpPr>
          <p:nvPr>
            <p:ph type="subTitle" idx="1"/>
          </p:nvPr>
        </p:nvSpPr>
        <p:spPr>
          <a:xfrm>
            <a:off x="2417780" y="3531204"/>
            <a:ext cx="8637072" cy="2524498"/>
          </a:xfrm>
        </p:spPr>
        <p:txBody>
          <a:bodyPr>
            <a:normAutofit fontScale="92500" lnSpcReduction="20000"/>
          </a:bodyPr>
          <a:lstStyle/>
          <a:p>
            <a:r>
              <a:rPr lang="en-US" altLang="zh-CN" sz="2800" dirty="0">
                <a:latin typeface="Calibri" panose="020F0502020204030204" pitchFamily="34" charset="0"/>
                <a:cs typeface="Calibri" panose="020F0502020204030204" pitchFamily="34" charset="0"/>
              </a:rPr>
              <a:t>CS 584 Team 39 Presentation</a:t>
            </a: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Biao Sun 	A20475197</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Jianhua Tu 	A20480216</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Ye Yu 		A20478640</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205517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68D43-8748-40BF-8223-24D82FE496A3}"/>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7A71D11C-4109-4E61-8093-FE4E7423E23F}"/>
              </a:ext>
            </a:extLst>
          </p:cNvPr>
          <p:cNvSpPr>
            <a:spLocks noGrp="1"/>
          </p:cNvSpPr>
          <p:nvPr>
            <p:ph idx="1"/>
          </p:nvPr>
        </p:nvSpPr>
        <p:spPr>
          <a:xfrm>
            <a:off x="1451579" y="2015732"/>
            <a:ext cx="9603275" cy="4129887"/>
          </a:xfrm>
        </p:spPr>
        <p:txBody>
          <a:bodyPr>
            <a:normAutofit fontScale="92500" lnSpcReduction="20000"/>
          </a:bodyPr>
          <a:lstStyle/>
          <a:p>
            <a:pPr marL="342900" indent="-342900">
              <a:buFont typeface="+mj-lt"/>
              <a:buAutoNum type="arabicPeriod"/>
            </a:pP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This is a </a:t>
            </a:r>
            <a:r>
              <a:rPr lang="en-US" altLang="zh-CN" sz="1800" b="1" i="0" kern="100" dirty="0">
                <a:solidFill>
                  <a:srgbClr val="000000"/>
                </a:solidFill>
                <a:effectLst/>
                <a:latin typeface="NimbusRomNo9L-Regu"/>
                <a:ea typeface="等线" panose="02010600030101010101" pitchFamily="2" charset="-122"/>
                <a:cs typeface="Times New Roman" panose="02020603050405020304" pitchFamily="18" charset="0"/>
              </a:rPr>
              <a:t>competition task</a:t>
            </a: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 the preliminary contest is from Sep. to 22nd Nov.</a:t>
            </a:r>
          </a:p>
          <a:p>
            <a:pPr marL="342900" indent="-342900">
              <a:buFont typeface="+mj-lt"/>
              <a:buAutoNum type="arabicPeriod"/>
            </a:pP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To </a:t>
            </a:r>
            <a:r>
              <a:rPr lang="en-US" altLang="zh-CN" sz="1800" b="1" i="0" kern="100" dirty="0">
                <a:solidFill>
                  <a:srgbClr val="000000"/>
                </a:solidFill>
                <a:effectLst/>
                <a:latin typeface="NimbusRomNo9L-Regu"/>
                <a:ea typeface="等线" panose="02010600030101010101" pitchFamily="2" charset="-122"/>
                <a:cs typeface="Times New Roman" panose="02020603050405020304" pitchFamily="18" charset="0"/>
              </a:rPr>
              <a:t>analyze</a:t>
            </a: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 and </a:t>
            </a:r>
            <a:r>
              <a:rPr lang="en-US" altLang="zh-CN" sz="1800" b="1" i="0" kern="100" dirty="0">
                <a:solidFill>
                  <a:srgbClr val="000000"/>
                </a:solidFill>
                <a:effectLst/>
                <a:latin typeface="NimbusRomNo9L-Regu"/>
                <a:ea typeface="等线" panose="02010600030101010101" pitchFamily="2" charset="-122"/>
                <a:cs typeface="Times New Roman" panose="02020603050405020304" pitchFamily="18" charset="0"/>
              </a:rPr>
              <a:t>identify</a:t>
            </a: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 the emotions of each character involved in every dialogue and action description in the script scenes from multiple dimensions. </a:t>
            </a:r>
          </a:p>
          <a:p>
            <a:pPr marL="342900" indent="-342900">
              <a:buFont typeface="+mj-lt"/>
              <a:buAutoNum type="arabicPeriod"/>
            </a:pP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Comparing with traditional sentimental classification task, but </a:t>
            </a:r>
            <a:r>
              <a:rPr lang="en-US" altLang="zh-CN" sz="1800" b="1" i="0" kern="100" dirty="0">
                <a:solidFill>
                  <a:srgbClr val="000000"/>
                </a:solidFill>
                <a:effectLst/>
                <a:latin typeface="NimbusRomNo9L-Regu"/>
                <a:ea typeface="等线" panose="02010600030101010101" pitchFamily="2" charset="-122"/>
                <a:cs typeface="Times New Roman" panose="02020603050405020304" pitchFamily="18" charset="0"/>
              </a:rPr>
              <a:t>more changes </a:t>
            </a: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in this task. </a:t>
            </a:r>
          </a:p>
          <a:p>
            <a:pPr marL="342900" indent="-342900">
              <a:buFont typeface="+mj-lt"/>
              <a:buAutoNum type="arabicPeriod"/>
            </a:pPr>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E</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motions are </a:t>
            </a:r>
            <a:r>
              <a:rPr lang="en-US" altLang="zh-CN" sz="1800" b="1" kern="100" dirty="0">
                <a:effectLst/>
                <a:latin typeface="Calibri" panose="020F0502020204030204" pitchFamily="34" charset="0"/>
                <a:ea typeface="等线" panose="02010600030101010101" pitchFamily="2" charset="-122"/>
                <a:cs typeface="Times New Roman" panose="02020603050405020304" pitchFamily="18" charset="0"/>
              </a:rPr>
              <a:t>multidimensional</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each emotion has a degree. </a:t>
            </a:r>
          </a:p>
          <a:p>
            <a:pPr marL="342900" indent="-342900">
              <a:buFont typeface="+mj-lt"/>
              <a:buAutoNum type="arabicPeriod"/>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For example, the degree of happiness </a:t>
            </a:r>
            <a:r>
              <a:rPr lang="en-US" altLang="zh-CN" sz="1800" b="1" kern="100" dirty="0">
                <a:effectLst/>
                <a:latin typeface="Calibri" panose="020F0502020204030204" pitchFamily="34" charset="0"/>
                <a:ea typeface="等线" panose="02010600030101010101" pitchFamily="2" charset="-122"/>
                <a:cs typeface="Times New Roman" panose="02020603050405020304" pitchFamily="18" charset="0"/>
              </a:rPr>
              <a:t>ranges from 0 to 3</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with 0 being none, 3 being the strongest. </a:t>
            </a:r>
          </a:p>
          <a:p>
            <a:pPr marL="342900" indent="-342900">
              <a:buFont typeface="+mj-lt"/>
              <a:buAutoNum type="arabicPeriod"/>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A sentence may have </a:t>
            </a:r>
            <a:r>
              <a:rPr lang="en-US" altLang="zh-CN" sz="1800" b="1" kern="100" dirty="0">
                <a:effectLst/>
                <a:latin typeface="Calibri" panose="020F0502020204030204" pitchFamily="34" charset="0"/>
                <a:ea typeface="等线" panose="02010600030101010101" pitchFamily="2" charset="-122"/>
                <a:cs typeface="Times New Roman" panose="02020603050405020304" pitchFamily="18" charset="0"/>
              </a:rPr>
              <a:t>more than one emotion</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such as joy, surprise. </a:t>
            </a:r>
          </a:p>
          <a:p>
            <a:pPr marL="342900" indent="-342900">
              <a:buFont typeface="+mj-lt"/>
              <a:buAutoNum type="arabicPeriod"/>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Emotion classification is for a </a:t>
            </a:r>
            <a:r>
              <a:rPr lang="en-US" altLang="zh-CN" sz="1800" b="1" kern="100" dirty="0">
                <a:effectLst/>
                <a:latin typeface="Calibri" panose="020F0502020204030204" pitchFamily="34" charset="0"/>
                <a:ea typeface="等线" panose="02010600030101010101" pitchFamily="2" charset="-122"/>
                <a:cs typeface="Times New Roman" panose="02020603050405020304" pitchFamily="18" charset="0"/>
              </a:rPr>
              <a:t>certain role</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 in a sentence, rather than the whole sentence. </a:t>
            </a:r>
          </a:p>
          <a:p>
            <a:pPr marL="342900" indent="-342900">
              <a:buFont typeface="+mj-lt"/>
              <a:buAutoNum type="arabicPeriod"/>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A sentence may have multiple roles with different emotions. </a:t>
            </a:r>
          </a:p>
          <a:p>
            <a:pPr marL="342900" indent="-342900">
              <a:buFont typeface="+mj-lt"/>
              <a:buAutoNum type="arabicPeriod"/>
            </a:pP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Considering the property of the task, </a:t>
            </a:r>
            <a:r>
              <a:rPr lang="en-US" altLang="zh-CN" sz="1800" b="1" kern="100" dirty="0">
                <a:effectLst/>
                <a:latin typeface="Calibri" panose="020F0502020204030204" pitchFamily="34" charset="0"/>
                <a:ea typeface="等线" panose="02010600030101010101" pitchFamily="2" charset="-122"/>
                <a:cs typeface="Times New Roman" panose="02020603050405020304" pitchFamily="18" charset="0"/>
              </a:rPr>
              <a:t>we tried a few networks </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which are different from what the multi-classifier does.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7760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548896B-6518-4538-82C6-1BA383A9A363}"/>
              </a:ext>
            </a:extLst>
          </p:cNvPr>
          <p:cNvPicPr>
            <a:picLocks noChangeAspect="1"/>
          </p:cNvPicPr>
          <p:nvPr/>
        </p:nvPicPr>
        <p:blipFill>
          <a:blip r:embed="rId2"/>
          <a:stretch>
            <a:fillRect/>
          </a:stretch>
        </p:blipFill>
        <p:spPr>
          <a:xfrm>
            <a:off x="317465" y="694259"/>
            <a:ext cx="11557070" cy="1736662"/>
          </a:xfrm>
          <a:prstGeom prst="rect">
            <a:avLst/>
          </a:prstGeom>
        </p:spPr>
      </p:pic>
      <p:sp>
        <p:nvSpPr>
          <p:cNvPr id="6" name="文本框 5">
            <a:extLst>
              <a:ext uri="{FF2B5EF4-FFF2-40B4-BE49-F238E27FC236}">
                <a16:creationId xmlns:a16="http://schemas.microsoft.com/office/drawing/2014/main" id="{FFDEE953-5152-4156-BB3A-6E2C2F497073}"/>
              </a:ext>
            </a:extLst>
          </p:cNvPr>
          <p:cNvSpPr txBox="1"/>
          <p:nvPr/>
        </p:nvSpPr>
        <p:spPr>
          <a:xfrm>
            <a:off x="317465" y="2430921"/>
            <a:ext cx="11557070" cy="4108817"/>
          </a:xfrm>
          <a:prstGeom prst="rect">
            <a:avLst/>
          </a:prstGeom>
          <a:noFill/>
        </p:spPr>
        <p:txBody>
          <a:bodyPr wrap="square" rtlCol="0">
            <a:spAutoFit/>
          </a:bodyPr>
          <a:lstStyle/>
          <a:p>
            <a:pPr marL="342900" indent="-342900">
              <a:lnSpc>
                <a:spcPct val="150000"/>
              </a:lnSpc>
              <a:buFont typeface="+mj-lt"/>
              <a:buAutoNum type="arabicPeriod"/>
            </a:pPr>
            <a:r>
              <a:rPr lang="en-US" altLang="zh-CN" kern="100" dirty="0">
                <a:effectLst/>
                <a:latin typeface="Calibri" panose="020F0502020204030204" pitchFamily="34" charset="0"/>
                <a:ea typeface="Nirmala UI Semilight" panose="020B0402040204020203" pitchFamily="34" charset="0"/>
                <a:cs typeface="Calibri" panose="020F0502020204030204" pitchFamily="34" charset="0"/>
              </a:rPr>
              <a:t>The above table is an example: The table content contains the script of a movie. </a:t>
            </a:r>
          </a:p>
          <a:p>
            <a:pPr marL="342900" indent="-342900">
              <a:lnSpc>
                <a:spcPct val="150000"/>
              </a:lnSpc>
              <a:buFont typeface="+mj-lt"/>
              <a:buAutoNum type="arabicPeriod"/>
            </a:pPr>
            <a:r>
              <a:rPr lang="en-US" altLang="zh-CN" kern="100" dirty="0">
                <a:effectLst/>
                <a:latin typeface="Calibri" panose="020F0502020204030204" pitchFamily="34" charset="0"/>
                <a:ea typeface="Nirmala UI Semilight" panose="020B0402040204020203" pitchFamily="34" charset="0"/>
                <a:cs typeface="Calibri" panose="020F0502020204030204" pitchFamily="34" charset="0"/>
              </a:rPr>
              <a:t>The character column contains the specified character, that is mentioned in the script. </a:t>
            </a:r>
          </a:p>
          <a:p>
            <a:pPr marL="342900" indent="-342900">
              <a:lnSpc>
                <a:spcPct val="150000"/>
              </a:lnSpc>
              <a:buFont typeface="+mj-lt"/>
              <a:buAutoNum type="arabicPeriod"/>
            </a:pPr>
            <a:r>
              <a:rPr lang="en-US" altLang="zh-CN" kern="100" dirty="0">
                <a:latin typeface="Calibri" panose="020F0502020204030204" pitchFamily="34" charset="0"/>
                <a:ea typeface="Nirmala UI Semilight" panose="020B0402040204020203" pitchFamily="34" charset="0"/>
                <a:cs typeface="Calibri" panose="020F0502020204030204" pitchFamily="34" charset="0"/>
              </a:rPr>
              <a:t>L</a:t>
            </a:r>
            <a:r>
              <a:rPr lang="en-US" altLang="zh-CN" kern="100" dirty="0">
                <a:effectLst/>
                <a:latin typeface="Calibri" panose="020F0502020204030204" pitchFamily="34" charset="0"/>
                <a:ea typeface="Nirmala UI Semilight" panose="020B0402040204020203" pitchFamily="34" charset="0"/>
                <a:cs typeface="Calibri" panose="020F0502020204030204" pitchFamily="34" charset="0"/>
              </a:rPr>
              <a:t>ast 6 columns: the labels, in the training data but missing in the test data. </a:t>
            </a:r>
          </a:p>
          <a:p>
            <a:pPr marL="342900" indent="-342900">
              <a:lnSpc>
                <a:spcPct val="150000"/>
              </a:lnSpc>
              <a:buFont typeface="+mj-lt"/>
              <a:buAutoNum type="arabicPeriod"/>
            </a:pPr>
            <a:r>
              <a:rPr lang="en-US" altLang="zh-CN" kern="100" dirty="0">
                <a:effectLst/>
                <a:latin typeface="Calibri" panose="020F0502020204030204" pitchFamily="34" charset="0"/>
                <a:ea typeface="Nirmala UI Semilight" panose="020B0402040204020203" pitchFamily="34" charset="0"/>
                <a:cs typeface="Calibri" panose="020F0502020204030204" pitchFamily="34" charset="0"/>
              </a:rPr>
              <a:t>The task is to identify the given character’s six emotions: love, happiness, surprise, anger, fear, and sorrow, and numerically rank them according to the script. </a:t>
            </a:r>
          </a:p>
          <a:p>
            <a:pPr marL="342900" indent="-342900">
              <a:lnSpc>
                <a:spcPct val="150000"/>
              </a:lnSpc>
              <a:buFont typeface="+mj-lt"/>
              <a:buAutoNum type="arabicPeriod"/>
            </a:pPr>
            <a:r>
              <a:rPr lang="en-US" altLang="zh-CN" kern="100" dirty="0">
                <a:effectLst/>
                <a:latin typeface="Calibri" panose="020F0502020204030204" pitchFamily="34" charset="0"/>
                <a:ea typeface="Nirmala UI Semilight" panose="020B0402040204020203" pitchFamily="34" charset="0"/>
                <a:cs typeface="Calibri" panose="020F0502020204030204" pitchFamily="34" charset="0"/>
              </a:rPr>
              <a:t>A sentence has multiple characters, such as p2, d1 and x2, and for each character, the type and degree of emotion needs to be identified. </a:t>
            </a:r>
          </a:p>
          <a:p>
            <a:pPr marL="342900" indent="-342900">
              <a:lnSpc>
                <a:spcPct val="150000"/>
              </a:lnSpc>
              <a:buFont typeface="+mj-lt"/>
              <a:buAutoNum type="arabicPeriod"/>
            </a:pPr>
            <a:r>
              <a:rPr lang="en-US" altLang="zh-CN" kern="100" dirty="0">
                <a:effectLst/>
                <a:latin typeface="Calibri" panose="020F0502020204030204" pitchFamily="34" charset="0"/>
                <a:ea typeface="Nirmala UI Semilight" panose="020B0402040204020203" pitchFamily="34" charset="0"/>
                <a:cs typeface="Calibri" panose="020F0502020204030204" pitchFamily="34" charset="0"/>
              </a:rPr>
              <a:t>In the sample, there is one line: An x2 Praise: “Wow, beautiful car!", which contains two emotions: "joy" and "surprise", and they are in degree 2 and 3, respectively.</a:t>
            </a:r>
            <a:endParaRPr lang="zh-CN" altLang="zh-CN"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
        <p:nvSpPr>
          <p:cNvPr id="7" name="文本框 6">
            <a:extLst>
              <a:ext uri="{FF2B5EF4-FFF2-40B4-BE49-F238E27FC236}">
                <a16:creationId xmlns:a16="http://schemas.microsoft.com/office/drawing/2014/main" id="{BEF81159-661B-4531-87A0-D53D22AA6405}"/>
              </a:ext>
            </a:extLst>
          </p:cNvPr>
          <p:cNvSpPr txBox="1"/>
          <p:nvPr/>
        </p:nvSpPr>
        <p:spPr>
          <a:xfrm>
            <a:off x="335161" y="232594"/>
            <a:ext cx="3968984"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Data Analysis</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769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07B73A-60B0-4D23-A4B0-3766E3FFAF44}"/>
              </a:ext>
            </a:extLst>
          </p:cNvPr>
          <p:cNvSpPr txBox="1"/>
          <p:nvPr/>
        </p:nvSpPr>
        <p:spPr>
          <a:xfrm>
            <a:off x="652130" y="3804416"/>
            <a:ext cx="10887740" cy="2352952"/>
          </a:xfrm>
          <a:prstGeom prst="rect">
            <a:avLst/>
          </a:prstGeom>
          <a:noFill/>
        </p:spPr>
        <p:txBody>
          <a:bodyPr wrap="square" rtlCol="0">
            <a:spAutoFit/>
          </a:bodyPr>
          <a:lstStyle/>
          <a:p>
            <a:pPr marL="457200" indent="-457200">
              <a:lnSpc>
                <a:spcPct val="150000"/>
              </a:lnSpc>
              <a:buFont typeface="+mj-lt"/>
              <a:buAutoNum type="arabicPeriod"/>
            </a:pPr>
            <a:r>
              <a:rPr lang="en-US" altLang="zh-CN" sz="2000" dirty="0">
                <a:latin typeface="Calibri" panose="020F0502020204030204" pitchFamily="34" charset="0"/>
                <a:cs typeface="Calibri" panose="020F0502020204030204" pitchFamily="34" charset="0"/>
              </a:rPr>
              <a:t>A total of 42896 labeled data were randomly </a:t>
            </a:r>
            <a:r>
              <a:rPr lang="en-US" altLang="zh-CN" sz="2000" b="1" dirty="0">
                <a:latin typeface="Calibri" panose="020F0502020204030204" pitchFamily="34" charset="0"/>
                <a:cs typeface="Calibri" panose="020F0502020204030204" pitchFamily="34" charset="0"/>
              </a:rPr>
              <a:t>shuffled</a:t>
            </a:r>
            <a:r>
              <a:rPr lang="en-US" altLang="zh-CN" sz="2000" dirty="0">
                <a:latin typeface="Calibri" panose="020F0502020204030204" pitchFamily="34" charset="0"/>
                <a:cs typeface="Calibri" panose="020F0502020204030204" pitchFamily="34" charset="0"/>
              </a:rPr>
              <a:t> and </a:t>
            </a:r>
            <a:r>
              <a:rPr lang="en-US" altLang="zh-CN" sz="2000" b="1" dirty="0">
                <a:latin typeface="Calibri" panose="020F0502020204030204" pitchFamily="34" charset="0"/>
                <a:cs typeface="Calibri" panose="020F0502020204030204" pitchFamily="34" charset="0"/>
              </a:rPr>
              <a:t>divided</a:t>
            </a:r>
            <a:r>
              <a:rPr lang="en-US" altLang="zh-CN" sz="2000" dirty="0">
                <a:latin typeface="Calibri" panose="020F0502020204030204" pitchFamily="34" charset="0"/>
                <a:cs typeface="Calibri" panose="020F0502020204030204" pitchFamily="34" charset="0"/>
              </a:rPr>
              <a:t> into training set and validation set in a ratio of </a:t>
            </a:r>
            <a:r>
              <a:rPr lang="en-US" altLang="zh-CN" sz="2000" b="1" dirty="0">
                <a:latin typeface="Calibri" panose="020F0502020204030204" pitchFamily="34" charset="0"/>
                <a:cs typeface="Calibri" panose="020F0502020204030204" pitchFamily="34" charset="0"/>
              </a:rPr>
              <a:t>8:2</a:t>
            </a:r>
            <a:r>
              <a:rPr lang="en-US" altLang="zh-CN" sz="2000" dirty="0">
                <a:latin typeface="Calibri" panose="020F0502020204030204" pitchFamily="34" charset="0"/>
                <a:cs typeface="Calibri" panose="020F0502020204030204" pitchFamily="34" charset="0"/>
              </a:rPr>
              <a:t>.  </a:t>
            </a:r>
          </a:p>
          <a:p>
            <a:pPr marL="457200" indent="-457200">
              <a:lnSpc>
                <a:spcPct val="150000"/>
              </a:lnSpc>
              <a:buFont typeface="+mj-lt"/>
              <a:buAutoNum type="arabicPeriod"/>
            </a:pPr>
            <a:r>
              <a:rPr lang="en-US" altLang="zh-CN" sz="2000" dirty="0">
                <a:latin typeface="Calibri" panose="020F0502020204030204" pitchFamily="34" charset="0"/>
                <a:cs typeface="Calibri" panose="020F0502020204030204" pitchFamily="34" charset="0"/>
              </a:rPr>
              <a:t>We have counted the label distribution on the training set, and it is obvious from the data distribution that </a:t>
            </a:r>
            <a:r>
              <a:rPr lang="en-US" altLang="zh-CN" sz="2000" b="1" dirty="0">
                <a:latin typeface="Calibri" panose="020F0502020204030204" pitchFamily="34" charset="0"/>
                <a:cs typeface="Calibri" panose="020F0502020204030204" pitchFamily="34" charset="0"/>
              </a:rPr>
              <a:t>emotion value 0 </a:t>
            </a:r>
            <a:r>
              <a:rPr lang="en-US" altLang="zh-CN" sz="2000" dirty="0">
                <a:latin typeface="Calibri" panose="020F0502020204030204" pitchFamily="34" charset="0"/>
                <a:cs typeface="Calibri" panose="020F0502020204030204" pitchFamily="34" charset="0"/>
              </a:rPr>
              <a:t>accounts for the vast majority.  </a:t>
            </a:r>
          </a:p>
          <a:p>
            <a:pPr marL="457200" indent="-457200">
              <a:lnSpc>
                <a:spcPct val="150000"/>
              </a:lnSpc>
              <a:buFont typeface="+mj-lt"/>
              <a:buAutoNum type="arabicPeriod"/>
            </a:pPr>
            <a:r>
              <a:rPr lang="en-US" altLang="zh-CN" sz="2000" dirty="0">
                <a:latin typeface="Calibri" panose="020F0502020204030204" pitchFamily="34" charset="0"/>
                <a:cs typeface="Calibri" panose="020F0502020204030204" pitchFamily="34" charset="0"/>
              </a:rPr>
              <a:t>The higher the emotional value, the smaller the proportion.</a:t>
            </a:r>
            <a:endParaRPr lang="zh-CN" altLang="en-US" sz="20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3FC1551C-70FC-4977-8926-84CD49B7543C}"/>
              </a:ext>
            </a:extLst>
          </p:cNvPr>
          <p:cNvPicPr>
            <a:picLocks noChangeAspect="1"/>
          </p:cNvPicPr>
          <p:nvPr/>
        </p:nvPicPr>
        <p:blipFill>
          <a:blip r:embed="rId2"/>
          <a:stretch>
            <a:fillRect/>
          </a:stretch>
        </p:blipFill>
        <p:spPr>
          <a:xfrm>
            <a:off x="1125968" y="257537"/>
            <a:ext cx="9473117" cy="3424120"/>
          </a:xfrm>
          <a:prstGeom prst="rect">
            <a:avLst/>
          </a:prstGeom>
        </p:spPr>
      </p:pic>
    </p:spTree>
    <p:extLst>
      <p:ext uri="{BB962C8B-B14F-4D97-AF65-F5344CB8AC3E}">
        <p14:creationId xmlns:p14="http://schemas.microsoft.com/office/powerpoint/2010/main" val="426348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F08A8D1C-7F67-4F08-86EA-91C315E9BDFB}"/>
              </a:ext>
            </a:extLst>
          </p:cNvPr>
          <p:cNvGraphicFramePr/>
          <p:nvPr>
            <p:extLst>
              <p:ext uri="{D42A27DB-BD31-4B8C-83A1-F6EECF244321}">
                <p14:modId xmlns:p14="http://schemas.microsoft.com/office/powerpoint/2010/main" val="3369952450"/>
              </p:ext>
            </p:extLst>
          </p:nvPr>
        </p:nvGraphicFramePr>
        <p:xfrm>
          <a:off x="1520456" y="377454"/>
          <a:ext cx="9151088" cy="55023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772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CBCB4-9D15-4AD3-9D83-5D66523A80A2}"/>
              </a:ext>
            </a:extLst>
          </p:cNvPr>
          <p:cNvSpPr>
            <a:spLocks noGrp="1"/>
          </p:cNvSpPr>
          <p:nvPr>
            <p:ph type="title"/>
          </p:nvPr>
        </p:nvSpPr>
        <p:spPr/>
        <p:txBody>
          <a:bodyPr/>
          <a:lstStyle/>
          <a:p>
            <a:r>
              <a:rPr lang="en-US" altLang="zh-CN" dirty="0"/>
              <a:t>evaluation indicators</a:t>
            </a:r>
            <a:endParaRPr lang="zh-CN" altLang="en-US" dirty="0"/>
          </a:p>
        </p:txBody>
      </p:sp>
      <p:sp>
        <p:nvSpPr>
          <p:cNvPr id="3" name="内容占位符 2">
            <a:extLst>
              <a:ext uri="{FF2B5EF4-FFF2-40B4-BE49-F238E27FC236}">
                <a16:creationId xmlns:a16="http://schemas.microsoft.com/office/drawing/2014/main" id="{1028E390-4AD9-4E29-A4FC-A5481E8CB0FA}"/>
              </a:ext>
            </a:extLst>
          </p:cNvPr>
          <p:cNvSpPr>
            <a:spLocks noGrp="1"/>
          </p:cNvSpPr>
          <p:nvPr>
            <p:ph idx="1"/>
          </p:nvPr>
        </p:nvSpPr>
        <p:spPr>
          <a:xfrm>
            <a:off x="1451579" y="2015732"/>
            <a:ext cx="9603275" cy="4532850"/>
          </a:xfrm>
        </p:spPr>
        <p:txBody>
          <a:bodyPr>
            <a:normAutofit/>
          </a:bodyPr>
          <a:lstStyle/>
          <a:p>
            <a:pPr marL="457200" indent="-457200">
              <a:buFont typeface="+mj-lt"/>
              <a:buAutoNum type="arabicPeriod"/>
            </a:pPr>
            <a:r>
              <a:rPr lang="en-US" altLang="zh-CN" dirty="0">
                <a:latin typeface="Calibri" panose="020F0502020204030204" pitchFamily="34" charset="0"/>
                <a:cs typeface="Calibri" panose="020F0502020204030204" pitchFamily="34" charset="0"/>
              </a:rPr>
              <a:t>The score of the algorithm in this competition is calculated by the common root mean square error (RMSE), and the emotion values corresponding to the six emotions identified by "text content + character name" are counted:</a:t>
            </a:r>
          </a:p>
          <a:p>
            <a:pPr marL="457200" indent="-457200">
              <a:buFont typeface="+mj-lt"/>
              <a:buAutoNum type="arabicPeriod"/>
            </a:pPr>
            <a:endParaRPr lang="en-US" altLang="zh-CN" dirty="0">
              <a:latin typeface="Calibri" panose="020F0502020204030204" pitchFamily="34" charset="0"/>
              <a:cs typeface="Calibri" panose="020F0502020204030204" pitchFamily="34" charset="0"/>
            </a:endParaRPr>
          </a:p>
          <a:p>
            <a:pPr marL="457200" indent="-457200">
              <a:buFont typeface="+mj-lt"/>
              <a:buAutoNum type="arabicPeriod"/>
            </a:pPr>
            <a:endParaRPr lang="en-US" altLang="zh-CN" dirty="0">
              <a:latin typeface="Calibri" panose="020F0502020204030204" pitchFamily="34" charset="0"/>
              <a:cs typeface="Calibri" panose="020F0502020204030204" pitchFamily="34" charset="0"/>
            </a:endParaRPr>
          </a:p>
          <a:p>
            <a:pPr marL="457200" indent="-457200">
              <a:buFont typeface="+mj-lt"/>
              <a:buAutoNum type="arabicPeriod"/>
            </a:pPr>
            <a:endParaRPr lang="en-US" altLang="zh-CN" dirty="0">
              <a:latin typeface="Calibri" panose="020F0502020204030204" pitchFamily="34" charset="0"/>
              <a:cs typeface="Calibri" panose="020F0502020204030204" pitchFamily="34" charset="0"/>
            </a:endParaRPr>
          </a:p>
          <a:p>
            <a:pPr marL="457200" indent="-457200">
              <a:buFont typeface="+mj-lt"/>
              <a:buAutoNum type="arabicPeriod"/>
            </a:pPr>
            <a:r>
              <a:rPr lang="en-US" altLang="zh-CN" dirty="0">
                <a:latin typeface="Calibri" panose="020F0502020204030204" pitchFamily="34" charset="0"/>
                <a:cs typeface="Calibri" panose="020F0502020204030204" pitchFamily="34" charset="0"/>
              </a:rPr>
              <a:t>Where </a:t>
            </a:r>
            <a:r>
              <a:rPr lang="en-US" altLang="zh-CN" dirty="0" err="1">
                <a:latin typeface="Calibri" panose="020F0502020204030204" pitchFamily="34" charset="0"/>
                <a:cs typeface="Calibri" panose="020F0502020204030204" pitchFamily="34" charset="0"/>
              </a:rPr>
              <a:t>y</a:t>
            </a:r>
            <a:r>
              <a:rPr lang="en-US" altLang="zh-CN" sz="1400" dirty="0" err="1">
                <a:latin typeface="Calibri" panose="020F0502020204030204" pitchFamily="34" charset="0"/>
                <a:cs typeface="Calibri" panose="020F0502020204030204" pitchFamily="34" charset="0"/>
              </a:rPr>
              <a:t>i,j</a:t>
            </a:r>
            <a:r>
              <a:rPr lang="en-US" altLang="zh-CN" sz="1400"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is the predicted emotion value, </a:t>
            </a:r>
            <a:r>
              <a:rPr lang="en-US" altLang="zh-CN" dirty="0" err="1">
                <a:latin typeface="Calibri" panose="020F0502020204030204" pitchFamily="34" charset="0"/>
                <a:cs typeface="Calibri" panose="020F0502020204030204" pitchFamily="34" charset="0"/>
              </a:rPr>
              <a:t>x</a:t>
            </a:r>
            <a:r>
              <a:rPr lang="en-US" altLang="zh-CN" sz="1400" dirty="0" err="1">
                <a:latin typeface="Calibri" panose="020F0502020204030204" pitchFamily="34" charset="0"/>
                <a:cs typeface="Calibri" panose="020F0502020204030204" pitchFamily="34" charset="0"/>
              </a:rPr>
              <a:t>i,j</a:t>
            </a:r>
            <a:r>
              <a:rPr lang="en-US" altLang="zh-CN" sz="1400"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are the marked emotion value, and n is the total number of test samples. </a:t>
            </a:r>
          </a:p>
          <a:p>
            <a:pPr marL="457200" indent="-457200">
              <a:buFont typeface="+mj-lt"/>
              <a:buAutoNum type="arabicPeriod"/>
            </a:pPr>
            <a:r>
              <a:rPr lang="en-US" altLang="zh-CN" dirty="0">
                <a:latin typeface="Calibri" panose="020F0502020204030204" pitchFamily="34" charset="0"/>
                <a:cs typeface="Calibri" panose="020F0502020204030204" pitchFamily="34" charset="0"/>
              </a:rPr>
              <a:t>The final ranking is based on the score.</a:t>
            </a:r>
            <a:endParaRPr lang="zh-CN" altLang="en-US"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F404C6F0-46B7-4555-A746-ADE6A18C4EC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3975233" y="3203637"/>
            <a:ext cx="3774075" cy="1486803"/>
          </a:xfrm>
          <a:prstGeom prst="rect">
            <a:avLst/>
          </a:prstGeom>
        </p:spPr>
      </p:pic>
    </p:spTree>
    <p:extLst>
      <p:ext uri="{BB962C8B-B14F-4D97-AF65-F5344CB8AC3E}">
        <p14:creationId xmlns:p14="http://schemas.microsoft.com/office/powerpoint/2010/main" val="204822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56</TotalTime>
  <Words>477</Words>
  <Application>Microsoft Office PowerPoint</Application>
  <PresentationFormat>宽屏</PresentationFormat>
  <Paragraphs>33</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NimbusRomNo9L-Regu</vt:lpstr>
      <vt:lpstr>等线</vt:lpstr>
      <vt:lpstr>Arial</vt:lpstr>
      <vt:lpstr>Calibri</vt:lpstr>
      <vt:lpstr>Gill Sans MT</vt:lpstr>
      <vt:lpstr>画廊</vt:lpstr>
      <vt:lpstr>Script Character Emotion Recognition</vt:lpstr>
      <vt:lpstr>background</vt:lpstr>
      <vt:lpstr>PowerPoint 演示文稿</vt:lpstr>
      <vt:lpstr>PowerPoint 演示文稿</vt:lpstr>
      <vt:lpstr>PowerPoint 演示文稿</vt:lpstr>
      <vt:lpstr>evaluation indicators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 Character Emotion Recognition</dc:title>
  <dc:creator>allyyuye@163.com</dc:creator>
  <cp:lastModifiedBy>allyyuye@163.com</cp:lastModifiedBy>
  <cp:revision>13</cp:revision>
  <dcterms:created xsi:type="dcterms:W3CDTF">2021-11-22T00:22:54Z</dcterms:created>
  <dcterms:modified xsi:type="dcterms:W3CDTF">2021-11-26T13:07:44Z</dcterms:modified>
</cp:coreProperties>
</file>