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79" r:id="rId10"/>
    <p:sldId id="276" r:id="rId11"/>
    <p:sldId id="278" r:id="rId12"/>
    <p:sldId id="280" r:id="rId13"/>
    <p:sldId id="269" r:id="rId14"/>
    <p:sldId id="281" r:id="rId15"/>
    <p:sldId id="268" r:id="rId16"/>
    <p:sldId id="265" r:id="rId17"/>
    <p:sldId id="266" r:id="rId18"/>
    <p:sldId id="270" r:id="rId19"/>
    <p:sldId id="267"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ork\tts\code\github\script_emotion\&#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Emotion Distribution</a:t>
            </a:r>
            <a:endParaRPr lang="zh-C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Sheet1!$A$2</c:f>
              <c:strCache>
                <c:ptCount val="1"/>
                <c:pt idx="0">
                  <c:v>0'</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Sheet1!$B$2:$G$2</c:f>
              <c:numCache>
                <c:formatCode>General</c:formatCode>
                <c:ptCount val="6"/>
                <c:pt idx="0">
                  <c:v>28434</c:v>
                </c:pt>
                <c:pt idx="1">
                  <c:v>27262</c:v>
                </c:pt>
                <c:pt idx="2">
                  <c:v>27735</c:v>
                </c:pt>
                <c:pt idx="3">
                  <c:v>26397</c:v>
                </c:pt>
                <c:pt idx="4">
                  <c:v>27048</c:v>
                </c:pt>
                <c:pt idx="5">
                  <c:v>24898</c:v>
                </c:pt>
              </c:numCache>
            </c:numRef>
          </c:val>
          <c:extLst>
            <c:ext xmlns:c16="http://schemas.microsoft.com/office/drawing/2014/chart" uri="{C3380CC4-5D6E-409C-BE32-E72D297353CC}">
              <c16:uniqueId val="{00000000-D92D-4B5D-8920-A024D2E23E1D}"/>
            </c:ext>
          </c:extLst>
        </c:ser>
        <c:ser>
          <c:idx val="1"/>
          <c:order val="1"/>
          <c:tx>
            <c:strRef>
              <c:f>Sheet1!$A$3</c:f>
              <c:strCache>
                <c:ptCount val="1"/>
                <c:pt idx="0">
                  <c:v>1'</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Sheet1!$B$3:$G$3</c:f>
              <c:numCache>
                <c:formatCode>General</c:formatCode>
                <c:ptCount val="6"/>
                <c:pt idx="0">
                  <c:v>420</c:v>
                </c:pt>
                <c:pt idx="1">
                  <c:v>1645</c:v>
                </c:pt>
                <c:pt idx="2">
                  <c:v>1033</c:v>
                </c:pt>
                <c:pt idx="3">
                  <c:v>1612</c:v>
                </c:pt>
                <c:pt idx="4">
                  <c:v>1253</c:v>
                </c:pt>
                <c:pt idx="5">
                  <c:v>2259</c:v>
                </c:pt>
              </c:numCache>
            </c:numRef>
          </c:val>
          <c:extLst>
            <c:ext xmlns:c16="http://schemas.microsoft.com/office/drawing/2014/chart" uri="{C3380CC4-5D6E-409C-BE32-E72D297353CC}">
              <c16:uniqueId val="{00000001-D92D-4B5D-8920-A024D2E23E1D}"/>
            </c:ext>
          </c:extLst>
        </c:ser>
        <c:ser>
          <c:idx val="2"/>
          <c:order val="2"/>
          <c:tx>
            <c:strRef>
              <c:f>Sheet1!$A$4</c:f>
              <c:strCache>
                <c:ptCount val="1"/>
                <c:pt idx="0">
                  <c:v>2'</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Sheet1!$B$4:$G$4</c:f>
              <c:numCache>
                <c:formatCode>General</c:formatCode>
                <c:ptCount val="6"/>
                <c:pt idx="0">
                  <c:v>328</c:v>
                </c:pt>
                <c:pt idx="1">
                  <c:v>370</c:v>
                </c:pt>
                <c:pt idx="2">
                  <c:v>458</c:v>
                </c:pt>
                <c:pt idx="3">
                  <c:v>981</c:v>
                </c:pt>
                <c:pt idx="4">
                  <c:v>815</c:v>
                </c:pt>
                <c:pt idx="5">
                  <c:v>1594</c:v>
                </c:pt>
              </c:numCache>
            </c:numRef>
          </c:val>
          <c:extLst>
            <c:ext xmlns:c16="http://schemas.microsoft.com/office/drawing/2014/chart" uri="{C3380CC4-5D6E-409C-BE32-E72D297353CC}">
              <c16:uniqueId val="{00000002-D92D-4B5D-8920-A024D2E23E1D}"/>
            </c:ext>
          </c:extLst>
        </c:ser>
        <c:ser>
          <c:idx val="3"/>
          <c:order val="3"/>
          <c:tx>
            <c:strRef>
              <c:f>Sheet1!$A$5</c:f>
              <c:strCache>
                <c:ptCount val="1"/>
                <c:pt idx="0">
                  <c:v>3'</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Sheet1!$B$5:$G$5</c:f>
              <c:numCache>
                <c:formatCode>General</c:formatCode>
                <c:ptCount val="6"/>
                <c:pt idx="0">
                  <c:v>273</c:v>
                </c:pt>
                <c:pt idx="1">
                  <c:v>180</c:v>
                </c:pt>
                <c:pt idx="2">
                  <c:v>229</c:v>
                </c:pt>
                <c:pt idx="3">
                  <c:v>465</c:v>
                </c:pt>
                <c:pt idx="4">
                  <c:v>339</c:v>
                </c:pt>
                <c:pt idx="5">
                  <c:v>753</c:v>
                </c:pt>
              </c:numCache>
            </c:numRef>
          </c:val>
          <c:extLst>
            <c:ext xmlns:c16="http://schemas.microsoft.com/office/drawing/2014/chart" uri="{C3380CC4-5D6E-409C-BE32-E72D297353CC}">
              <c16:uniqueId val="{00000003-D92D-4B5D-8920-A024D2E23E1D}"/>
            </c:ext>
          </c:extLst>
        </c:ser>
        <c:dLbls>
          <c:showLegendKey val="0"/>
          <c:showVal val="0"/>
          <c:showCatName val="0"/>
          <c:showSerName val="0"/>
          <c:showPercent val="0"/>
          <c:showBubbleSize val="0"/>
        </c:dLbls>
        <c:gapWidth val="100"/>
        <c:overlap val="-24"/>
        <c:axId val="974997472"/>
        <c:axId val="974997888"/>
      </c:barChart>
      <c:catAx>
        <c:axId val="9749974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888"/>
        <c:crosses val="autoZero"/>
        <c:auto val="1"/>
        <c:lblAlgn val="ctr"/>
        <c:lblOffset val="100"/>
        <c:noMultiLvlLbl val="0"/>
      </c:catAx>
      <c:valAx>
        <c:axId val="974997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2021/11/28</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8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67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71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49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478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828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1392B5E-3876-488C-A1D9-164D806FCDAD}" type="datetimeFigureOut">
              <a:rPr lang="zh-CN" altLang="en-US" smtClean="0"/>
              <a:t>2021/11/28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34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1392B5E-3876-488C-A1D9-164D806FCDAD}" type="datetimeFigureOut">
              <a:rPr lang="zh-CN" altLang="en-US" smtClean="0"/>
              <a:t>2021/11/28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680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92B5E-3876-488C-A1D9-164D806FCDAD}" type="datetimeFigureOut">
              <a:rPr lang="zh-CN" altLang="en-US" smtClean="0"/>
              <a:t>2021/11/28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0D855D-332E-4DB7-AF73-151A7391F3A1}" type="slidenum">
              <a:rPr lang="zh-CN" altLang="en-US" smtClean="0"/>
              <a:t>‹#›</a:t>
            </a:fld>
            <a:endParaRPr lang="zh-CN" altLang="en-US"/>
          </a:p>
        </p:txBody>
      </p:sp>
    </p:spTree>
    <p:extLst>
      <p:ext uri="{BB962C8B-B14F-4D97-AF65-F5344CB8AC3E}">
        <p14:creationId xmlns:p14="http://schemas.microsoft.com/office/powerpoint/2010/main" val="106034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76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1392B5E-3876-488C-A1D9-164D806FCDAD}" type="datetimeFigureOut">
              <a:rPr lang="zh-CN" altLang="en-US" smtClean="0"/>
              <a:t>2021/11/28</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761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1392B5E-3876-488C-A1D9-164D806FCDAD}" type="datetimeFigureOut">
              <a:rPr lang="zh-CN" altLang="en-US" smtClean="0"/>
              <a:t>2021/11/28</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E0D855D-332E-4DB7-AF73-151A7391F3A1}"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4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6C5A6-BBF9-4FB4-8F19-B6333E0F487E}"/>
              </a:ext>
            </a:extLst>
          </p:cNvPr>
          <p:cNvSpPr>
            <a:spLocks noGrp="1"/>
          </p:cNvSpPr>
          <p:nvPr>
            <p:ph type="ctrTitle"/>
          </p:nvPr>
        </p:nvSpPr>
        <p:spPr/>
        <p:txBody>
          <a:bodyPr>
            <a:normAutofit/>
          </a:bodyPr>
          <a:lstStyle/>
          <a:p>
            <a:r>
              <a:rPr lang="en-US" altLang="zh-CN" sz="6000" kern="100" dirty="0">
                <a:effectLst/>
                <a:latin typeface="Calibri" panose="020F0502020204030204" pitchFamily="34" charset="0"/>
                <a:ea typeface="等线" panose="02010600030101010101" pitchFamily="2" charset="-122"/>
                <a:cs typeface="Times New Roman" panose="02020603050405020304" pitchFamily="18" charset="0"/>
              </a:rPr>
              <a:t>Script Character Emotion Recognition</a:t>
            </a:r>
            <a:endParaRPr lang="zh-CN" altLang="en-US" sz="6000" dirty="0"/>
          </a:p>
        </p:txBody>
      </p:sp>
      <p:sp>
        <p:nvSpPr>
          <p:cNvPr id="3" name="副标题 2">
            <a:extLst>
              <a:ext uri="{FF2B5EF4-FFF2-40B4-BE49-F238E27FC236}">
                <a16:creationId xmlns:a16="http://schemas.microsoft.com/office/drawing/2014/main" id="{0437BC55-7BA9-44E3-862A-0EB0D4D526C2}"/>
              </a:ext>
            </a:extLst>
          </p:cNvPr>
          <p:cNvSpPr>
            <a:spLocks noGrp="1"/>
          </p:cNvSpPr>
          <p:nvPr>
            <p:ph type="subTitle" idx="1"/>
          </p:nvPr>
        </p:nvSpPr>
        <p:spPr>
          <a:xfrm>
            <a:off x="2417780" y="3531204"/>
            <a:ext cx="8637072" cy="2524498"/>
          </a:xfrm>
        </p:spPr>
        <p:txBody>
          <a:bodyPr>
            <a:normAutofit fontScale="92500" lnSpcReduction="20000"/>
          </a:bodyPr>
          <a:lstStyle/>
          <a:p>
            <a:r>
              <a:rPr lang="en-US" altLang="zh-CN" sz="2800" dirty="0">
                <a:latin typeface="Calibri" panose="020F0502020204030204" pitchFamily="34" charset="0"/>
                <a:cs typeface="Calibri" panose="020F0502020204030204" pitchFamily="34" charset="0"/>
              </a:rPr>
              <a:t>CS 584 Team 39 Presentation</a:t>
            </a: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Biao Sun 	A20475197</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Jianhua Tu 	A20480216</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Ye Yu 		A20478640</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205517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model-preprocessing</a:t>
            </a:r>
          </a:p>
        </p:txBody>
      </p:sp>
      <p:sp>
        <p:nvSpPr>
          <p:cNvPr id="3" name="内容占位符 2"/>
          <p:cNvSpPr>
            <a:spLocks noGrp="1"/>
          </p:cNvSpPr>
          <p:nvPr>
            <p:ph idx="1"/>
          </p:nvPr>
        </p:nvSpPr>
        <p:spPr/>
        <p:txBody>
          <a:bodyPr>
            <a:normAutofit/>
          </a:bodyPr>
          <a:lstStyle/>
          <a:p>
            <a:pPr marL="0" indent="0">
              <a:buNone/>
            </a:pPr>
            <a:r>
              <a:rPr lang="en-US" altLang="zh-CN" b="1" dirty="0"/>
              <a:t>Vectorization</a:t>
            </a:r>
            <a:endParaRPr lang="en-US" altLang="zh-CN" dirty="0"/>
          </a:p>
          <a:p>
            <a:r>
              <a:rPr lang="en-US" altLang="zh-CN" dirty="0"/>
              <a:t>To convert the text into a vector, we use the currently popular and effective bert-base vector</a:t>
            </a:r>
          </a:p>
          <a:p>
            <a:pPr lvl="1"/>
            <a:r>
              <a:rPr lang="zh-CN" altLang="en-US" b="1" dirty="0"/>
              <a:t>a) Length alignment: </a:t>
            </a:r>
            <a:r>
              <a:rPr lang="zh-CN" altLang="en-US" dirty="0"/>
              <a:t>Take out the text in a batch of 8, and after calculating the maximum text length, padding the text to this length, so that the text is processed into a sequence of the same length.</a:t>
            </a:r>
          </a:p>
          <a:p>
            <a:pPr lvl="1"/>
            <a:r>
              <a:rPr lang="zh-CN" altLang="en-US" b="1" dirty="0"/>
              <a:t>b) Text to vector: </a:t>
            </a:r>
            <a:r>
              <a:rPr lang="zh-CN" altLang="en-US" dirty="0"/>
              <a:t>The character sequence of the sample is sent to the bert model, and the vector is taken from the first unit of the last layer of the bert model as the vector of the entire sentence.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model-classification</a:t>
            </a:r>
          </a:p>
        </p:txBody>
      </p:sp>
      <p:sp>
        <p:nvSpPr>
          <p:cNvPr id="3" name="内容占位符 2"/>
          <p:cNvSpPr>
            <a:spLocks noGrp="1"/>
          </p:cNvSpPr>
          <p:nvPr>
            <p:ph idx="1"/>
          </p:nvPr>
        </p:nvSpPr>
        <p:spPr/>
        <p:txBody>
          <a:bodyPr>
            <a:normAutofit/>
          </a:bodyPr>
          <a:lstStyle/>
          <a:p>
            <a:pPr marL="0" indent="0">
              <a:buNone/>
            </a:pPr>
            <a:r>
              <a:rPr lang="en-US" altLang="zh-CN" b="1" dirty="0"/>
              <a:t>Classification</a:t>
            </a:r>
            <a:endParaRPr lang="en-US" altLang="zh-CN" dirty="0"/>
          </a:p>
          <a:p>
            <a:pPr lvl="1"/>
            <a:r>
              <a:rPr lang="en-US" altLang="zh-CN" b="1" dirty="0"/>
              <a:t>a) Fully connected layer: </a:t>
            </a:r>
            <a:r>
              <a:rPr lang="en-US" altLang="zh-CN" dirty="0"/>
              <a:t>The sentence vector is sent to the fully connected network for classification. Since it has 6 labels, it passes through 6 neurons and outputs 6 logit.</a:t>
            </a:r>
          </a:p>
          <a:p>
            <a:pPr lvl="1"/>
            <a:r>
              <a:rPr lang="en-US" altLang="zh-CN" b="1" dirty="0"/>
              <a:t>b) Activation layer: </a:t>
            </a:r>
            <a:r>
              <a:rPr lang="en-US" altLang="zh-CN" dirty="0"/>
              <a:t>This multi-label classification task uses the sigmoid activation function to convert each logit into a probability. This is different from the multi-classification task. Multi-classification uses 6 logit as softmax</a:t>
            </a:r>
          </a:p>
          <a:p>
            <a:pPr lvl="1"/>
            <a:r>
              <a:rPr lang="en-US" altLang="zh-CN" b="1" dirty="0"/>
              <a:t>C) Output prediction tags: </a:t>
            </a:r>
            <a:r>
              <a:rPr lang="en-US" altLang="zh-CN" dirty="0"/>
              <a:t>The probability of sigmoid output is converted to 1 if it is greater than 0.5, and it is converted to 0 if it is less than or equal to 0.5.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Baseline model’s </a:t>
            </a:r>
            <a:r>
              <a:rPr lang="en-US" altLang="zh-CN" dirty="0" err="1"/>
              <a:t>shoRtcomings</a:t>
            </a:r>
            <a:r>
              <a:rPr lang="en-US" altLang="zh-CN" dirty="0"/>
              <a:t> &amp; </a:t>
            </a:r>
            <a:r>
              <a:rPr lang="en-US" altLang="zh-CN" dirty="0" err="1"/>
              <a:t>improvment</a:t>
            </a:r>
            <a:br>
              <a:rPr lang="en-US" altLang="zh-CN" dirty="0"/>
            </a:br>
            <a:r>
              <a:rPr lang="en-US" altLang="zh-CN" dirty="0"/>
              <a:t>							by </a:t>
            </a:r>
            <a:r>
              <a:rPr lang="en-US" altLang="zh-CN" kern="100" dirty="0">
                <a:latin typeface="Calibri" panose="020F0502020204030204" pitchFamily="34" charset="0"/>
                <a:ea typeface="等线" panose="02010600030101010101" pitchFamily="2" charset="-122"/>
                <a:cs typeface="Calibri" panose="020F0502020204030204" pitchFamily="34" charset="0"/>
              </a:rPr>
              <a:t>Jianhua Tu </a:t>
            </a:r>
            <a:endParaRPr lang="zh-CN" altLang="en-US" dirty="0"/>
          </a:p>
        </p:txBody>
      </p:sp>
      <p:sp>
        <p:nvSpPr>
          <p:cNvPr id="3" name="内容占位符 2"/>
          <p:cNvSpPr>
            <a:spLocks noGrp="1"/>
          </p:cNvSpPr>
          <p:nvPr>
            <p:ph idx="1"/>
          </p:nvPr>
        </p:nvSpPr>
        <p:spPr>
          <a:xfrm>
            <a:off x="1451579" y="2015732"/>
            <a:ext cx="9603275" cy="902959"/>
          </a:xfrm>
        </p:spPr>
        <p:txBody>
          <a:bodyPr>
            <a:normAutofit lnSpcReduction="10000"/>
          </a:bodyPr>
          <a:lstStyle/>
          <a:p>
            <a:r>
              <a:rPr lang="en-US" altLang="zh-CN" dirty="0"/>
              <a:t>We use existing python package </a:t>
            </a:r>
            <a:r>
              <a:rPr lang="en-US" altLang="zh-CN" dirty="0" err="1"/>
              <a:t>simpletransformers</a:t>
            </a:r>
            <a:r>
              <a:rPr lang="en-US" altLang="zh-CN" dirty="0"/>
              <a:t> to build the baseline models quickly</a:t>
            </a:r>
          </a:p>
          <a:p>
            <a:r>
              <a:rPr lang="en-US" altLang="zh-CN" dirty="0"/>
              <a:t>But it has shortcomings or limitations</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473" y="3098916"/>
            <a:ext cx="8100762" cy="2636748"/>
          </a:xfrm>
          <a:prstGeom prst="rect">
            <a:avLst/>
          </a:prstGeom>
        </p:spPr>
      </p:pic>
    </p:spTree>
    <p:extLst>
      <p:ext uri="{BB962C8B-B14F-4D97-AF65-F5344CB8AC3E}">
        <p14:creationId xmlns:p14="http://schemas.microsoft.com/office/powerpoint/2010/main" val="1336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models</a:t>
            </a:r>
            <a:endParaRPr lang="zh-CN" altLang="en-US" dirty="0"/>
          </a:p>
        </p:txBody>
      </p:sp>
      <p:sp>
        <p:nvSpPr>
          <p:cNvPr id="3" name="内容占位符 2"/>
          <p:cNvSpPr>
            <a:spLocks noGrp="1"/>
          </p:cNvSpPr>
          <p:nvPr>
            <p:ph idx="1"/>
          </p:nvPr>
        </p:nvSpPr>
        <p:spPr/>
        <p:txBody>
          <a:bodyPr/>
          <a:lstStyle/>
          <a:p>
            <a:r>
              <a:rPr lang="en-US" altLang="zh-CN" dirty="0"/>
              <a:t>We rebuilt the network with </a:t>
            </a:r>
            <a:r>
              <a:rPr lang="en-US" altLang="zh-CN" dirty="0" err="1"/>
              <a:t>Pytorch</a:t>
            </a:r>
            <a:r>
              <a:rPr lang="en-US" altLang="zh-CN" dirty="0"/>
              <a:t> which allows us freely define the structure and loss functions</a:t>
            </a:r>
          </a:p>
          <a:p>
            <a:r>
              <a:rPr lang="en-US" altLang="zh-CN" dirty="0"/>
              <a:t>We built 3 versions with suitable network structure and overcome the shortcomings step by step</a:t>
            </a:r>
          </a:p>
        </p:txBody>
      </p:sp>
    </p:spTree>
    <p:extLst>
      <p:ext uri="{BB962C8B-B14F-4D97-AF65-F5344CB8AC3E}">
        <p14:creationId xmlns:p14="http://schemas.microsoft.com/office/powerpoint/2010/main" val="429269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shortcomings</a:t>
            </a:r>
            <a:r>
              <a:rPr lang="zh-CN" altLang="en-US" dirty="0"/>
              <a:t>（</a:t>
            </a:r>
            <a:r>
              <a:rPr lang="en-US" altLang="zh-CN" dirty="0"/>
              <a:t>1</a:t>
            </a:r>
            <a:r>
              <a:rPr lang="zh-CN" altLang="en-US" dirty="0"/>
              <a:t>）</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069" y="2447038"/>
            <a:ext cx="8422294" cy="3449638"/>
          </a:xfrm>
        </p:spPr>
      </p:pic>
      <p:sp>
        <p:nvSpPr>
          <p:cNvPr id="3" name="文本框 2"/>
          <p:cNvSpPr txBox="1"/>
          <p:nvPr/>
        </p:nvSpPr>
        <p:spPr>
          <a:xfrm>
            <a:off x="1451579" y="1853754"/>
            <a:ext cx="9492439" cy="923330"/>
          </a:xfrm>
          <a:prstGeom prst="rect">
            <a:avLst/>
          </a:prstGeom>
          <a:noFill/>
        </p:spPr>
        <p:txBody>
          <a:bodyPr wrap="square" rtlCol="0">
            <a:spAutoFit/>
          </a:bodyPr>
          <a:lstStyle/>
          <a:p>
            <a:r>
              <a:rPr lang="en-US" altLang="zh-CN" dirty="0"/>
              <a:t>Baseline model simplifies the multi-label multi-classification problem as a multi-label binary classification problem. It only gives 0 or 1 for an emotion, but the emotion value could be 2 or 3</a:t>
            </a:r>
          </a:p>
          <a:p>
            <a:endParaRPr lang="zh-CN" altLang="en-US" dirty="0"/>
          </a:p>
        </p:txBody>
      </p:sp>
      <p:sp>
        <p:nvSpPr>
          <p:cNvPr id="11" name="任意多边形 10"/>
          <p:cNvSpPr/>
          <p:nvPr/>
        </p:nvSpPr>
        <p:spPr>
          <a:xfrm>
            <a:off x="7970982" y="5717309"/>
            <a:ext cx="157018" cy="0"/>
          </a:xfrm>
          <a:custGeom>
            <a:avLst/>
            <a:gdLst>
              <a:gd name="connsiteX0" fmla="*/ 0 w 157018"/>
              <a:gd name="connsiteY0" fmla="*/ 0 h 0"/>
              <a:gd name="connsiteX1" fmla="*/ 157018 w 157018"/>
              <a:gd name="connsiteY1" fmla="*/ 0 h 0"/>
            </a:gdLst>
            <a:ahLst/>
            <a:cxnLst>
              <a:cxn ang="0">
                <a:pos x="connsiteX0" y="connsiteY0"/>
              </a:cxn>
              <a:cxn ang="0">
                <a:pos x="connsiteX1" y="connsiteY1"/>
              </a:cxn>
            </a:cxnLst>
            <a:rect l="l" t="t" r="r" b="b"/>
            <a:pathLst>
              <a:path w="157018">
                <a:moveTo>
                  <a:pt x="0" y="0"/>
                </a:moveTo>
                <a:lnTo>
                  <a:pt x="15701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247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model(1)</a:t>
            </a:r>
            <a:endParaRPr lang="zh-CN" altLang="en-US" dirty="0"/>
          </a:p>
        </p:txBody>
      </p:sp>
      <p:pic>
        <p:nvPicPr>
          <p:cNvPr id="4" name="内容占位符 3" descr="D:\work\tts\code\github\script_emotion\graph\regression .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109" y="2032000"/>
            <a:ext cx="5329383" cy="4128655"/>
          </a:xfrm>
          <a:prstGeom prst="rect">
            <a:avLst/>
          </a:prstGeom>
          <a:noFill/>
          <a:ln>
            <a:noFill/>
          </a:ln>
        </p:spPr>
      </p:pic>
      <p:sp>
        <p:nvSpPr>
          <p:cNvPr id="5" name="文本框 4"/>
          <p:cNvSpPr txBox="1"/>
          <p:nvPr/>
        </p:nvSpPr>
        <p:spPr>
          <a:xfrm>
            <a:off x="5763492" y="2503055"/>
            <a:ext cx="5772726"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6 output blocks corresponding to 6 emotions</a:t>
            </a:r>
          </a:p>
          <a:p>
            <a:pPr marL="285750" indent="-285750">
              <a:buFont typeface="Arial" panose="020B0604020202020204" pitchFamily="34" charset="0"/>
              <a:buChar char="•"/>
            </a:pPr>
            <a:r>
              <a:rPr lang="en-US" altLang="zh-CN" dirty="0"/>
              <a:t>Regard it as </a:t>
            </a:r>
            <a:r>
              <a:rPr lang="en-US" altLang="zh-CN" dirty="0">
                <a:solidFill>
                  <a:srgbClr val="FF0000"/>
                </a:solidFill>
              </a:rPr>
              <a:t>regression problem </a:t>
            </a:r>
            <a:r>
              <a:rPr lang="en-US" altLang="zh-CN" dirty="0"/>
              <a:t>instead of multi-classification problem, because the target is a numeric value 0,1,2,3,different from cat/dog classification whose value can not be comparable in size</a:t>
            </a:r>
          </a:p>
          <a:p>
            <a:pPr marL="285750" indent="-285750">
              <a:buFont typeface="Arial" panose="020B0604020202020204" pitchFamily="34" charset="0"/>
              <a:buChar char="•"/>
            </a:pPr>
            <a:r>
              <a:rPr lang="en-US" altLang="zh-CN" dirty="0"/>
              <a:t>Use </a:t>
            </a:r>
            <a:r>
              <a:rPr lang="en-US" altLang="zh-CN" dirty="0">
                <a:solidFill>
                  <a:srgbClr val="FF0000"/>
                </a:solidFill>
              </a:rPr>
              <a:t>MSE loss </a:t>
            </a:r>
            <a:r>
              <a:rPr lang="en-US" altLang="zh-CN" dirty="0"/>
              <a:t>function instead of cross entropy loss</a:t>
            </a:r>
          </a:p>
          <a:p>
            <a:pPr marL="285750" indent="-285750">
              <a:buFont typeface="Arial" panose="020B0604020202020204" pitchFamily="34" charset="0"/>
              <a:buChar char="•"/>
            </a:pPr>
            <a:r>
              <a:rPr lang="en-US" altLang="zh-CN" dirty="0"/>
              <a:t>Total loss is the </a:t>
            </a:r>
            <a:r>
              <a:rPr lang="en-US" altLang="zh-CN" dirty="0">
                <a:solidFill>
                  <a:srgbClr val="FF0000"/>
                </a:solidFill>
              </a:rPr>
              <a:t>summation</a:t>
            </a:r>
            <a:r>
              <a:rPr lang="en-US" altLang="zh-CN" dirty="0"/>
              <a:t> of all output blocks’ loss</a:t>
            </a:r>
          </a:p>
          <a:p>
            <a:pPr marL="285750" indent="-285750">
              <a:buFont typeface="Arial" panose="020B0604020202020204" pitchFamily="34" charset="0"/>
              <a:buChar char="•"/>
            </a:pPr>
            <a:r>
              <a:rPr lang="en-US" altLang="zh-CN" dirty="0"/>
              <a:t>Output one dimension logit of float type</a:t>
            </a:r>
          </a:p>
          <a:p>
            <a:pPr marL="285750" indent="-285750">
              <a:buFont typeface="Arial" panose="020B0604020202020204" pitchFamily="34" charset="0"/>
              <a:buChar char="•"/>
            </a:pPr>
            <a:r>
              <a:rPr lang="en-US" altLang="zh-CN" dirty="0"/>
              <a:t>Convert float number into integer by </a:t>
            </a:r>
            <a:r>
              <a:rPr lang="en-US" altLang="zh-CN" dirty="0">
                <a:solidFill>
                  <a:srgbClr val="FF0000"/>
                </a:solidFill>
              </a:rPr>
              <a:t>rounding</a:t>
            </a:r>
            <a:r>
              <a:rPr lang="en-US" altLang="zh-CN" dirty="0"/>
              <a:t> </a:t>
            </a:r>
          </a:p>
          <a:p>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88324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shortcomings </a:t>
            </a:r>
            <a:r>
              <a:rPr lang="zh-CN" altLang="en-US" dirty="0"/>
              <a:t>（</a:t>
            </a:r>
            <a:r>
              <a:rPr lang="en-US" altLang="zh-CN" dirty="0"/>
              <a:t>2</a:t>
            </a:r>
            <a:r>
              <a:rPr lang="zh-CN" altLang="en-US" dirty="0"/>
              <a:t>）</a:t>
            </a:r>
          </a:p>
        </p:txBody>
      </p:sp>
      <p:sp>
        <p:nvSpPr>
          <p:cNvPr id="3" name="内容占位符 2"/>
          <p:cNvSpPr>
            <a:spLocks noGrp="1"/>
          </p:cNvSpPr>
          <p:nvPr>
            <p:ph idx="1"/>
          </p:nvPr>
        </p:nvSpPr>
        <p:spPr/>
        <p:txBody>
          <a:bodyPr/>
          <a:lstStyle/>
          <a:p>
            <a:r>
              <a:rPr lang="en-US" altLang="zh-CN" dirty="0"/>
              <a:t>Baseline model simply merges the character into script text,  forming a longer text.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457" y="2943906"/>
            <a:ext cx="8085521" cy="2522439"/>
          </a:xfrm>
          <a:prstGeom prst="rect">
            <a:avLst/>
          </a:prstGeom>
        </p:spPr>
      </p:pic>
    </p:spTree>
    <p:extLst>
      <p:ext uri="{BB962C8B-B14F-4D97-AF65-F5344CB8AC3E}">
        <p14:creationId xmlns:p14="http://schemas.microsoft.com/office/powerpoint/2010/main" val="1939827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shortcomings </a:t>
            </a:r>
            <a:r>
              <a:rPr lang="zh-CN" altLang="en-US" dirty="0"/>
              <a:t>（</a:t>
            </a:r>
            <a:r>
              <a:rPr lang="en-US" altLang="zh-CN" dirty="0"/>
              <a:t>2</a:t>
            </a:r>
            <a:r>
              <a:rPr lang="zh-CN" altLang="en-US" dirty="0"/>
              <a:t>）</a:t>
            </a:r>
          </a:p>
        </p:txBody>
      </p:sp>
      <p:pic>
        <p:nvPicPr>
          <p:cNvPr id="4" name="内容占位符 3" descr="D:\MyData\tujh\AppData\Local\Temp\1637505427(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4315" y="2385260"/>
            <a:ext cx="3078747" cy="3025402"/>
          </a:xfrm>
          <a:prstGeom prst="rect">
            <a:avLst/>
          </a:prstGeom>
          <a:noFill/>
          <a:ln>
            <a:noFill/>
          </a:ln>
        </p:spPr>
      </p:pic>
      <p:sp>
        <p:nvSpPr>
          <p:cNvPr id="5" name="矩形 4"/>
          <p:cNvSpPr/>
          <p:nvPr/>
        </p:nvSpPr>
        <p:spPr>
          <a:xfrm>
            <a:off x="1564242" y="2062125"/>
            <a:ext cx="4374740" cy="4339650"/>
          </a:xfrm>
          <a:prstGeom prst="rect">
            <a:avLst/>
          </a:prstGeom>
        </p:spPr>
        <p:txBody>
          <a:bodyPr wrap="square">
            <a:spAutoFit/>
          </a:bodyPr>
          <a:lstStyle/>
          <a:p>
            <a:pPr marL="285750" indent="-285750">
              <a:buClr>
                <a:schemeClr val="accent1"/>
              </a:buClr>
              <a:buFont typeface="Arial" panose="020B0604020202020204" pitchFamily="34" charset="0"/>
              <a:buChar char="•"/>
            </a:pPr>
            <a:r>
              <a:rPr lang="en-US" altLang="zh-CN" sz="2000" dirty="0"/>
              <a:t>script text  merged with the character is fed into the model as a </a:t>
            </a:r>
            <a:r>
              <a:rPr lang="en-US" altLang="zh-CN" sz="2000" dirty="0">
                <a:solidFill>
                  <a:srgbClr val="FF0000"/>
                </a:solidFill>
              </a:rPr>
              <a:t>single sentence</a:t>
            </a:r>
            <a:r>
              <a:rPr lang="en-US" altLang="zh-CN" sz="2000" dirty="0"/>
              <a:t>.</a:t>
            </a:r>
          </a:p>
          <a:p>
            <a:pPr marL="285750" indent="-285750">
              <a:buClr>
                <a:schemeClr val="accent1"/>
              </a:buClr>
              <a:buFont typeface="Arial" panose="020B0604020202020204" pitchFamily="34" charset="0"/>
              <a:buChar char="•"/>
            </a:pPr>
            <a:endParaRPr lang="en-US" altLang="zh-CN" sz="2000" dirty="0"/>
          </a:p>
          <a:p>
            <a:pPr marL="285750" indent="-285750">
              <a:buClr>
                <a:schemeClr val="accent1"/>
              </a:buClr>
              <a:buFont typeface="Arial" panose="020B0604020202020204" pitchFamily="34" charset="0"/>
              <a:buChar char="•"/>
            </a:pPr>
            <a:r>
              <a:rPr lang="en-US" altLang="zh-CN" sz="2000" dirty="0"/>
              <a:t>But different characters might have different emotions, and it is the </a:t>
            </a:r>
            <a:r>
              <a:rPr lang="en-US" altLang="zh-CN" sz="2000" dirty="0">
                <a:solidFill>
                  <a:srgbClr val="FF0000"/>
                </a:solidFill>
              </a:rPr>
              <a:t>key information </a:t>
            </a:r>
          </a:p>
          <a:p>
            <a:pPr marL="285750" indent="-285750">
              <a:buClr>
                <a:schemeClr val="accent1"/>
              </a:buClr>
              <a:buFont typeface="Arial" panose="020B0604020202020204" pitchFamily="34" charset="0"/>
              <a:buChar char="•"/>
            </a:pPr>
            <a:endParaRPr lang="en-US" altLang="zh-CN" sz="2000" dirty="0">
              <a:solidFill>
                <a:srgbClr val="FF0000"/>
              </a:solidFill>
            </a:endParaRPr>
          </a:p>
          <a:p>
            <a:pPr marL="285750" indent="-285750">
              <a:buClr>
                <a:schemeClr val="accent1"/>
              </a:buClr>
              <a:buFont typeface="Arial" panose="020B0604020202020204" pitchFamily="34" charset="0"/>
              <a:buChar char="•"/>
            </a:pPr>
            <a:r>
              <a:rPr lang="en-US" altLang="zh-CN" sz="2000" dirty="0"/>
              <a:t>By merging, the character is mixed up with other words in the text, the model might </a:t>
            </a:r>
            <a:r>
              <a:rPr lang="en-US" altLang="zh-CN" sz="2000" dirty="0">
                <a:solidFill>
                  <a:srgbClr val="FF0000"/>
                </a:solidFill>
              </a:rPr>
              <a:t>not be able to learn the importance </a:t>
            </a:r>
            <a:r>
              <a:rPr lang="en-US" altLang="zh-CN" sz="2000" dirty="0"/>
              <a:t>of the character </a:t>
            </a:r>
          </a:p>
          <a:p>
            <a:endParaRPr lang="en-US" altLang="zh-CN" dirty="0"/>
          </a:p>
          <a:p>
            <a:endParaRPr lang="en-US" altLang="zh-CN" dirty="0"/>
          </a:p>
        </p:txBody>
      </p:sp>
    </p:spTree>
    <p:extLst>
      <p:ext uri="{BB962C8B-B14F-4D97-AF65-F5344CB8AC3E}">
        <p14:creationId xmlns:p14="http://schemas.microsoft.com/office/powerpoint/2010/main" val="262185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1434" y="750923"/>
            <a:ext cx="9603275" cy="636354"/>
          </a:xfrm>
        </p:spPr>
        <p:txBody>
          <a:bodyPr/>
          <a:lstStyle/>
          <a:p>
            <a:r>
              <a:rPr lang="en-US" altLang="zh-CN" dirty="0"/>
              <a:t>Improved model(2)</a:t>
            </a:r>
            <a:endParaRPr lang="zh-CN" altLang="en-US" dirty="0"/>
          </a:p>
        </p:txBody>
      </p:sp>
      <p:sp>
        <p:nvSpPr>
          <p:cNvPr id="3" name="内容占位符 2"/>
          <p:cNvSpPr>
            <a:spLocks noGrp="1"/>
          </p:cNvSpPr>
          <p:nvPr>
            <p:ph idx="1"/>
          </p:nvPr>
        </p:nvSpPr>
        <p:spPr>
          <a:xfrm>
            <a:off x="8737600" y="2015731"/>
            <a:ext cx="2835563" cy="3793941"/>
          </a:xfrm>
        </p:spPr>
        <p:txBody>
          <a:bodyPr>
            <a:normAutofit/>
          </a:bodyPr>
          <a:lstStyle/>
          <a:p>
            <a:r>
              <a:rPr lang="en-US" altLang="zh-CN" dirty="0"/>
              <a:t>Separate character from script text</a:t>
            </a:r>
          </a:p>
          <a:p>
            <a:r>
              <a:rPr lang="en-US" altLang="zh-CN" dirty="0"/>
              <a:t>Referring to the QA task, Character is regarded as question, script text is regarded as paragraph </a:t>
            </a:r>
          </a:p>
          <a:p>
            <a:r>
              <a:rPr lang="en-US" altLang="zh-CN" dirty="0"/>
              <a:t>Attention mechanism in side the BERT</a:t>
            </a:r>
          </a:p>
          <a:p>
            <a:endParaRPr lang="en-US" altLang="zh-CN" dirty="0"/>
          </a:p>
          <a:p>
            <a:endParaRPr lang="zh-CN" altLang="en-US" dirty="0"/>
          </a:p>
        </p:txBody>
      </p:sp>
      <p:pic>
        <p:nvPicPr>
          <p:cNvPr id="4" name="图片 3" descr="D:\work\tts\code\github\script_emotion\graph\qa.png"/>
          <p:cNvPicPr/>
          <p:nvPr/>
        </p:nvPicPr>
        <p:blipFill>
          <a:blip r:embed="rId2">
            <a:extLst>
              <a:ext uri="{28A0092B-C50C-407E-A947-70E740481C1C}">
                <a14:useLocalDpi xmlns:a14="http://schemas.microsoft.com/office/drawing/2010/main" val="0"/>
              </a:ext>
            </a:extLst>
          </a:blip>
          <a:srcRect/>
          <a:stretch>
            <a:fillRect/>
          </a:stretch>
        </p:blipFill>
        <p:spPr bwMode="auto">
          <a:xfrm>
            <a:off x="-120073" y="2143550"/>
            <a:ext cx="5366327" cy="4054050"/>
          </a:xfrm>
          <a:prstGeom prst="rect">
            <a:avLst/>
          </a:prstGeom>
          <a:noFill/>
          <a:ln>
            <a:noFill/>
          </a:ln>
        </p:spPr>
      </p:pic>
      <p:pic>
        <p:nvPicPr>
          <p:cNvPr id="5" name="图片 4" descr="D:\MyData\tujh\AppData\Local\Temp\1637505408(1).png"/>
          <p:cNvPicPr/>
          <p:nvPr/>
        </p:nvPicPr>
        <p:blipFill>
          <a:blip r:embed="rId3">
            <a:extLst>
              <a:ext uri="{28A0092B-C50C-407E-A947-70E740481C1C}">
                <a14:useLocalDpi xmlns:a14="http://schemas.microsoft.com/office/drawing/2010/main" val="0"/>
              </a:ext>
            </a:extLst>
          </a:blip>
          <a:srcRect/>
          <a:stretch>
            <a:fillRect/>
          </a:stretch>
        </p:blipFill>
        <p:spPr bwMode="auto">
          <a:xfrm>
            <a:off x="5315527" y="2513393"/>
            <a:ext cx="3352800" cy="3063240"/>
          </a:xfrm>
          <a:prstGeom prst="rect">
            <a:avLst/>
          </a:prstGeom>
          <a:noFill/>
          <a:ln>
            <a:noFill/>
          </a:ln>
        </p:spPr>
      </p:pic>
    </p:spTree>
    <p:extLst>
      <p:ext uri="{BB962C8B-B14F-4D97-AF65-F5344CB8AC3E}">
        <p14:creationId xmlns:p14="http://schemas.microsoft.com/office/powerpoint/2010/main" val="289113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shortcomings </a:t>
            </a:r>
            <a:r>
              <a:rPr lang="zh-CN" altLang="en-US" dirty="0"/>
              <a:t>（</a:t>
            </a:r>
            <a:r>
              <a:rPr lang="en-US" altLang="zh-CN" dirty="0"/>
              <a:t>3</a:t>
            </a:r>
            <a:r>
              <a:rPr lang="zh-CN" altLang="en-US" dirty="0"/>
              <a:t>）</a:t>
            </a:r>
          </a:p>
        </p:txBody>
      </p:sp>
      <p:sp>
        <p:nvSpPr>
          <p:cNvPr id="3" name="内容占位符 2"/>
          <p:cNvSpPr>
            <a:spLocks noGrp="1"/>
          </p:cNvSpPr>
          <p:nvPr>
            <p:ph idx="1"/>
          </p:nvPr>
        </p:nvSpPr>
        <p:spPr/>
        <p:txBody>
          <a:bodyPr/>
          <a:lstStyle/>
          <a:p>
            <a:endParaRPr lang="en-US" altLang="zh-CN" dirty="0"/>
          </a:p>
          <a:p>
            <a:r>
              <a:rPr lang="en-US" altLang="zh-CN" dirty="0"/>
              <a:t>Baseline model doesn’t use the context, the input sentence is only the current one sentence</a:t>
            </a:r>
          </a:p>
          <a:p>
            <a:r>
              <a:rPr lang="en-US" altLang="zh-CN" dirty="0"/>
              <a:t>Sometimes the historic sentences help to predict the emotion.</a:t>
            </a:r>
            <a:endParaRPr lang="zh-CN" altLang="en-US" dirty="0"/>
          </a:p>
        </p:txBody>
      </p:sp>
    </p:spTree>
    <p:extLst>
      <p:ext uri="{BB962C8B-B14F-4D97-AF65-F5344CB8AC3E}">
        <p14:creationId xmlns:p14="http://schemas.microsoft.com/office/powerpoint/2010/main" val="171084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68D43-8748-40BF-8223-24D82FE496A3}"/>
              </a:ext>
            </a:extLst>
          </p:cNvPr>
          <p:cNvSpPr>
            <a:spLocks noGrp="1"/>
          </p:cNvSpPr>
          <p:nvPr>
            <p:ph type="title"/>
          </p:nvPr>
        </p:nvSpPr>
        <p:spPr/>
        <p:txBody>
          <a:bodyPr/>
          <a:lstStyle/>
          <a:p>
            <a:r>
              <a:rPr lang="en-US" altLang="zh-CN" dirty="0"/>
              <a:t>Background     (Ye Yu A20478640)</a:t>
            </a:r>
            <a:endParaRPr lang="zh-CN" altLang="en-US" dirty="0"/>
          </a:p>
        </p:txBody>
      </p:sp>
      <p:sp>
        <p:nvSpPr>
          <p:cNvPr id="3" name="内容占位符 2">
            <a:extLst>
              <a:ext uri="{FF2B5EF4-FFF2-40B4-BE49-F238E27FC236}">
                <a16:creationId xmlns:a16="http://schemas.microsoft.com/office/drawing/2014/main" id="{7A71D11C-4109-4E61-8093-FE4E7423E23F}"/>
              </a:ext>
            </a:extLst>
          </p:cNvPr>
          <p:cNvSpPr>
            <a:spLocks noGrp="1"/>
          </p:cNvSpPr>
          <p:nvPr>
            <p:ph idx="1"/>
          </p:nvPr>
        </p:nvSpPr>
        <p:spPr>
          <a:xfrm>
            <a:off x="1451579" y="2015732"/>
            <a:ext cx="9603275" cy="4129887"/>
          </a:xfrm>
        </p:spPr>
        <p:txBody>
          <a:bodyPr>
            <a:noAutofit/>
          </a:bodyPr>
          <a:lstStyle/>
          <a:p>
            <a:pPr marL="342900" indent="-342900">
              <a:buFont typeface="+mj-lt"/>
              <a:buAutoNum type="arabicPeriod"/>
            </a:pP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This is a </a:t>
            </a:r>
            <a:r>
              <a:rPr lang="en-US" altLang="zh-CN" sz="1800" b="1" i="0" kern="100" dirty="0">
                <a:solidFill>
                  <a:srgbClr val="000000"/>
                </a:solidFill>
                <a:effectLst/>
                <a:latin typeface="NimbusRomNo9L-Regu"/>
                <a:ea typeface="等线" panose="02010600030101010101" pitchFamily="2" charset="-122"/>
                <a:cs typeface="Times New Roman" panose="02020603050405020304" pitchFamily="18" charset="0"/>
              </a:rPr>
              <a:t>competition task</a:t>
            </a: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 the preliminary contest is from Sep. to 22nd Nov.</a:t>
            </a:r>
          </a:p>
          <a:p>
            <a:pPr marL="342900" indent="-342900">
              <a:buFont typeface="+mj-lt"/>
              <a:buAutoNum type="arabicPeriod"/>
            </a:pP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To </a:t>
            </a:r>
            <a:r>
              <a:rPr lang="en-US" altLang="zh-CN" sz="1800" b="1" i="0" kern="100" dirty="0">
                <a:solidFill>
                  <a:srgbClr val="000000"/>
                </a:solidFill>
                <a:effectLst/>
                <a:latin typeface="NimbusRomNo9L-Regu"/>
                <a:ea typeface="等线" panose="02010600030101010101" pitchFamily="2" charset="-122"/>
                <a:cs typeface="Times New Roman" panose="02020603050405020304" pitchFamily="18" charset="0"/>
              </a:rPr>
              <a:t>analyze </a:t>
            </a: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and </a:t>
            </a:r>
            <a:r>
              <a:rPr lang="en-US" altLang="zh-CN" sz="1800" b="1" i="0" kern="100" dirty="0">
                <a:solidFill>
                  <a:srgbClr val="000000"/>
                </a:solidFill>
                <a:effectLst/>
                <a:latin typeface="NimbusRomNo9L-Regu"/>
                <a:ea typeface="等线" panose="02010600030101010101" pitchFamily="2" charset="-122"/>
                <a:cs typeface="Times New Roman" panose="02020603050405020304" pitchFamily="18" charset="0"/>
              </a:rPr>
              <a:t>identify</a:t>
            </a: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 the emotions of each character involved in every dialogue and action description in the script scenes from multiple dimensions. </a:t>
            </a:r>
          </a:p>
          <a:p>
            <a:pPr marL="342900" indent="-342900">
              <a:buFont typeface="+mj-lt"/>
              <a:buAutoNum type="arabicPeriod"/>
            </a:pP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Comparing with traditional sentimental classification task, this task has its own characteristics and challenges.  </a:t>
            </a:r>
          </a:p>
          <a:p>
            <a:pPr marL="800100" lvl="1" indent="-342900">
              <a:buFont typeface="+mj-lt"/>
              <a:buAutoNum type="alphaLcParenR"/>
            </a:pPr>
            <a:r>
              <a:rPr lang="en-US" altLang="zh-CN" sz="1600" b="0" i="0" kern="100" dirty="0">
                <a:solidFill>
                  <a:srgbClr val="000000"/>
                </a:solidFill>
                <a:effectLst/>
                <a:latin typeface="NimbusRomNo9L-Regu"/>
                <a:ea typeface="等线" panose="02010600030101010101" pitchFamily="2" charset="-122"/>
                <a:cs typeface="Times New Roman" panose="02020603050405020304" pitchFamily="18" charset="0"/>
              </a:rPr>
              <a:t>Emotions are </a:t>
            </a:r>
            <a:r>
              <a:rPr lang="en-US" altLang="zh-CN" sz="1600" b="1" i="0" kern="100" dirty="0">
                <a:solidFill>
                  <a:srgbClr val="000000"/>
                </a:solidFill>
                <a:effectLst/>
                <a:latin typeface="NimbusRomNo9L-Regu"/>
                <a:ea typeface="等线" panose="02010600030101010101" pitchFamily="2" charset="-122"/>
                <a:cs typeface="Times New Roman" panose="02020603050405020304" pitchFamily="18" charset="0"/>
              </a:rPr>
              <a:t>multidimensional</a:t>
            </a:r>
            <a:r>
              <a:rPr lang="en-US" altLang="zh-CN" sz="1600" b="0" i="0" kern="100" dirty="0">
                <a:solidFill>
                  <a:srgbClr val="000000"/>
                </a:solidFill>
                <a:effectLst/>
                <a:latin typeface="NimbusRomNo9L-Regu"/>
                <a:ea typeface="等线" panose="02010600030101010101" pitchFamily="2" charset="-122"/>
                <a:cs typeface="Times New Roman" panose="02020603050405020304" pitchFamily="18" charset="0"/>
              </a:rPr>
              <a:t>, love, joy, anger, surprise, fear, sorrow;  each type of emotion has a </a:t>
            </a:r>
            <a:r>
              <a:rPr lang="en-US" altLang="zh-CN" sz="1600" b="1" i="0" kern="100" dirty="0">
                <a:solidFill>
                  <a:srgbClr val="000000"/>
                </a:solidFill>
                <a:effectLst/>
                <a:latin typeface="NimbusRomNo9L-Regu"/>
                <a:ea typeface="等线" panose="02010600030101010101" pitchFamily="2" charset="-122"/>
                <a:cs typeface="Times New Roman" panose="02020603050405020304" pitchFamily="18" charset="0"/>
              </a:rPr>
              <a:t>degree</a:t>
            </a:r>
            <a:r>
              <a:rPr lang="en-US" altLang="zh-CN" sz="1600" b="0" i="0" kern="100" dirty="0">
                <a:solidFill>
                  <a:srgbClr val="000000"/>
                </a:solidFill>
                <a:effectLst/>
                <a:latin typeface="NimbusRomNo9L-Regu"/>
                <a:ea typeface="等线" panose="02010600030101010101" pitchFamily="2" charset="-122"/>
                <a:cs typeface="Times New Roman" panose="02020603050405020304" pitchFamily="18" charset="0"/>
              </a:rPr>
              <a:t>, the degree ranges </a:t>
            </a:r>
            <a:r>
              <a:rPr lang="en-US" altLang="zh-CN" sz="1600" b="1" i="0" kern="100" dirty="0">
                <a:solidFill>
                  <a:srgbClr val="000000"/>
                </a:solidFill>
                <a:effectLst/>
                <a:latin typeface="NimbusRomNo9L-Regu"/>
                <a:ea typeface="等线" panose="02010600030101010101" pitchFamily="2" charset="-122"/>
                <a:cs typeface="Times New Roman" panose="02020603050405020304" pitchFamily="18" charset="0"/>
              </a:rPr>
              <a:t>from 0 to 3</a:t>
            </a:r>
            <a:r>
              <a:rPr lang="en-US" altLang="zh-CN" sz="1600" b="0" i="0" kern="100" dirty="0">
                <a:solidFill>
                  <a:srgbClr val="000000"/>
                </a:solidFill>
                <a:effectLst/>
                <a:latin typeface="NimbusRomNo9L-Regu"/>
                <a:ea typeface="等线" panose="02010600030101010101" pitchFamily="2" charset="-122"/>
                <a:cs typeface="Times New Roman" panose="02020603050405020304" pitchFamily="18" charset="0"/>
              </a:rPr>
              <a:t>, with 0 being none, 3 being the strongest.  </a:t>
            </a:r>
          </a:p>
          <a:p>
            <a:pPr marL="800100" lvl="1" indent="-342900">
              <a:buFont typeface="+mj-lt"/>
              <a:buAutoNum type="alphaLcParenR"/>
            </a:pPr>
            <a:r>
              <a:rPr lang="en-US" altLang="zh-CN" sz="1600" b="0" i="0" kern="100" dirty="0">
                <a:solidFill>
                  <a:srgbClr val="000000"/>
                </a:solidFill>
                <a:effectLst/>
                <a:latin typeface="NimbusRomNo9L-Regu"/>
                <a:ea typeface="等线" panose="02010600030101010101" pitchFamily="2" charset="-122"/>
                <a:cs typeface="Times New Roman" panose="02020603050405020304" pitchFamily="18" charset="0"/>
              </a:rPr>
              <a:t>Emotion classification is for a certain role in a sentence, rather than the whole sentence. </a:t>
            </a:r>
          </a:p>
          <a:p>
            <a:pPr marL="800100" lvl="1" indent="-342900">
              <a:buFont typeface="+mj-lt"/>
              <a:buAutoNum type="alphaLcParenR"/>
            </a:pPr>
            <a:r>
              <a:rPr lang="en-US" altLang="zh-CN" sz="1600" b="0" i="0" kern="100" dirty="0">
                <a:solidFill>
                  <a:srgbClr val="000000"/>
                </a:solidFill>
                <a:effectLst/>
                <a:latin typeface="NimbusRomNo9L-Regu"/>
                <a:ea typeface="等线" panose="02010600030101010101" pitchFamily="2" charset="-122"/>
                <a:cs typeface="Times New Roman" panose="02020603050405020304" pitchFamily="18" charset="0"/>
              </a:rPr>
              <a:t>A sentence may have multiple roles</a:t>
            </a:r>
            <a:r>
              <a:rPr lang="en-US" altLang="zh-CN" sz="1600" kern="100" dirty="0">
                <a:solidFill>
                  <a:srgbClr val="000000"/>
                </a:solidFill>
                <a:latin typeface="NimbusRomNo9L-Regu"/>
                <a:ea typeface="等线" panose="02010600030101010101" pitchFamily="2" charset="-122"/>
                <a:cs typeface="Times New Roman" panose="02020603050405020304" pitchFamily="18" charset="0"/>
              </a:rPr>
              <a:t>.</a:t>
            </a:r>
            <a:r>
              <a:rPr lang="en-US" altLang="zh-CN" sz="1600" b="0" i="0" kern="100" dirty="0">
                <a:solidFill>
                  <a:srgbClr val="000000"/>
                </a:solidFill>
                <a:effectLst/>
                <a:latin typeface="NimbusRomNo9L-Regu"/>
                <a:ea typeface="等线" panose="02010600030101010101" pitchFamily="2" charset="-122"/>
                <a:cs typeface="Times New Roman" panose="02020603050405020304" pitchFamily="18" charset="0"/>
              </a:rPr>
              <a:t> </a:t>
            </a:r>
          </a:p>
          <a:p>
            <a:pPr marL="342900" indent="-342900">
              <a:buFont typeface="+mj-lt"/>
              <a:buAutoNum type="arabicPeriod"/>
            </a:pP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Considering the property of the task, we </a:t>
            </a:r>
            <a:r>
              <a:rPr lang="en-US" altLang="zh-CN" sz="1800" b="1" i="0" kern="100" dirty="0">
                <a:solidFill>
                  <a:srgbClr val="000000"/>
                </a:solidFill>
                <a:effectLst/>
                <a:latin typeface="NimbusRomNo9L-Regu"/>
                <a:ea typeface="等线" panose="02010600030101010101" pitchFamily="2" charset="-122"/>
                <a:cs typeface="Times New Roman" panose="02020603050405020304" pitchFamily="18" charset="0"/>
              </a:rPr>
              <a:t>tried a few different methods</a:t>
            </a: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a:t>
            </a:r>
            <a:endParaRPr lang="zh-CN" altLang="en-US" sz="1800" dirty="0"/>
          </a:p>
        </p:txBody>
      </p:sp>
    </p:spTree>
    <p:extLst>
      <p:ext uri="{BB962C8B-B14F-4D97-AF65-F5344CB8AC3E}">
        <p14:creationId xmlns:p14="http://schemas.microsoft.com/office/powerpoint/2010/main" val="3577606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model(3)</a:t>
            </a:r>
            <a:endParaRPr lang="zh-CN" altLang="en-US" dirty="0"/>
          </a:p>
        </p:txBody>
      </p:sp>
      <p:sp>
        <p:nvSpPr>
          <p:cNvPr id="3" name="内容占位符 2"/>
          <p:cNvSpPr>
            <a:spLocks noGrp="1"/>
          </p:cNvSpPr>
          <p:nvPr>
            <p:ph idx="1"/>
          </p:nvPr>
        </p:nvSpPr>
        <p:spPr>
          <a:xfrm>
            <a:off x="1451580" y="2015732"/>
            <a:ext cx="4376566" cy="3450613"/>
          </a:xfrm>
        </p:spPr>
        <p:txBody>
          <a:bodyPr/>
          <a:lstStyle/>
          <a:p>
            <a:r>
              <a:rPr lang="en-US" altLang="zh-CN" dirty="0"/>
              <a:t>Preprocess the data: make a script text list, remove duplicates and sort them by the sentence id</a:t>
            </a:r>
          </a:p>
          <a:p>
            <a:r>
              <a:rPr lang="en-US" altLang="zh-CN" dirty="0"/>
              <a:t>Find previous 2 texts by sentence id, and merge them into current text to generate a longer text </a:t>
            </a:r>
          </a:p>
          <a:p>
            <a:r>
              <a:rPr lang="en-US" altLang="zh-CN" dirty="0"/>
              <a:t>Use the same structure of the improved model 2</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990" y="5278829"/>
            <a:ext cx="8746305" cy="34949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146" y="2131629"/>
            <a:ext cx="5349704" cy="2834886"/>
          </a:xfrm>
          <a:prstGeom prst="rect">
            <a:avLst/>
          </a:prstGeom>
        </p:spPr>
      </p:pic>
    </p:spTree>
    <p:extLst>
      <p:ext uri="{BB962C8B-B14F-4D97-AF65-F5344CB8AC3E}">
        <p14:creationId xmlns:p14="http://schemas.microsoft.com/office/powerpoint/2010/main" val="165926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Results(RMSE score)</a:t>
            </a:r>
            <a:endParaRPr lang="zh-CN" altLang="en-US" dirty="0"/>
          </a:p>
        </p:txBody>
      </p:sp>
      <p:graphicFrame>
        <p:nvGraphicFramePr>
          <p:cNvPr id="4" name="内容占位符 3"/>
          <p:cNvGraphicFramePr>
            <a:graphicFrameLocks noGrp="1"/>
          </p:cNvGraphicFramePr>
          <p:nvPr>
            <p:ph idx="1"/>
          </p:nvPr>
        </p:nvGraphicFramePr>
        <p:xfrm>
          <a:off x="1451580" y="2142834"/>
          <a:ext cx="9678238" cy="3103420"/>
        </p:xfrm>
        <a:graphic>
          <a:graphicData uri="http://schemas.openxmlformats.org/drawingml/2006/table">
            <a:tbl>
              <a:tblPr firstRow="1" firstCol="1" bandRow="1">
                <a:tableStyleId>{5C22544A-7EE6-4342-B048-85BDC9FD1C3A}</a:tableStyleId>
              </a:tblPr>
              <a:tblGrid>
                <a:gridCol w="3830539">
                  <a:extLst>
                    <a:ext uri="{9D8B030D-6E8A-4147-A177-3AD203B41FA5}">
                      <a16:colId xmlns:a16="http://schemas.microsoft.com/office/drawing/2014/main" val="183820484"/>
                    </a:ext>
                  </a:extLst>
                </a:gridCol>
                <a:gridCol w="3278221">
                  <a:extLst>
                    <a:ext uri="{9D8B030D-6E8A-4147-A177-3AD203B41FA5}">
                      <a16:colId xmlns:a16="http://schemas.microsoft.com/office/drawing/2014/main" val="3435600634"/>
                    </a:ext>
                  </a:extLst>
                </a:gridCol>
                <a:gridCol w="2569478">
                  <a:extLst>
                    <a:ext uri="{9D8B030D-6E8A-4147-A177-3AD203B41FA5}">
                      <a16:colId xmlns:a16="http://schemas.microsoft.com/office/drawing/2014/main" val="2422347636"/>
                    </a:ext>
                  </a:extLst>
                </a:gridCol>
              </a:tblGrid>
              <a:tr h="620684">
                <a:tc>
                  <a:txBody>
                    <a:bodyPr/>
                    <a:lstStyle/>
                    <a:p>
                      <a:pPr algn="just">
                        <a:spcAft>
                          <a:spcPts val="0"/>
                        </a:spcAft>
                      </a:pPr>
                      <a:r>
                        <a:rPr lang="en-US" sz="2800" kern="100" dirty="0">
                          <a:effectLst/>
                        </a:rPr>
                        <a:t> </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Validation dataset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Test dataset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6387458"/>
                  </a:ext>
                </a:extLst>
              </a:tr>
              <a:tr h="620684">
                <a:tc>
                  <a:txBody>
                    <a:bodyPr/>
                    <a:lstStyle/>
                    <a:p>
                      <a:pPr algn="just">
                        <a:spcAft>
                          <a:spcPts val="0"/>
                        </a:spcAft>
                      </a:pPr>
                      <a:r>
                        <a:rPr lang="en-US" sz="2800" kern="100" dirty="0">
                          <a:effectLst/>
                        </a:rPr>
                        <a:t>Baseline model</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0.6787</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0.6814</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9292593"/>
                  </a:ext>
                </a:extLst>
              </a:tr>
              <a:tr h="620684">
                <a:tc>
                  <a:txBody>
                    <a:bodyPr/>
                    <a:lstStyle/>
                    <a:p>
                      <a:pPr algn="just">
                        <a:spcAft>
                          <a:spcPts val="0"/>
                        </a:spcAft>
                      </a:pPr>
                      <a:r>
                        <a:rPr lang="en-US" sz="2800" kern="100" dirty="0">
                          <a:effectLst/>
                        </a:rPr>
                        <a:t>Improved model (1)</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0.6837</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0.6816</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0764013"/>
                  </a:ext>
                </a:extLst>
              </a:tr>
              <a:tr h="620684">
                <a:tc>
                  <a:txBody>
                    <a:bodyPr/>
                    <a:lstStyle/>
                    <a:p>
                      <a:pPr algn="just">
                        <a:spcAft>
                          <a:spcPts val="0"/>
                        </a:spcAft>
                      </a:pPr>
                      <a:r>
                        <a:rPr lang="en-US" sz="2800" kern="100" dirty="0">
                          <a:effectLst/>
                        </a:rPr>
                        <a:t>Improved model (2)</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0.6860</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0.6842</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2741691"/>
                  </a:ext>
                </a:extLst>
              </a:tr>
              <a:tr h="620684">
                <a:tc>
                  <a:txBody>
                    <a:bodyPr/>
                    <a:lstStyle/>
                    <a:p>
                      <a:pPr algn="just">
                        <a:spcAft>
                          <a:spcPts val="0"/>
                        </a:spcAft>
                      </a:pPr>
                      <a:r>
                        <a:rPr lang="en-US" sz="2800" kern="100" dirty="0">
                          <a:effectLst/>
                        </a:rPr>
                        <a:t>Improved model (3)</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b="1" kern="100" dirty="0">
                          <a:effectLst/>
                        </a:rPr>
                        <a:t>0.6907</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b="1" kern="100" dirty="0">
                          <a:effectLst/>
                        </a:rPr>
                        <a:t>0.6864</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1425309"/>
                  </a:ext>
                </a:extLst>
              </a:tr>
            </a:tbl>
          </a:graphicData>
        </a:graphic>
      </p:graphicFrame>
    </p:spTree>
    <p:extLst>
      <p:ext uri="{BB962C8B-B14F-4D97-AF65-F5344CB8AC3E}">
        <p14:creationId xmlns:p14="http://schemas.microsoft.com/office/powerpoint/2010/main" val="2681795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Results(place in the competition)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187" y="1853754"/>
            <a:ext cx="8680823" cy="3946930"/>
          </a:xfrm>
        </p:spPr>
      </p:pic>
      <p:sp>
        <p:nvSpPr>
          <p:cNvPr id="5" name="文本框 4"/>
          <p:cNvSpPr txBox="1"/>
          <p:nvPr/>
        </p:nvSpPr>
        <p:spPr>
          <a:xfrm>
            <a:off x="9581745" y="2568102"/>
            <a:ext cx="2298386" cy="646331"/>
          </a:xfrm>
          <a:prstGeom prst="rect">
            <a:avLst/>
          </a:prstGeom>
          <a:noFill/>
        </p:spPr>
        <p:txBody>
          <a:bodyPr wrap="none" rtlCol="0">
            <a:spAutoFit/>
          </a:bodyPr>
          <a:lstStyle/>
          <a:p>
            <a:pPr marL="285750" indent="-285750">
              <a:buFont typeface="Arial" panose="020B0604020202020204" pitchFamily="34" charset="0"/>
              <a:buChar char="•"/>
            </a:pPr>
            <a:r>
              <a:rPr lang="en-US" altLang="zh-CN" dirty="0"/>
              <a:t>Won the place 212</a:t>
            </a:r>
          </a:p>
          <a:p>
            <a:pPr marL="285750" indent="-285750">
              <a:buFont typeface="Arial" panose="020B0604020202020204" pitchFamily="34" charset="0"/>
              <a:buChar char="•"/>
            </a:pPr>
            <a:r>
              <a:rPr lang="en-US" altLang="zh-CN" dirty="0"/>
              <a:t>Defeat  350 teams</a:t>
            </a:r>
            <a:endParaRPr lang="zh-CN" altLang="en-US" dirty="0"/>
          </a:p>
        </p:txBody>
      </p:sp>
    </p:spTree>
    <p:extLst>
      <p:ext uri="{BB962C8B-B14F-4D97-AF65-F5344CB8AC3E}">
        <p14:creationId xmlns:p14="http://schemas.microsoft.com/office/powerpoint/2010/main" val="4222638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lnSpc>
                <a:spcPct val="200000"/>
              </a:lnSpc>
              <a:buNone/>
            </a:pPr>
            <a:r>
              <a:rPr lang="en-US" altLang="zh-CN" sz="6600" dirty="0"/>
              <a:t>Thank you </a:t>
            </a:r>
            <a:endParaRPr lang="zh-CN" altLang="en-US" sz="6600" dirty="0"/>
          </a:p>
        </p:txBody>
      </p:sp>
    </p:spTree>
    <p:extLst>
      <p:ext uri="{BB962C8B-B14F-4D97-AF65-F5344CB8AC3E}">
        <p14:creationId xmlns:p14="http://schemas.microsoft.com/office/powerpoint/2010/main" val="14531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48896B-6518-4538-82C6-1BA383A9A363}"/>
              </a:ext>
            </a:extLst>
          </p:cNvPr>
          <p:cNvPicPr>
            <a:picLocks noChangeAspect="1"/>
          </p:cNvPicPr>
          <p:nvPr/>
        </p:nvPicPr>
        <p:blipFill>
          <a:blip r:embed="rId2"/>
          <a:stretch>
            <a:fillRect/>
          </a:stretch>
        </p:blipFill>
        <p:spPr>
          <a:xfrm>
            <a:off x="317465" y="694259"/>
            <a:ext cx="11557070" cy="1736662"/>
          </a:xfrm>
          <a:prstGeom prst="rect">
            <a:avLst/>
          </a:prstGeom>
        </p:spPr>
      </p:pic>
      <p:sp>
        <p:nvSpPr>
          <p:cNvPr id="6" name="文本框 5">
            <a:extLst>
              <a:ext uri="{FF2B5EF4-FFF2-40B4-BE49-F238E27FC236}">
                <a16:creationId xmlns:a16="http://schemas.microsoft.com/office/drawing/2014/main" id="{FFDEE953-5152-4156-BB3A-6E2C2F497073}"/>
              </a:ext>
            </a:extLst>
          </p:cNvPr>
          <p:cNvSpPr txBox="1"/>
          <p:nvPr/>
        </p:nvSpPr>
        <p:spPr>
          <a:xfrm>
            <a:off x="317465" y="2430921"/>
            <a:ext cx="11557070" cy="4108817"/>
          </a:xfrm>
          <a:prstGeom prst="rect">
            <a:avLst/>
          </a:prstGeom>
          <a:noFill/>
        </p:spPr>
        <p:txBody>
          <a:bodyPr wrap="square" rtlCol="0">
            <a:spAutoFit/>
          </a:bodyPr>
          <a:lstStyle/>
          <a:p>
            <a:pPr marL="342900" indent="-342900">
              <a:lnSpc>
                <a:spcPct val="150000"/>
              </a:lnSpc>
              <a:buFont typeface="+mj-lt"/>
              <a:buAutoNum type="arabicPeriod"/>
            </a:pP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The above table is an example: The table content contains the script of a movie. </a:t>
            </a:r>
          </a:p>
          <a:p>
            <a:pPr marL="342900" indent="-342900">
              <a:lnSpc>
                <a:spcPct val="150000"/>
              </a:lnSpc>
              <a:buFont typeface="+mj-lt"/>
              <a:buAutoNum type="arabicPeriod"/>
            </a:pP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The character column contains the specified character, that is mentioned in the script. </a:t>
            </a:r>
          </a:p>
          <a:p>
            <a:pPr marL="342900" indent="-342900">
              <a:lnSpc>
                <a:spcPct val="150000"/>
              </a:lnSpc>
              <a:buFont typeface="+mj-lt"/>
              <a:buAutoNum type="arabicPeriod"/>
            </a:pPr>
            <a:r>
              <a:rPr lang="en-US" altLang="zh-CN" kern="100" dirty="0">
                <a:latin typeface="Calibri" panose="020F0502020204030204" pitchFamily="34" charset="0"/>
                <a:ea typeface="Nirmala UI Semilight" panose="020B0402040204020203" pitchFamily="34" charset="0"/>
                <a:cs typeface="Calibri" panose="020F0502020204030204" pitchFamily="34" charset="0"/>
              </a:rPr>
              <a:t>L</a:t>
            </a: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ast 6 columns: the labels, in the training data but missing in the test data. </a:t>
            </a:r>
          </a:p>
          <a:p>
            <a:pPr marL="342900" indent="-342900">
              <a:lnSpc>
                <a:spcPct val="150000"/>
              </a:lnSpc>
              <a:buFont typeface="+mj-lt"/>
              <a:buAutoNum type="arabicPeriod"/>
            </a:pP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The task is to identify the given character’s six emotions: love, happiness, surprise, anger, fear, and sorrow, and numerically rank them according to the script. </a:t>
            </a:r>
          </a:p>
          <a:p>
            <a:pPr marL="342900" indent="-342900">
              <a:lnSpc>
                <a:spcPct val="150000"/>
              </a:lnSpc>
              <a:buFont typeface="+mj-lt"/>
              <a:buAutoNum type="arabicPeriod"/>
            </a:pP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A sentence has multiple characters, such as p2, d1 and x2, and for each character, the type and degree of emotion needs to be identified. </a:t>
            </a:r>
          </a:p>
          <a:p>
            <a:pPr marL="342900" indent="-342900">
              <a:lnSpc>
                <a:spcPct val="150000"/>
              </a:lnSpc>
              <a:buFont typeface="+mj-lt"/>
              <a:buAutoNum type="arabicPeriod"/>
            </a:pP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In the sample, there is one line: An x2 Praise: “Wow, beautiful car!", which contains two emotions: "joy" and "surprise", and they are in degree 2 and 3, respectively.</a:t>
            </a:r>
            <a:endParaRPr lang="zh-CN" altLang="zh-CN"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
        <p:nvSpPr>
          <p:cNvPr id="7" name="文本框 6">
            <a:extLst>
              <a:ext uri="{FF2B5EF4-FFF2-40B4-BE49-F238E27FC236}">
                <a16:creationId xmlns:a16="http://schemas.microsoft.com/office/drawing/2014/main" id="{BEF81159-661B-4531-87A0-D53D22AA6405}"/>
              </a:ext>
            </a:extLst>
          </p:cNvPr>
          <p:cNvSpPr txBox="1"/>
          <p:nvPr/>
        </p:nvSpPr>
        <p:spPr>
          <a:xfrm>
            <a:off x="335161" y="232594"/>
            <a:ext cx="396898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Data Analysis</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769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07B73A-60B0-4D23-A4B0-3766E3FFAF44}"/>
              </a:ext>
            </a:extLst>
          </p:cNvPr>
          <p:cNvSpPr txBox="1"/>
          <p:nvPr/>
        </p:nvSpPr>
        <p:spPr>
          <a:xfrm>
            <a:off x="652130" y="3804416"/>
            <a:ext cx="10887740" cy="2352952"/>
          </a:xfrm>
          <a:prstGeom prst="rect">
            <a:avLst/>
          </a:prstGeom>
          <a:noFill/>
        </p:spPr>
        <p:txBody>
          <a:bodyPr wrap="square" rtlCol="0">
            <a:spAutoFit/>
          </a:bodyPr>
          <a:lstStyle/>
          <a:p>
            <a:pPr marL="457200" indent="-457200">
              <a:lnSpc>
                <a:spcPct val="150000"/>
              </a:lnSpc>
              <a:buFont typeface="+mj-lt"/>
              <a:buAutoNum type="arabicPeriod"/>
            </a:pPr>
            <a:r>
              <a:rPr lang="en-US" altLang="zh-CN" sz="2000" dirty="0">
                <a:latin typeface="Calibri" panose="020F0502020204030204" pitchFamily="34" charset="0"/>
                <a:cs typeface="Calibri" panose="020F0502020204030204" pitchFamily="34" charset="0"/>
              </a:rPr>
              <a:t>A total of 42896 labeled data were randomly </a:t>
            </a:r>
            <a:r>
              <a:rPr lang="en-US" altLang="zh-CN" sz="2000" b="1" dirty="0">
                <a:latin typeface="Calibri" panose="020F0502020204030204" pitchFamily="34" charset="0"/>
                <a:cs typeface="Calibri" panose="020F0502020204030204" pitchFamily="34" charset="0"/>
              </a:rPr>
              <a:t>shuffled</a:t>
            </a:r>
            <a:r>
              <a:rPr lang="en-US" altLang="zh-CN" sz="2000" dirty="0">
                <a:latin typeface="Calibri" panose="020F0502020204030204" pitchFamily="34" charset="0"/>
                <a:cs typeface="Calibri" panose="020F0502020204030204" pitchFamily="34" charset="0"/>
              </a:rPr>
              <a:t> and </a:t>
            </a:r>
            <a:r>
              <a:rPr lang="en-US" altLang="zh-CN" sz="2000" b="1" dirty="0">
                <a:latin typeface="Calibri" panose="020F0502020204030204" pitchFamily="34" charset="0"/>
                <a:cs typeface="Calibri" panose="020F0502020204030204" pitchFamily="34" charset="0"/>
              </a:rPr>
              <a:t>divided</a:t>
            </a:r>
            <a:r>
              <a:rPr lang="en-US" altLang="zh-CN" sz="2000" dirty="0">
                <a:latin typeface="Calibri" panose="020F0502020204030204" pitchFamily="34" charset="0"/>
                <a:cs typeface="Calibri" panose="020F0502020204030204" pitchFamily="34" charset="0"/>
              </a:rPr>
              <a:t> into training set and validation set in a ratio of </a:t>
            </a:r>
            <a:r>
              <a:rPr lang="en-US" altLang="zh-CN" sz="2000" b="1" dirty="0">
                <a:latin typeface="Calibri" panose="020F0502020204030204" pitchFamily="34" charset="0"/>
                <a:cs typeface="Calibri" panose="020F0502020204030204" pitchFamily="34" charset="0"/>
              </a:rPr>
              <a:t>8:2</a:t>
            </a:r>
            <a:r>
              <a:rPr lang="en-US" altLang="zh-CN" sz="2000" dirty="0">
                <a:latin typeface="Calibri" panose="020F0502020204030204" pitchFamily="34" charset="0"/>
                <a:cs typeface="Calibri" panose="020F0502020204030204" pitchFamily="34" charset="0"/>
              </a:rPr>
              <a:t>.  </a:t>
            </a:r>
          </a:p>
          <a:p>
            <a:pPr marL="457200" indent="-457200">
              <a:lnSpc>
                <a:spcPct val="150000"/>
              </a:lnSpc>
              <a:buFont typeface="+mj-lt"/>
              <a:buAutoNum type="arabicPeriod"/>
            </a:pPr>
            <a:r>
              <a:rPr lang="en-US" altLang="zh-CN" sz="2000" dirty="0">
                <a:latin typeface="Calibri" panose="020F0502020204030204" pitchFamily="34" charset="0"/>
                <a:cs typeface="Calibri" panose="020F0502020204030204" pitchFamily="34" charset="0"/>
              </a:rPr>
              <a:t>We have counted the label distribution on the training set, and it is obvious from the data distribution that </a:t>
            </a:r>
            <a:r>
              <a:rPr lang="en-US" altLang="zh-CN" sz="2000" b="1" dirty="0">
                <a:latin typeface="Calibri" panose="020F0502020204030204" pitchFamily="34" charset="0"/>
                <a:cs typeface="Calibri" panose="020F0502020204030204" pitchFamily="34" charset="0"/>
              </a:rPr>
              <a:t>emotion value 0 </a:t>
            </a:r>
            <a:r>
              <a:rPr lang="en-US" altLang="zh-CN" sz="2000" dirty="0">
                <a:latin typeface="Calibri" panose="020F0502020204030204" pitchFamily="34" charset="0"/>
                <a:cs typeface="Calibri" panose="020F0502020204030204" pitchFamily="34" charset="0"/>
              </a:rPr>
              <a:t>accounts for the vast majority.  </a:t>
            </a:r>
          </a:p>
          <a:p>
            <a:pPr marL="457200" indent="-457200">
              <a:lnSpc>
                <a:spcPct val="150000"/>
              </a:lnSpc>
              <a:buFont typeface="+mj-lt"/>
              <a:buAutoNum type="arabicPeriod"/>
            </a:pPr>
            <a:r>
              <a:rPr lang="en-US" altLang="zh-CN" sz="2000" dirty="0">
                <a:latin typeface="Calibri" panose="020F0502020204030204" pitchFamily="34" charset="0"/>
                <a:cs typeface="Calibri" panose="020F0502020204030204" pitchFamily="34" charset="0"/>
              </a:rPr>
              <a:t>The higher the emotional value, the smaller the proportion.</a:t>
            </a:r>
            <a:endParaRPr lang="zh-CN" altLang="en-US" sz="20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3FC1551C-70FC-4977-8926-84CD49B7543C}"/>
              </a:ext>
            </a:extLst>
          </p:cNvPr>
          <p:cNvPicPr>
            <a:picLocks noChangeAspect="1"/>
          </p:cNvPicPr>
          <p:nvPr/>
        </p:nvPicPr>
        <p:blipFill>
          <a:blip r:embed="rId2"/>
          <a:stretch>
            <a:fillRect/>
          </a:stretch>
        </p:blipFill>
        <p:spPr>
          <a:xfrm>
            <a:off x="1125968" y="257537"/>
            <a:ext cx="9473117" cy="3424120"/>
          </a:xfrm>
          <a:prstGeom prst="rect">
            <a:avLst/>
          </a:prstGeom>
        </p:spPr>
      </p:pic>
    </p:spTree>
    <p:extLst>
      <p:ext uri="{BB962C8B-B14F-4D97-AF65-F5344CB8AC3E}">
        <p14:creationId xmlns:p14="http://schemas.microsoft.com/office/powerpoint/2010/main" val="426348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F08A8D1C-7F67-4F08-86EA-91C315E9BDFB}"/>
              </a:ext>
            </a:extLst>
          </p:cNvPr>
          <p:cNvGraphicFramePr/>
          <p:nvPr>
            <p:extLst>
              <p:ext uri="{D42A27DB-BD31-4B8C-83A1-F6EECF244321}">
                <p14:modId xmlns:p14="http://schemas.microsoft.com/office/powerpoint/2010/main" val="3369952450"/>
              </p:ext>
            </p:extLst>
          </p:nvPr>
        </p:nvGraphicFramePr>
        <p:xfrm>
          <a:off x="1520456" y="377454"/>
          <a:ext cx="9151088" cy="55023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7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CBCB4-9D15-4AD3-9D83-5D66523A80A2}"/>
              </a:ext>
            </a:extLst>
          </p:cNvPr>
          <p:cNvSpPr>
            <a:spLocks noGrp="1"/>
          </p:cNvSpPr>
          <p:nvPr>
            <p:ph type="title"/>
          </p:nvPr>
        </p:nvSpPr>
        <p:spPr/>
        <p:txBody>
          <a:bodyPr/>
          <a:lstStyle/>
          <a:p>
            <a:r>
              <a:rPr lang="en-US" altLang="zh-CN" dirty="0"/>
              <a:t>evaluation indicators</a:t>
            </a:r>
            <a:endParaRPr lang="zh-CN" altLang="en-US" dirty="0"/>
          </a:p>
        </p:txBody>
      </p:sp>
      <p:sp>
        <p:nvSpPr>
          <p:cNvPr id="3" name="内容占位符 2">
            <a:extLst>
              <a:ext uri="{FF2B5EF4-FFF2-40B4-BE49-F238E27FC236}">
                <a16:creationId xmlns:a16="http://schemas.microsoft.com/office/drawing/2014/main" id="{1028E390-4AD9-4E29-A4FC-A5481E8CB0FA}"/>
              </a:ext>
            </a:extLst>
          </p:cNvPr>
          <p:cNvSpPr>
            <a:spLocks noGrp="1"/>
          </p:cNvSpPr>
          <p:nvPr>
            <p:ph idx="1"/>
          </p:nvPr>
        </p:nvSpPr>
        <p:spPr>
          <a:xfrm>
            <a:off x="1451579" y="2015732"/>
            <a:ext cx="9603275" cy="4532850"/>
          </a:xfrm>
        </p:spPr>
        <p:txBody>
          <a:bodyPr>
            <a:normAutofit/>
          </a:bodyPr>
          <a:lstStyle/>
          <a:p>
            <a:pPr marL="457200" indent="-457200">
              <a:buFont typeface="+mj-lt"/>
              <a:buAutoNum type="arabicPeriod"/>
            </a:pPr>
            <a:r>
              <a:rPr lang="en-US" altLang="zh-CN" dirty="0">
                <a:latin typeface="Calibri" panose="020F0502020204030204" pitchFamily="34" charset="0"/>
                <a:cs typeface="Calibri" panose="020F0502020204030204" pitchFamily="34" charset="0"/>
              </a:rPr>
              <a:t>The score of the algorithm in this competition is calculated by the common root mean square error (RMSE), and the emotion values corresponding to the six emotions identified by "text content + character name" are counted:</a:t>
            </a:r>
          </a:p>
          <a:p>
            <a:pPr marL="457200" indent="-457200">
              <a:buFont typeface="+mj-lt"/>
              <a:buAutoNum type="arabicPeriod"/>
            </a:pPr>
            <a:endParaRPr lang="en-US" altLang="zh-CN" dirty="0">
              <a:latin typeface="Calibri" panose="020F0502020204030204" pitchFamily="34" charset="0"/>
              <a:cs typeface="Calibri" panose="020F0502020204030204" pitchFamily="34" charset="0"/>
            </a:endParaRPr>
          </a:p>
          <a:p>
            <a:pPr marL="457200" indent="-457200">
              <a:buFont typeface="+mj-lt"/>
              <a:buAutoNum type="arabicPeriod"/>
            </a:pPr>
            <a:endParaRPr lang="en-US" altLang="zh-CN" dirty="0">
              <a:latin typeface="Calibri" panose="020F0502020204030204" pitchFamily="34" charset="0"/>
              <a:cs typeface="Calibri" panose="020F0502020204030204" pitchFamily="34" charset="0"/>
            </a:endParaRPr>
          </a:p>
          <a:p>
            <a:pPr marL="457200" indent="-457200">
              <a:buFont typeface="+mj-lt"/>
              <a:buAutoNum type="arabicPeriod"/>
            </a:pPr>
            <a:endParaRPr lang="en-US" altLang="zh-CN" dirty="0">
              <a:latin typeface="Calibri" panose="020F0502020204030204" pitchFamily="34" charset="0"/>
              <a:cs typeface="Calibri" panose="020F0502020204030204" pitchFamily="34" charset="0"/>
            </a:endParaRPr>
          </a:p>
          <a:p>
            <a:pPr marL="457200" indent="-457200">
              <a:buFont typeface="+mj-lt"/>
              <a:buAutoNum type="arabicPeriod"/>
            </a:pPr>
            <a:r>
              <a:rPr lang="en-US" altLang="zh-CN" dirty="0">
                <a:latin typeface="Calibri" panose="020F0502020204030204" pitchFamily="34" charset="0"/>
                <a:cs typeface="Calibri" panose="020F0502020204030204" pitchFamily="34" charset="0"/>
              </a:rPr>
              <a:t>Where </a:t>
            </a:r>
            <a:r>
              <a:rPr lang="en-US" altLang="zh-CN" dirty="0" err="1">
                <a:latin typeface="Calibri" panose="020F0502020204030204" pitchFamily="34" charset="0"/>
                <a:cs typeface="Calibri" panose="020F0502020204030204" pitchFamily="34" charset="0"/>
              </a:rPr>
              <a:t>y</a:t>
            </a:r>
            <a:r>
              <a:rPr lang="en-US" altLang="zh-CN" sz="1400" dirty="0" err="1">
                <a:latin typeface="Calibri" panose="020F0502020204030204" pitchFamily="34" charset="0"/>
                <a:cs typeface="Calibri" panose="020F0502020204030204" pitchFamily="34" charset="0"/>
              </a:rPr>
              <a:t>i,j</a:t>
            </a:r>
            <a:r>
              <a:rPr lang="en-US" altLang="zh-CN" sz="1400"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is the predicted emotion value, </a:t>
            </a:r>
            <a:r>
              <a:rPr lang="en-US" altLang="zh-CN" dirty="0" err="1">
                <a:latin typeface="Calibri" panose="020F0502020204030204" pitchFamily="34" charset="0"/>
                <a:cs typeface="Calibri" panose="020F0502020204030204" pitchFamily="34" charset="0"/>
              </a:rPr>
              <a:t>x</a:t>
            </a:r>
            <a:r>
              <a:rPr lang="en-US" altLang="zh-CN" sz="1400" dirty="0" err="1">
                <a:latin typeface="Calibri" panose="020F0502020204030204" pitchFamily="34" charset="0"/>
                <a:cs typeface="Calibri" panose="020F0502020204030204" pitchFamily="34" charset="0"/>
              </a:rPr>
              <a:t>i,j</a:t>
            </a:r>
            <a:r>
              <a:rPr lang="en-US" altLang="zh-CN" sz="1400"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are the marked emotion value, and n is the total number of test samples. </a:t>
            </a:r>
          </a:p>
          <a:p>
            <a:pPr marL="457200" indent="-457200">
              <a:buFont typeface="+mj-lt"/>
              <a:buAutoNum type="arabicPeriod"/>
            </a:pPr>
            <a:r>
              <a:rPr lang="en-US" altLang="zh-CN" dirty="0">
                <a:latin typeface="Calibri" panose="020F0502020204030204" pitchFamily="34" charset="0"/>
                <a:cs typeface="Calibri" panose="020F0502020204030204" pitchFamily="34" charset="0"/>
              </a:rPr>
              <a:t>The final ranking is based on the score.</a:t>
            </a:r>
            <a:endParaRPr lang="zh-CN" altLang="en-US"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F404C6F0-46B7-4555-A746-ADE6A18C4EC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3975233" y="3203637"/>
            <a:ext cx="3774075" cy="1486803"/>
          </a:xfrm>
          <a:prstGeom prst="rect">
            <a:avLst/>
          </a:prstGeom>
        </p:spPr>
      </p:pic>
    </p:spTree>
    <p:extLst>
      <p:ext uri="{BB962C8B-B14F-4D97-AF65-F5344CB8AC3E}">
        <p14:creationId xmlns:p14="http://schemas.microsoft.com/office/powerpoint/2010/main" val="204822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dirty="0">
                <a:sym typeface="+mn-ea"/>
              </a:rPr>
              <a:t>Baseline model</a:t>
            </a:r>
            <a:endParaRPr lang="zh-CN" altLang="en-US" sz="6000" dirty="0"/>
          </a:p>
        </p:txBody>
      </p:sp>
      <p:sp>
        <p:nvSpPr>
          <p:cNvPr id="3" name="副标题 2"/>
          <p:cNvSpPr>
            <a:spLocks noGrp="1"/>
          </p:cNvSpPr>
          <p:nvPr>
            <p:ph type="subTitle" idx="1"/>
          </p:nvPr>
        </p:nvSpPr>
        <p:spPr>
          <a:xfrm>
            <a:off x="2418080" y="3691890"/>
            <a:ext cx="6852285" cy="1654175"/>
          </a:xfrm>
        </p:spPr>
        <p:txBody>
          <a:bodyPr>
            <a:normAutofit/>
          </a:bodyPr>
          <a:lstStyle/>
          <a:p>
            <a:pPr algn="l">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Biao Sun 	A20475197</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l">
              <a:lnSpc>
                <a:spcPct val="150000"/>
              </a:lnSpc>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model-summary</a:t>
            </a:r>
          </a:p>
        </p:txBody>
      </p:sp>
      <p:sp>
        <p:nvSpPr>
          <p:cNvPr id="3" name="内容占位符 2"/>
          <p:cNvSpPr>
            <a:spLocks noGrp="1"/>
          </p:cNvSpPr>
          <p:nvPr>
            <p:ph idx="1"/>
          </p:nvPr>
        </p:nvSpPr>
        <p:spPr/>
        <p:txBody>
          <a:bodyPr/>
          <a:lstStyle/>
          <a:p>
            <a:r>
              <a:rPr lang="en-US" altLang="zh-CN" b="1" dirty="0"/>
              <a:t>Network framework: </a:t>
            </a:r>
            <a:r>
              <a:rPr lang="en-US" altLang="zh-CN" b="1" dirty="0">
                <a:sym typeface="+mn-ea"/>
              </a:rPr>
              <a:t>Simple Transformer</a:t>
            </a:r>
            <a:endParaRPr lang="en-US" altLang="zh-CN" dirty="0">
              <a:sym typeface="+mn-ea"/>
            </a:endParaRPr>
          </a:p>
          <a:p>
            <a:pPr lvl="1"/>
            <a:r>
              <a:rPr lang="en-US" altLang="zh-CN" dirty="0">
                <a:sym typeface="+mn-ea"/>
              </a:rPr>
              <a:t>Because the number of two categories is small, we simplify the four categories into two categories, which is also one of the conditions for using simple transformer.</a:t>
            </a:r>
            <a:endParaRPr lang="en-US" altLang="zh-CN" dirty="0"/>
          </a:p>
          <a:p>
            <a:r>
              <a:rPr lang="en-US" altLang="zh-CN" b="1" dirty="0"/>
              <a:t>Classification Type: M</a:t>
            </a:r>
            <a:r>
              <a:rPr lang="en-US" altLang="zh-CN" b="1" dirty="0">
                <a:sym typeface="+mn-ea"/>
              </a:rPr>
              <a:t>ulti-label </a:t>
            </a:r>
            <a:r>
              <a:rPr lang="en-US" altLang="zh-CN" b="1" dirty="0"/>
              <a:t>Binary Clissification</a:t>
            </a:r>
            <a:endParaRPr lang="en-US" altLang="zh-CN" dirty="0"/>
          </a:p>
          <a:p>
            <a:pPr lvl="1"/>
            <a:r>
              <a:rPr lang="en-US" altLang="zh-CN" dirty="0">
                <a:sym typeface="+mn-ea"/>
              </a:rPr>
              <a:t>We merge the character name and the dialogue into a sentence, so we turn the character's emotion recognition into a text classification problem.</a:t>
            </a:r>
          </a:p>
          <a:p>
            <a:pPr lvl="1"/>
            <a:r>
              <a:rPr lang="zh-CN" altLang="en-US" dirty="0"/>
              <a:t>Because there are many kinds of emotions to be recognized, it is a multi-label classification problem.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 STRUCTURE</a:t>
            </a:r>
          </a:p>
        </p:txBody>
      </p:sp>
      <p:pic>
        <p:nvPicPr>
          <p:cNvPr id="5"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6050" y="217805"/>
            <a:ext cx="4362450" cy="6421755"/>
          </a:xfrm>
          <a:prstGeom prst="rect">
            <a:avLst/>
          </a:prstGeom>
        </p:spPr>
      </p:pic>
      <p:sp>
        <p:nvSpPr>
          <p:cNvPr id="6" name="内容占位符 5"/>
          <p:cNvSpPr>
            <a:spLocks noGrp="1"/>
          </p:cNvSpPr>
          <p:nvPr>
            <p:ph idx="1"/>
          </p:nvPr>
        </p:nvSpPr>
        <p:spPr>
          <a:xfrm>
            <a:off x="1451610" y="2015490"/>
            <a:ext cx="9603105" cy="3862070"/>
          </a:xfrm>
        </p:spPr>
        <p:txBody>
          <a:bodyPr>
            <a:normAutofit fontScale="97500" lnSpcReduction="10000"/>
          </a:bodyPr>
          <a:lstStyle/>
          <a:p>
            <a:pPr marL="0" indent="0">
              <a:buNone/>
            </a:pPr>
            <a:r>
              <a:rPr lang="en-US" altLang="zh-CN" dirty="0"/>
              <a:t>Network structure</a:t>
            </a:r>
          </a:p>
          <a:p>
            <a:r>
              <a:rPr lang="en-US" altLang="zh-CN" b="1" dirty="0"/>
              <a:t>Input</a:t>
            </a:r>
            <a:r>
              <a:rPr lang="en-US" altLang="zh-CN" dirty="0"/>
              <a:t>: batch sentences</a:t>
            </a:r>
          </a:p>
          <a:p>
            <a:r>
              <a:rPr lang="en-US" altLang="zh-CN" b="1" dirty="0"/>
              <a:t>Vectorization</a:t>
            </a:r>
            <a:r>
              <a:rPr lang="en-US" altLang="zh-CN" dirty="0"/>
              <a:t>: Convert sentences to vectors </a:t>
            </a:r>
          </a:p>
          <a:p>
            <a:pPr marL="0" indent="0">
              <a:buNone/>
            </a:pPr>
            <a:r>
              <a:rPr lang="en-US" altLang="zh-CN" dirty="0"/>
              <a:t>	with BERT</a:t>
            </a:r>
          </a:p>
          <a:p>
            <a:r>
              <a:rPr lang="en-US" altLang="zh-CN" b="1" dirty="0"/>
              <a:t>Classification</a:t>
            </a:r>
            <a:r>
              <a:rPr lang="en-US" altLang="zh-CN" dirty="0"/>
              <a:t>: Use Full Connect Network classifier </a:t>
            </a:r>
          </a:p>
          <a:p>
            <a:pPr marL="0" indent="0">
              <a:buNone/>
            </a:pPr>
            <a:r>
              <a:rPr lang="en-US" altLang="zh-CN" dirty="0"/>
              <a:t>	to classify sentence vectors</a:t>
            </a:r>
          </a:p>
          <a:p>
            <a:r>
              <a:rPr lang="en-US" altLang="zh-CN" b="1" dirty="0"/>
              <a:t>Output</a:t>
            </a:r>
            <a:r>
              <a:rPr lang="en-US" altLang="zh-CN" dirty="0"/>
              <a:t>: Use the sigmoid activation function to </a:t>
            </a:r>
          </a:p>
          <a:p>
            <a:pPr marL="0" indent="0">
              <a:buNone/>
            </a:pPr>
            <a:r>
              <a:rPr lang="en-US" altLang="zh-CN" dirty="0"/>
              <a:t>	output the probability</a:t>
            </a:r>
          </a:p>
        </p:txBody>
      </p:sp>
    </p:spTree>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202</TotalTime>
  <Words>1263</Words>
  <Application>Microsoft Office PowerPoint</Application>
  <PresentationFormat>宽屏</PresentationFormat>
  <Paragraphs>113</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NimbusRomNo9L-Regu</vt:lpstr>
      <vt:lpstr>等线</vt:lpstr>
      <vt:lpstr>Arial</vt:lpstr>
      <vt:lpstr>Calibri</vt:lpstr>
      <vt:lpstr>Gill Sans MT</vt:lpstr>
      <vt:lpstr>画廊</vt:lpstr>
      <vt:lpstr>Script Character Emotion Recognition</vt:lpstr>
      <vt:lpstr>Background     (Ye Yu A20478640)</vt:lpstr>
      <vt:lpstr>PowerPoint 演示文稿</vt:lpstr>
      <vt:lpstr>PowerPoint 演示文稿</vt:lpstr>
      <vt:lpstr>PowerPoint 演示文稿</vt:lpstr>
      <vt:lpstr>evaluation indicators</vt:lpstr>
      <vt:lpstr>Baseline model</vt:lpstr>
      <vt:lpstr>Baseline model-summary</vt:lpstr>
      <vt:lpstr>Baseline model STRUCTURE</vt:lpstr>
      <vt:lpstr>Baseline model-preprocessing</vt:lpstr>
      <vt:lpstr>Baseline model-classification</vt:lpstr>
      <vt:lpstr>Baseline model’s shoRtcomings &amp; improvment        by Jianhua Tu </vt:lpstr>
      <vt:lpstr>Improved models</vt:lpstr>
      <vt:lpstr>Baseline model’s shortcomings（1）</vt:lpstr>
      <vt:lpstr>Improved model(1)</vt:lpstr>
      <vt:lpstr>Baseline model’s shortcomings （2）</vt:lpstr>
      <vt:lpstr>Baseline model’s shortcomings （2）</vt:lpstr>
      <vt:lpstr>Improved model(2)</vt:lpstr>
      <vt:lpstr>Baseline model’s shortcomings （3）</vt:lpstr>
      <vt:lpstr>Improved model(3)</vt:lpstr>
      <vt:lpstr>Results(RMSE score)</vt:lpstr>
      <vt:lpstr>Results(place in the competition)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Character Emotion Recognition</dc:title>
  <dc:creator>allyyuye@163.com</dc:creator>
  <cp:lastModifiedBy>allyyuye@163.com</cp:lastModifiedBy>
  <cp:revision>22</cp:revision>
  <dcterms:created xsi:type="dcterms:W3CDTF">2021-11-22T00:22:54Z</dcterms:created>
  <dcterms:modified xsi:type="dcterms:W3CDTF">2021-11-28T17:39:34Z</dcterms:modified>
</cp:coreProperties>
</file>