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3" r:id="rId4"/>
    <p:sldId id="279" r:id="rId5"/>
    <p:sldId id="276" r:id="rId6"/>
    <p:sldId id="27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1392B5E-3876-488C-A1D9-164D806FCDA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9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9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sym typeface="+mn-ea"/>
              </a:rPr>
              <a:t>Baseline model</a:t>
            </a:r>
            <a:endParaRPr lang="zh-CN" altLang="en-US" sz="6000" dirty="0"/>
          </a:p>
        </p:txBody>
      </p:sp>
      <p:sp>
        <p:nvSpPr>
          <p:cNvPr id="3" name="副标题 2"/>
          <p:cNvSpPr>
            <a:spLocks noGrp="1"/>
          </p:cNvSpPr>
          <p:nvPr>
            <p:ph type="subTitle" idx="1"/>
          </p:nvPr>
        </p:nvSpPr>
        <p:spPr>
          <a:xfrm>
            <a:off x="2418080" y="3691890"/>
            <a:ext cx="6852285" cy="1654175"/>
          </a:xfrm>
        </p:spPr>
        <p:txBody>
          <a:bodyPr>
            <a:normAutofit/>
          </a:bodyPr>
          <a:lstStyle/>
          <a:p>
            <a:pPr algn="l">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l">
              <a:lnSpc>
                <a:spcPct val="150000"/>
              </a:lnSpc>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model-summary</a:t>
            </a:r>
            <a:endParaRPr lang="en-US" altLang="zh-CN" dirty="0" smtClean="0"/>
          </a:p>
        </p:txBody>
      </p:sp>
      <p:sp>
        <p:nvSpPr>
          <p:cNvPr id="3" name="内容占位符 2"/>
          <p:cNvSpPr>
            <a:spLocks noGrp="1"/>
          </p:cNvSpPr>
          <p:nvPr>
            <p:ph idx="1"/>
          </p:nvPr>
        </p:nvSpPr>
        <p:spPr/>
        <p:txBody>
          <a:bodyPr/>
          <a:lstStyle/>
          <a:p>
            <a:r>
              <a:rPr lang="en-US" altLang="zh-CN" b="1" dirty="0" smtClean="0"/>
              <a:t>Network framework: </a:t>
            </a:r>
            <a:r>
              <a:rPr lang="en-US" altLang="zh-CN" b="1" dirty="0" smtClean="0">
                <a:sym typeface="+mn-ea"/>
              </a:rPr>
              <a:t>Simple Transformer</a:t>
            </a:r>
            <a:endParaRPr lang="en-US" altLang="zh-CN" dirty="0" smtClean="0">
              <a:sym typeface="+mn-ea"/>
            </a:endParaRPr>
          </a:p>
          <a:p>
            <a:pPr lvl="1"/>
            <a:r>
              <a:rPr lang="en-US" altLang="zh-CN" dirty="0" smtClean="0">
                <a:sym typeface="+mn-ea"/>
              </a:rPr>
              <a:t>Because the number of two categories is small, we simplify the four categories into two categories, which is also one of the conditions for using simple transformer.</a:t>
            </a:r>
            <a:endParaRPr lang="en-US" altLang="zh-CN" dirty="0" smtClean="0"/>
          </a:p>
          <a:p>
            <a:r>
              <a:rPr lang="en-US" altLang="zh-CN" b="1" dirty="0" smtClean="0"/>
              <a:t>Classification Type: M</a:t>
            </a:r>
            <a:r>
              <a:rPr lang="en-US" altLang="zh-CN" b="1" dirty="0" smtClean="0">
                <a:sym typeface="+mn-ea"/>
              </a:rPr>
              <a:t>ulti-label </a:t>
            </a:r>
            <a:r>
              <a:rPr lang="en-US" altLang="zh-CN" b="1" dirty="0" smtClean="0"/>
              <a:t>Binary Clissification</a:t>
            </a:r>
            <a:endParaRPr lang="en-US" altLang="zh-CN" dirty="0" smtClean="0"/>
          </a:p>
          <a:p>
            <a:pPr lvl="1"/>
            <a:r>
              <a:rPr lang="en-US" altLang="zh-CN" dirty="0" smtClean="0">
                <a:sym typeface="+mn-ea"/>
              </a:rPr>
              <a:t>We merge the character name and the dialogue into a sentence, so we turn the character's emotion recognition into a text classification problem.</a:t>
            </a:r>
            <a:endParaRPr lang="en-US" altLang="zh-CN" dirty="0" smtClean="0">
              <a:sym typeface="+mn-ea"/>
            </a:endParaRPr>
          </a:p>
          <a:p>
            <a:pPr lvl="1"/>
            <a:r>
              <a:rPr lang="zh-CN" altLang="en-US" dirty="0"/>
              <a:t>Because there are many kinds of emotions to be recognized, it is a multi-label classification problem.</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model STRUCTURE</a:t>
            </a:r>
            <a:endParaRPr lang="en-US" altLang="zh-CN" dirty="0" smtClean="0"/>
          </a:p>
        </p:txBody>
      </p:sp>
      <p:pic>
        <p:nvPicPr>
          <p:cNvPr id="5"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66050" y="217805"/>
            <a:ext cx="4362450" cy="6421755"/>
          </a:xfrm>
          <a:prstGeom prst="rect">
            <a:avLst/>
          </a:prstGeom>
        </p:spPr>
      </p:pic>
      <p:sp>
        <p:nvSpPr>
          <p:cNvPr id="6" name="内容占位符 5"/>
          <p:cNvSpPr>
            <a:spLocks noGrp="1"/>
          </p:cNvSpPr>
          <p:nvPr>
            <p:ph idx="1"/>
          </p:nvPr>
        </p:nvSpPr>
        <p:spPr>
          <a:xfrm>
            <a:off x="1451610" y="2015490"/>
            <a:ext cx="9603105" cy="3862070"/>
          </a:xfrm>
        </p:spPr>
        <p:txBody>
          <a:bodyPr>
            <a:normAutofit fontScale="90000"/>
          </a:bodyPr>
          <a:p>
            <a:pPr marL="0" indent="0">
              <a:buNone/>
            </a:pPr>
            <a:r>
              <a:rPr lang="en-US" altLang="zh-CN" dirty="0" smtClean="0"/>
              <a:t>Network structure</a:t>
            </a:r>
            <a:endParaRPr lang="en-US" altLang="zh-CN" dirty="0" smtClean="0"/>
          </a:p>
          <a:p>
            <a:r>
              <a:rPr lang="en-US" altLang="zh-CN" b="1" dirty="0" smtClean="0"/>
              <a:t>Input</a:t>
            </a:r>
            <a:r>
              <a:rPr lang="en-US" altLang="zh-CN" dirty="0" smtClean="0"/>
              <a:t>: batch sentences</a:t>
            </a:r>
            <a:endParaRPr lang="en-US" altLang="zh-CN" dirty="0" smtClean="0"/>
          </a:p>
          <a:p>
            <a:r>
              <a:rPr lang="en-US" altLang="zh-CN" b="1" dirty="0" smtClean="0"/>
              <a:t>Vectorization</a:t>
            </a:r>
            <a:r>
              <a:rPr lang="en-US" altLang="zh-CN" dirty="0" smtClean="0"/>
              <a:t>: Convert sentences to vectors </a:t>
            </a:r>
            <a:endParaRPr lang="en-US" altLang="zh-CN" dirty="0" smtClean="0"/>
          </a:p>
          <a:p>
            <a:pPr marL="0" indent="0">
              <a:buNone/>
            </a:pPr>
            <a:r>
              <a:rPr lang="en-US" altLang="zh-CN" dirty="0" smtClean="0"/>
              <a:t>	with BERT</a:t>
            </a:r>
            <a:endParaRPr lang="en-US" altLang="zh-CN" dirty="0" smtClean="0"/>
          </a:p>
          <a:p>
            <a:r>
              <a:rPr lang="en-US" altLang="zh-CN" b="1" dirty="0" smtClean="0"/>
              <a:t>Classification</a:t>
            </a:r>
            <a:r>
              <a:rPr lang="en-US" altLang="zh-CN" dirty="0" smtClean="0"/>
              <a:t>: Use Full Connect Network classifier </a:t>
            </a:r>
            <a:endParaRPr lang="en-US" altLang="zh-CN" dirty="0" smtClean="0"/>
          </a:p>
          <a:p>
            <a:pPr marL="0" indent="0">
              <a:buNone/>
            </a:pPr>
            <a:r>
              <a:rPr lang="en-US" altLang="zh-CN" dirty="0" smtClean="0"/>
              <a:t>	to classify sentence vectors</a:t>
            </a:r>
            <a:endParaRPr lang="en-US" altLang="zh-CN" dirty="0" smtClean="0"/>
          </a:p>
          <a:p>
            <a:r>
              <a:rPr lang="en-US" altLang="zh-CN" b="1" dirty="0" smtClean="0"/>
              <a:t>Output</a:t>
            </a:r>
            <a:r>
              <a:rPr lang="en-US" altLang="zh-CN" dirty="0" smtClean="0"/>
              <a:t>: Use the sigmoid activation function to </a:t>
            </a:r>
            <a:endParaRPr lang="en-US" altLang="zh-CN" dirty="0" smtClean="0"/>
          </a:p>
          <a:p>
            <a:pPr marL="0" indent="0">
              <a:buNone/>
            </a:pPr>
            <a:r>
              <a:rPr lang="en-US" altLang="zh-CN" dirty="0" smtClean="0"/>
              <a:t>	output the probability</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model-preprocessing</a:t>
            </a:r>
            <a:endParaRPr lang="en-US" altLang="zh-CN" dirty="0" smtClean="0"/>
          </a:p>
        </p:txBody>
      </p:sp>
      <p:sp>
        <p:nvSpPr>
          <p:cNvPr id="3" name="内容占位符 2"/>
          <p:cNvSpPr>
            <a:spLocks noGrp="1"/>
          </p:cNvSpPr>
          <p:nvPr>
            <p:ph idx="1"/>
          </p:nvPr>
        </p:nvSpPr>
        <p:spPr/>
        <p:txBody>
          <a:bodyPr>
            <a:normAutofit/>
          </a:bodyPr>
          <a:lstStyle/>
          <a:p>
            <a:pPr marL="0" indent="0">
              <a:buNone/>
            </a:pPr>
            <a:r>
              <a:rPr lang="en-US" altLang="zh-CN" b="1" dirty="0" smtClean="0"/>
              <a:t>Vectorization</a:t>
            </a:r>
            <a:endParaRPr lang="en-US" altLang="zh-CN" dirty="0" smtClean="0"/>
          </a:p>
          <a:p>
            <a:r>
              <a:rPr lang="en-US" altLang="zh-CN" dirty="0" smtClean="0"/>
              <a:t>To convert the text into a vector, we use the currently popular and effective bert-base vector</a:t>
            </a:r>
            <a:endParaRPr lang="en-US" altLang="zh-CN" dirty="0" smtClean="0"/>
          </a:p>
          <a:p>
            <a:pPr lvl="1"/>
            <a:r>
              <a:rPr lang="zh-CN" altLang="en-US" b="1" dirty="0"/>
              <a:t>a) Length alignment: </a:t>
            </a:r>
            <a:r>
              <a:rPr lang="zh-CN" altLang="en-US" dirty="0"/>
              <a:t>Take out the text in a batch of 8, and after calculating the maximum text length, padding the text to this length, so that the text is processed into a sequence of the same length.</a:t>
            </a:r>
            <a:endParaRPr lang="zh-CN" altLang="en-US" dirty="0"/>
          </a:p>
          <a:p>
            <a:pPr lvl="1"/>
            <a:r>
              <a:rPr lang="zh-CN" altLang="en-US" b="1" dirty="0"/>
              <a:t>b) Text to vector: </a:t>
            </a:r>
            <a:r>
              <a:rPr lang="zh-CN" altLang="en-US" dirty="0"/>
              <a:t>The character sequence of the sample is sent to the bert model, and the vector is taken from the first unit of the last layer of the bert model as the vector of the entire sentence.</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model-classification</a:t>
            </a:r>
            <a:endParaRPr lang="en-US" altLang="zh-CN" dirty="0" smtClean="0"/>
          </a:p>
        </p:txBody>
      </p:sp>
      <p:sp>
        <p:nvSpPr>
          <p:cNvPr id="3" name="内容占位符 2"/>
          <p:cNvSpPr>
            <a:spLocks noGrp="1"/>
          </p:cNvSpPr>
          <p:nvPr>
            <p:ph idx="1"/>
          </p:nvPr>
        </p:nvSpPr>
        <p:spPr/>
        <p:txBody>
          <a:bodyPr>
            <a:normAutofit/>
          </a:bodyPr>
          <a:lstStyle/>
          <a:p>
            <a:pPr marL="0" indent="0">
              <a:buNone/>
            </a:pPr>
            <a:r>
              <a:rPr lang="en-US" altLang="zh-CN" b="1" dirty="0" smtClean="0"/>
              <a:t>Classification</a:t>
            </a:r>
            <a:endParaRPr lang="en-US" altLang="zh-CN" dirty="0" smtClean="0"/>
          </a:p>
          <a:p>
            <a:pPr lvl="1"/>
            <a:r>
              <a:rPr lang="en-US" altLang="zh-CN" b="1" dirty="0" smtClean="0"/>
              <a:t>a) Fully connected layer: </a:t>
            </a:r>
            <a:r>
              <a:rPr lang="en-US" altLang="zh-CN" dirty="0" smtClean="0"/>
              <a:t>The sentence vector is sent to the fully connected network for classification. Since it has 6 labels, it passes through 6 neurons and outputs 6 logit.</a:t>
            </a:r>
            <a:endParaRPr lang="en-US" altLang="zh-CN" dirty="0" smtClean="0"/>
          </a:p>
          <a:p>
            <a:pPr lvl="1"/>
            <a:r>
              <a:rPr lang="en-US" altLang="zh-CN" b="1" dirty="0" smtClean="0"/>
              <a:t>b) Activation layer: </a:t>
            </a:r>
            <a:r>
              <a:rPr lang="en-US" altLang="zh-CN" dirty="0" smtClean="0"/>
              <a:t>This multi-label classification task uses the sigmoid activation function to convert each logit into a probability. This is different from the multi-classification task. Multi-classification uses 6 logit as softmax</a:t>
            </a:r>
            <a:endParaRPr lang="en-US" altLang="zh-CN" dirty="0" smtClean="0"/>
          </a:p>
          <a:p>
            <a:pPr lvl="1"/>
            <a:r>
              <a:rPr lang="en-US" altLang="zh-CN" b="1" dirty="0" smtClean="0"/>
              <a:t>C) Output prediction tags: </a:t>
            </a:r>
            <a:r>
              <a:rPr lang="en-US" altLang="zh-CN" dirty="0" smtClean="0"/>
              <a:t>The probability of sigmoid output is converted to 1 if it is greater than 0.5, and it is converted to 0 if it is less than or equal to 0.5.</a:t>
            </a:r>
            <a:endParaRPr lang="en-US" altLang="zh-CN" dirty="0" smtClean="0"/>
          </a:p>
        </p:txBody>
      </p:sp>
    </p:spTree>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1981</Words>
  <Application>WPS 演示</Application>
  <PresentationFormat>宽屏</PresentationFormat>
  <Paragraphs>38</Paragraphs>
  <Slides>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vt:i4>
      </vt:variant>
    </vt:vector>
  </HeadingPairs>
  <TitlesOfParts>
    <vt:vector size="25" baseType="lpstr">
      <vt:lpstr>Arial</vt:lpstr>
      <vt:lpstr>方正书宋_GBK</vt:lpstr>
      <vt:lpstr>Wingdings</vt:lpstr>
      <vt:lpstr>Calibri</vt:lpstr>
      <vt:lpstr>Helvetica Neue</vt:lpstr>
      <vt:lpstr>等线</vt:lpstr>
      <vt:lpstr>Times New Roman</vt:lpstr>
      <vt:lpstr>NimbusRomNo9L-Regu</vt:lpstr>
      <vt:lpstr>Thonburi</vt:lpstr>
      <vt:lpstr>汉仪中等线KW</vt:lpstr>
      <vt:lpstr>Gill Sans MT</vt:lpstr>
      <vt:lpstr>苹方-简</vt:lpstr>
      <vt:lpstr>微软雅黑</vt:lpstr>
      <vt:lpstr>汉仪旗黑</vt:lpstr>
      <vt:lpstr>宋体</vt:lpstr>
      <vt:lpstr>Arial Unicode MS</vt:lpstr>
      <vt:lpstr>等线 Light</vt:lpstr>
      <vt:lpstr>汉仪书宋二KW</vt:lpstr>
      <vt:lpstr>等线</vt:lpstr>
      <vt:lpstr>画廊</vt:lpstr>
      <vt:lpstr>Script Character Emotion Recognition</vt:lpstr>
      <vt:lpstr>Baseline model-summary</vt:lpstr>
      <vt:lpstr>Baseline model STRUCTURE</vt:lpstr>
      <vt:lpstr>Baseline model-preprocessing</vt:lpstr>
      <vt:lpstr>Baseline model-classification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sunbiao</cp:lastModifiedBy>
  <cp:revision>42</cp:revision>
  <dcterms:created xsi:type="dcterms:W3CDTF">2021-11-28T12:13:52Z</dcterms:created>
  <dcterms:modified xsi:type="dcterms:W3CDTF">2021-11-28T12:13:52Z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