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ork\tts\code\github\script_emotion\&#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emotion distribution</a:t>
            </a:r>
            <a:endParaRPr lang="zh-CN"/>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Sheet1!$A$2</c:f>
              <c:strCache>
                <c:ptCount val="1"/>
                <c:pt idx="0">
                  <c:v>0'</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Sheet1!$B$2:$G$2</c:f>
              <c:numCache>
                <c:formatCode>General</c:formatCode>
                <c:ptCount val="6"/>
                <c:pt idx="0">
                  <c:v>28434</c:v>
                </c:pt>
                <c:pt idx="1">
                  <c:v>27262</c:v>
                </c:pt>
                <c:pt idx="2">
                  <c:v>27735</c:v>
                </c:pt>
                <c:pt idx="3">
                  <c:v>26397</c:v>
                </c:pt>
                <c:pt idx="4">
                  <c:v>27048</c:v>
                </c:pt>
                <c:pt idx="5">
                  <c:v>24898</c:v>
                </c:pt>
              </c:numCache>
            </c:numRef>
          </c:val>
          <c:extLst>
            <c:ext xmlns:c16="http://schemas.microsoft.com/office/drawing/2014/chart" uri="{C3380CC4-5D6E-409C-BE32-E72D297353CC}">
              <c16:uniqueId val="{00000000-D92D-4B5D-8920-A024D2E23E1D}"/>
            </c:ext>
          </c:extLst>
        </c:ser>
        <c:ser>
          <c:idx val="1"/>
          <c:order val="1"/>
          <c:tx>
            <c:strRef>
              <c:f>Sheet1!$A$3</c:f>
              <c:strCache>
                <c:ptCount val="1"/>
                <c:pt idx="0">
                  <c:v>1'</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Sheet1!$B$3:$G$3</c:f>
              <c:numCache>
                <c:formatCode>General</c:formatCode>
                <c:ptCount val="6"/>
                <c:pt idx="0">
                  <c:v>420</c:v>
                </c:pt>
                <c:pt idx="1">
                  <c:v>1645</c:v>
                </c:pt>
                <c:pt idx="2">
                  <c:v>1033</c:v>
                </c:pt>
                <c:pt idx="3">
                  <c:v>1612</c:v>
                </c:pt>
                <c:pt idx="4">
                  <c:v>1253</c:v>
                </c:pt>
                <c:pt idx="5">
                  <c:v>2259</c:v>
                </c:pt>
              </c:numCache>
            </c:numRef>
          </c:val>
          <c:extLst>
            <c:ext xmlns:c16="http://schemas.microsoft.com/office/drawing/2014/chart" uri="{C3380CC4-5D6E-409C-BE32-E72D297353CC}">
              <c16:uniqueId val="{00000001-D92D-4B5D-8920-A024D2E23E1D}"/>
            </c:ext>
          </c:extLst>
        </c:ser>
        <c:ser>
          <c:idx val="2"/>
          <c:order val="2"/>
          <c:tx>
            <c:strRef>
              <c:f>Sheet1!$A$4</c:f>
              <c:strCache>
                <c:ptCount val="1"/>
                <c:pt idx="0">
                  <c:v>2'</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Sheet1!$B$4:$G$4</c:f>
              <c:numCache>
                <c:formatCode>General</c:formatCode>
                <c:ptCount val="6"/>
                <c:pt idx="0">
                  <c:v>328</c:v>
                </c:pt>
                <c:pt idx="1">
                  <c:v>370</c:v>
                </c:pt>
                <c:pt idx="2">
                  <c:v>458</c:v>
                </c:pt>
                <c:pt idx="3">
                  <c:v>981</c:v>
                </c:pt>
                <c:pt idx="4">
                  <c:v>815</c:v>
                </c:pt>
                <c:pt idx="5">
                  <c:v>1594</c:v>
                </c:pt>
              </c:numCache>
            </c:numRef>
          </c:val>
          <c:extLst>
            <c:ext xmlns:c16="http://schemas.microsoft.com/office/drawing/2014/chart" uri="{C3380CC4-5D6E-409C-BE32-E72D297353CC}">
              <c16:uniqueId val="{00000002-D92D-4B5D-8920-A024D2E23E1D}"/>
            </c:ext>
          </c:extLst>
        </c:ser>
        <c:ser>
          <c:idx val="3"/>
          <c:order val="3"/>
          <c:tx>
            <c:strRef>
              <c:f>Sheet1!$A$5</c:f>
              <c:strCache>
                <c:ptCount val="1"/>
                <c:pt idx="0">
                  <c:v>3'</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Sheet1!$B$5:$G$5</c:f>
              <c:numCache>
                <c:formatCode>General</c:formatCode>
                <c:ptCount val="6"/>
                <c:pt idx="0">
                  <c:v>273</c:v>
                </c:pt>
                <c:pt idx="1">
                  <c:v>180</c:v>
                </c:pt>
                <c:pt idx="2">
                  <c:v>229</c:v>
                </c:pt>
                <c:pt idx="3">
                  <c:v>465</c:v>
                </c:pt>
                <c:pt idx="4">
                  <c:v>339</c:v>
                </c:pt>
                <c:pt idx="5">
                  <c:v>753</c:v>
                </c:pt>
              </c:numCache>
            </c:numRef>
          </c:val>
          <c:extLst>
            <c:ext xmlns:c16="http://schemas.microsoft.com/office/drawing/2014/chart" uri="{C3380CC4-5D6E-409C-BE32-E72D297353CC}">
              <c16:uniqueId val="{00000003-D92D-4B5D-8920-A024D2E23E1D}"/>
            </c:ext>
          </c:extLst>
        </c:ser>
        <c:dLbls>
          <c:showLegendKey val="0"/>
          <c:showVal val="0"/>
          <c:showCatName val="0"/>
          <c:showSerName val="0"/>
          <c:showPercent val="0"/>
          <c:showBubbleSize val="0"/>
        </c:dLbls>
        <c:gapWidth val="100"/>
        <c:overlap val="-24"/>
        <c:axId val="974997472"/>
        <c:axId val="974997888"/>
      </c:barChart>
      <c:catAx>
        <c:axId val="9749974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888"/>
        <c:crosses val="autoZero"/>
        <c:auto val="1"/>
        <c:lblAlgn val="ctr"/>
        <c:lblOffset val="100"/>
        <c:noMultiLvlLbl val="0"/>
      </c:catAx>
      <c:valAx>
        <c:axId val="974997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8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67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71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49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478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828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34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680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0D855D-332E-4DB7-AF73-151A7391F3A1}" type="slidenum">
              <a:rPr lang="zh-CN" altLang="en-US" smtClean="0"/>
              <a:t>‹#›</a:t>
            </a:fld>
            <a:endParaRPr lang="zh-CN" altLang="en-US"/>
          </a:p>
        </p:txBody>
      </p:sp>
    </p:spTree>
    <p:extLst>
      <p:ext uri="{BB962C8B-B14F-4D97-AF65-F5344CB8AC3E}">
        <p14:creationId xmlns:p14="http://schemas.microsoft.com/office/powerpoint/2010/main" val="106034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76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1392B5E-3876-488C-A1D9-164D806FCDAD}" type="datetimeFigureOut">
              <a:rPr lang="zh-CN" altLang="en-US" smtClean="0"/>
              <a:t>2021/11/24</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761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1392B5E-3876-488C-A1D9-164D806FCDAD}" type="datetimeFigureOut">
              <a:rPr lang="zh-CN" altLang="en-US" smtClean="0"/>
              <a:t>2021/11/24</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E0D855D-332E-4DB7-AF73-151A7391F3A1}"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4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6C5A6-BBF9-4FB4-8F19-B6333E0F487E}"/>
              </a:ext>
            </a:extLst>
          </p:cNvPr>
          <p:cNvSpPr>
            <a:spLocks noGrp="1"/>
          </p:cNvSpPr>
          <p:nvPr>
            <p:ph type="ctrTitle"/>
          </p:nvPr>
        </p:nvSpPr>
        <p:spPr/>
        <p:txBody>
          <a:bodyPr>
            <a:normAutofit/>
          </a:bodyPr>
          <a:lstStyle/>
          <a:p>
            <a:r>
              <a:rPr lang="en-US" altLang="zh-CN" sz="6000" kern="100" dirty="0">
                <a:effectLst/>
                <a:latin typeface="Calibri" panose="020F0502020204030204" pitchFamily="34" charset="0"/>
                <a:ea typeface="等线" panose="02010600030101010101" pitchFamily="2" charset="-122"/>
                <a:cs typeface="Times New Roman" panose="02020603050405020304" pitchFamily="18" charset="0"/>
              </a:rPr>
              <a:t>Script Character Emotion Recognition</a:t>
            </a:r>
            <a:endParaRPr lang="zh-CN" altLang="en-US" sz="6000" dirty="0"/>
          </a:p>
        </p:txBody>
      </p:sp>
      <p:sp>
        <p:nvSpPr>
          <p:cNvPr id="3" name="副标题 2">
            <a:extLst>
              <a:ext uri="{FF2B5EF4-FFF2-40B4-BE49-F238E27FC236}">
                <a16:creationId xmlns:a16="http://schemas.microsoft.com/office/drawing/2014/main" id="{0437BC55-7BA9-44E3-862A-0EB0D4D526C2}"/>
              </a:ext>
            </a:extLst>
          </p:cNvPr>
          <p:cNvSpPr>
            <a:spLocks noGrp="1"/>
          </p:cNvSpPr>
          <p:nvPr>
            <p:ph type="subTitle" idx="1"/>
          </p:nvPr>
        </p:nvSpPr>
        <p:spPr>
          <a:xfrm>
            <a:off x="2417780" y="3531204"/>
            <a:ext cx="8637072" cy="2524498"/>
          </a:xfrm>
        </p:spPr>
        <p:txBody>
          <a:bodyPr>
            <a:normAutofit fontScale="92500" lnSpcReduction="20000"/>
          </a:bodyPr>
          <a:lstStyle/>
          <a:p>
            <a:r>
              <a:rPr lang="en-US" altLang="zh-CN" sz="2800" dirty="0">
                <a:latin typeface="Calibri" panose="020F0502020204030204" pitchFamily="34" charset="0"/>
                <a:cs typeface="Calibri" panose="020F0502020204030204" pitchFamily="34" charset="0"/>
              </a:rPr>
              <a:t>CS 584 Team 39 Presentation</a:t>
            </a: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Biao Sun 	A20475197</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Jianhua Tu 	A20480216</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Ye Yu 		A20478640</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205517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68D43-8748-40BF-8223-24D82FE496A3}"/>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7A71D11C-4109-4E61-8093-FE4E7423E23F}"/>
              </a:ext>
            </a:extLst>
          </p:cNvPr>
          <p:cNvSpPr>
            <a:spLocks noGrp="1"/>
          </p:cNvSpPr>
          <p:nvPr>
            <p:ph idx="1"/>
          </p:nvPr>
        </p:nvSpPr>
        <p:spPr>
          <a:xfrm>
            <a:off x="1451579" y="2015732"/>
            <a:ext cx="9603275" cy="4129887"/>
          </a:xfrm>
        </p:spPr>
        <p:txBody>
          <a:bodyPr/>
          <a:lstStyle/>
          <a:p>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This task is to analyze and identify the emotions of each character involved in every dialogue and action description in the script scenes from multiple dimensions. Comparing with traditional sentimental classification task, there are more changes in this task. E</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motions are multidimensional, and each emotion has a degree. For example, the degree of happiness ranges from 0 to 5, with 0 being none and 5 being the strongest. A sentence may have a variety of emotions, such as joy, surprise. Emotion classification is for a certain role in a sentence, rather than the whole sentence. A sentence may have multiple roles with different emotions. Considering the property of the task, we tried a few networks which different from what the multi-classifier does.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7760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48896B-6518-4538-82C6-1BA383A9A363}"/>
              </a:ext>
            </a:extLst>
          </p:cNvPr>
          <p:cNvPicPr>
            <a:picLocks noChangeAspect="1"/>
          </p:cNvPicPr>
          <p:nvPr/>
        </p:nvPicPr>
        <p:blipFill>
          <a:blip r:embed="rId2"/>
          <a:stretch>
            <a:fillRect/>
          </a:stretch>
        </p:blipFill>
        <p:spPr>
          <a:xfrm>
            <a:off x="317465" y="974641"/>
            <a:ext cx="11557070" cy="1736662"/>
          </a:xfrm>
          <a:prstGeom prst="rect">
            <a:avLst/>
          </a:prstGeom>
        </p:spPr>
      </p:pic>
      <p:sp>
        <p:nvSpPr>
          <p:cNvPr id="6" name="文本框 5">
            <a:extLst>
              <a:ext uri="{FF2B5EF4-FFF2-40B4-BE49-F238E27FC236}">
                <a16:creationId xmlns:a16="http://schemas.microsoft.com/office/drawing/2014/main" id="{FFDEE953-5152-4156-BB3A-6E2C2F497073}"/>
              </a:ext>
            </a:extLst>
          </p:cNvPr>
          <p:cNvSpPr txBox="1"/>
          <p:nvPr/>
        </p:nvSpPr>
        <p:spPr>
          <a:xfrm>
            <a:off x="317465" y="2828836"/>
            <a:ext cx="11557070" cy="3693319"/>
          </a:xfrm>
          <a:prstGeom prst="rect">
            <a:avLst/>
          </a:prstGeom>
          <a:noFill/>
        </p:spPr>
        <p:txBody>
          <a:bodyPr wrap="square" rtlCol="0">
            <a:spAutoFit/>
          </a:bodyPr>
          <a:lstStyle/>
          <a:p>
            <a:r>
              <a:rPr lang="en-US" altLang="zh-CN" sz="2400" kern="100" dirty="0">
                <a:effectLst/>
                <a:latin typeface="Calibri" panose="020F0502020204030204" pitchFamily="34" charset="0"/>
                <a:ea typeface="等线" panose="02010600030101010101" pitchFamily="2" charset="-122"/>
                <a:cs typeface="Calibri" panose="020F0502020204030204" pitchFamily="34" charset="0"/>
              </a:rPr>
              <a:t>The above table is an example: The table content contains the script of a movie. The character column contains the specified character, that is mentioned in the script. The last 6 columns are the labels, which is in the training data but missing in the test data. The task is to identify the given character’s six emotions: love, happiness, surprise, anger, fear, and sorrow, and numerically rank them according to the script. A sentence has multiple characters, such as p2, d1 and x2, and for each character, the type and degree of emotion needs to be identified. In the sample, there is one line: A X2 Praise: “Wow, beautiful car!", which contains two emotions: "joy" and "surprise", and they are in degree 2 and 3, respectively.</a:t>
            </a:r>
            <a:endParaRPr lang="zh-CN" altLang="zh-CN" sz="24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
        <p:nvSpPr>
          <p:cNvPr id="7" name="文本框 6">
            <a:extLst>
              <a:ext uri="{FF2B5EF4-FFF2-40B4-BE49-F238E27FC236}">
                <a16:creationId xmlns:a16="http://schemas.microsoft.com/office/drawing/2014/main" id="{BEF81159-661B-4531-87A0-D53D22AA6405}"/>
              </a:ext>
            </a:extLst>
          </p:cNvPr>
          <p:cNvSpPr txBox="1"/>
          <p:nvPr/>
        </p:nvSpPr>
        <p:spPr>
          <a:xfrm>
            <a:off x="335161" y="232594"/>
            <a:ext cx="101517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Data</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769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07B73A-60B0-4D23-A4B0-3766E3FFAF44}"/>
              </a:ext>
            </a:extLst>
          </p:cNvPr>
          <p:cNvSpPr txBox="1"/>
          <p:nvPr/>
        </p:nvSpPr>
        <p:spPr>
          <a:xfrm>
            <a:off x="489099" y="574158"/>
            <a:ext cx="10887740" cy="2246769"/>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A total of 42896 labeled data were randomly shuffled and divided into training set and validation set in a ratio of 8:2.  We have counted the label distribution on the training set, and it is obvious from the data distribution that emotion value 0 accounts for the vast majority.  The higher the emotional value, the smaller the proportion.</a:t>
            </a:r>
            <a:endParaRPr lang="zh-CN" altLang="en-US" sz="28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3FC1551C-70FC-4977-8926-84CD49B7543C}"/>
              </a:ext>
            </a:extLst>
          </p:cNvPr>
          <p:cNvPicPr>
            <a:picLocks noChangeAspect="1"/>
          </p:cNvPicPr>
          <p:nvPr/>
        </p:nvPicPr>
        <p:blipFill>
          <a:blip r:embed="rId2"/>
          <a:stretch>
            <a:fillRect/>
          </a:stretch>
        </p:blipFill>
        <p:spPr>
          <a:xfrm>
            <a:off x="1042840" y="3019210"/>
            <a:ext cx="9473117" cy="3424120"/>
          </a:xfrm>
          <a:prstGeom prst="rect">
            <a:avLst/>
          </a:prstGeom>
        </p:spPr>
      </p:pic>
    </p:spTree>
    <p:extLst>
      <p:ext uri="{BB962C8B-B14F-4D97-AF65-F5344CB8AC3E}">
        <p14:creationId xmlns:p14="http://schemas.microsoft.com/office/powerpoint/2010/main" val="426348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F08A8D1C-7F67-4F08-86EA-91C315E9BDFB}"/>
              </a:ext>
            </a:extLst>
          </p:cNvPr>
          <p:cNvGraphicFramePr/>
          <p:nvPr>
            <p:extLst>
              <p:ext uri="{D42A27DB-BD31-4B8C-83A1-F6EECF244321}">
                <p14:modId xmlns:p14="http://schemas.microsoft.com/office/powerpoint/2010/main" val="1669467144"/>
              </p:ext>
            </p:extLst>
          </p:nvPr>
        </p:nvGraphicFramePr>
        <p:xfrm>
          <a:off x="1520456" y="377454"/>
          <a:ext cx="9151088" cy="55023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72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CBCB4-9D15-4AD3-9D83-5D66523A80A2}"/>
              </a:ext>
            </a:extLst>
          </p:cNvPr>
          <p:cNvSpPr>
            <a:spLocks noGrp="1"/>
          </p:cNvSpPr>
          <p:nvPr>
            <p:ph type="title"/>
          </p:nvPr>
        </p:nvSpPr>
        <p:spPr/>
        <p:txBody>
          <a:bodyPr/>
          <a:lstStyle/>
          <a:p>
            <a:r>
              <a:rPr lang="en-US" altLang="zh-CN" dirty="0"/>
              <a:t>evaluation indicators</a:t>
            </a:r>
            <a:endParaRPr lang="zh-CN" altLang="en-US" dirty="0"/>
          </a:p>
        </p:txBody>
      </p:sp>
      <p:sp>
        <p:nvSpPr>
          <p:cNvPr id="3" name="内容占位符 2">
            <a:extLst>
              <a:ext uri="{FF2B5EF4-FFF2-40B4-BE49-F238E27FC236}">
                <a16:creationId xmlns:a16="http://schemas.microsoft.com/office/drawing/2014/main" id="{1028E390-4AD9-4E29-A4FC-A5481E8CB0FA}"/>
              </a:ext>
            </a:extLst>
          </p:cNvPr>
          <p:cNvSpPr>
            <a:spLocks noGrp="1"/>
          </p:cNvSpPr>
          <p:nvPr>
            <p:ph idx="1"/>
          </p:nvPr>
        </p:nvSpPr>
        <p:spPr>
          <a:xfrm>
            <a:off x="1451579" y="2015732"/>
            <a:ext cx="9603275" cy="4037749"/>
          </a:xfrm>
        </p:spPr>
        <p:txBody>
          <a:bodyPr>
            <a:normAutofit fontScale="92500" lnSpcReduction="10000"/>
          </a:bodyPr>
          <a:lstStyle/>
          <a:p>
            <a:r>
              <a:rPr lang="en-US" altLang="zh-CN" dirty="0"/>
              <a:t>The score of the algorithm in this competition is calculated by the common root mean square error (RMSE), and the emotion values corresponding to the six emotions identified by "text content + character name" are counted:</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Where </a:t>
            </a:r>
            <a:r>
              <a:rPr lang="en-US" altLang="zh-CN" dirty="0" err="1"/>
              <a:t>yi,j</a:t>
            </a:r>
            <a:r>
              <a:rPr lang="en-US" altLang="zh-CN" dirty="0"/>
              <a:t> is the predicted emotion value, </a:t>
            </a:r>
            <a:r>
              <a:rPr lang="en-US" altLang="zh-CN" dirty="0" err="1"/>
              <a:t>xi,j</a:t>
            </a:r>
            <a:r>
              <a:rPr lang="en-US" altLang="zh-CN" dirty="0"/>
              <a:t> are the marked emotion value, and n is the total number of test samples. The final ranking is based on score.</a:t>
            </a:r>
            <a:endParaRPr lang="zh-CN" altLang="en-US" dirty="0"/>
          </a:p>
        </p:txBody>
      </p:sp>
      <p:pic>
        <p:nvPicPr>
          <p:cNvPr id="5" name="图片 4">
            <a:extLst>
              <a:ext uri="{FF2B5EF4-FFF2-40B4-BE49-F238E27FC236}">
                <a16:creationId xmlns:a16="http://schemas.microsoft.com/office/drawing/2014/main" id="{F404C6F0-46B7-4555-A746-ADE6A18C4EC1}"/>
              </a:ext>
            </a:extLst>
          </p:cNvPr>
          <p:cNvPicPr>
            <a:picLocks noChangeAspect="1"/>
          </p:cNvPicPr>
          <p:nvPr/>
        </p:nvPicPr>
        <p:blipFill>
          <a:blip r:embed="rId2"/>
          <a:stretch>
            <a:fillRect/>
          </a:stretch>
        </p:blipFill>
        <p:spPr>
          <a:xfrm>
            <a:off x="3153198" y="3299573"/>
            <a:ext cx="5885604" cy="1889631"/>
          </a:xfrm>
          <a:prstGeom prst="rect">
            <a:avLst/>
          </a:prstGeom>
        </p:spPr>
      </p:pic>
    </p:spTree>
    <p:extLst>
      <p:ext uri="{BB962C8B-B14F-4D97-AF65-F5344CB8AC3E}">
        <p14:creationId xmlns:p14="http://schemas.microsoft.com/office/powerpoint/2010/main" val="2048220174"/>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TotalTime>
  <Words>465</Words>
  <Application>Microsoft Office PowerPoint</Application>
  <PresentationFormat>宽屏</PresentationFormat>
  <Paragraphs>19</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NimbusRomNo9L-Regu</vt:lpstr>
      <vt:lpstr>等线</vt:lpstr>
      <vt:lpstr>Arial</vt:lpstr>
      <vt:lpstr>Calibri</vt:lpstr>
      <vt:lpstr>Gill Sans MT</vt:lpstr>
      <vt:lpstr>画廊</vt:lpstr>
      <vt:lpstr>Script Character Emotion Recognition</vt:lpstr>
      <vt:lpstr>Abstract</vt:lpstr>
      <vt:lpstr>PowerPoint 演示文稿</vt:lpstr>
      <vt:lpstr>PowerPoint 演示文稿</vt:lpstr>
      <vt:lpstr>PowerPoint 演示文稿</vt:lpstr>
      <vt:lpstr>evaluation 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Character Emotion Recognition</dc:title>
  <dc:creator>allyyuye@163.com</dc:creator>
  <cp:lastModifiedBy>allyyuye@163.com</cp:lastModifiedBy>
  <cp:revision>6</cp:revision>
  <dcterms:created xsi:type="dcterms:W3CDTF">2021-11-22T00:22:54Z</dcterms:created>
  <dcterms:modified xsi:type="dcterms:W3CDTF">2021-11-24T14:04:16Z</dcterms:modified>
</cp:coreProperties>
</file>