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74" r:id="rId8"/>
    <p:sldId id="263" r:id="rId9"/>
    <p:sldId id="269" r:id="rId10"/>
    <p:sldId id="264" r:id="rId11"/>
    <p:sldId id="268" r:id="rId12"/>
    <p:sldId id="265" r:id="rId13"/>
    <p:sldId id="266" r:id="rId14"/>
    <p:sldId id="270" r:id="rId15"/>
    <p:sldId id="267"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work\tts\code\github\script_emotion\&#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emotion distribution</a:t>
            </a:r>
            <a:endParaRPr lang="zh-CN"/>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barChart>
        <c:barDir val="col"/>
        <c:grouping val="clustered"/>
        <c:varyColors val="0"/>
        <c:ser>
          <c:idx val="0"/>
          <c:order val="0"/>
          <c:tx>
            <c:strRef>
              <c:f>Sheet1!$A$2</c:f>
              <c:strCache>
                <c:ptCount val="1"/>
                <c:pt idx="0">
                  <c:v>0'</c:v>
                </c:pt>
              </c:strCache>
            </c:strRef>
          </c:tx>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Sheet1!$B$1:$G$1</c:f>
              <c:strCache>
                <c:ptCount val="6"/>
                <c:pt idx="0">
                  <c:v>love</c:v>
                </c:pt>
                <c:pt idx="1">
                  <c:v>joy</c:v>
                </c:pt>
                <c:pt idx="2">
                  <c:v>surprise</c:v>
                </c:pt>
                <c:pt idx="3">
                  <c:v>anger</c:v>
                </c:pt>
                <c:pt idx="4">
                  <c:v>fear</c:v>
                </c:pt>
                <c:pt idx="5">
                  <c:v>sorrow</c:v>
                </c:pt>
              </c:strCache>
            </c:strRef>
          </c:cat>
          <c:val>
            <c:numRef>
              <c:f>Sheet1!$B$2:$G$2</c:f>
              <c:numCache>
                <c:formatCode>General</c:formatCode>
                <c:ptCount val="6"/>
                <c:pt idx="0">
                  <c:v>28434</c:v>
                </c:pt>
                <c:pt idx="1">
                  <c:v>27262</c:v>
                </c:pt>
                <c:pt idx="2">
                  <c:v>27735</c:v>
                </c:pt>
                <c:pt idx="3">
                  <c:v>26397</c:v>
                </c:pt>
                <c:pt idx="4">
                  <c:v>27048</c:v>
                </c:pt>
                <c:pt idx="5">
                  <c:v>24898</c:v>
                </c:pt>
              </c:numCache>
            </c:numRef>
          </c:val>
          <c:extLst>
            <c:ext xmlns:c16="http://schemas.microsoft.com/office/drawing/2014/chart" uri="{C3380CC4-5D6E-409C-BE32-E72D297353CC}">
              <c16:uniqueId val="{00000000-D92D-4B5D-8920-A024D2E23E1D}"/>
            </c:ext>
          </c:extLst>
        </c:ser>
        <c:ser>
          <c:idx val="1"/>
          <c:order val="1"/>
          <c:tx>
            <c:strRef>
              <c:f>Sheet1!$A$3</c:f>
              <c:strCache>
                <c:ptCount val="1"/>
                <c:pt idx="0">
                  <c:v>1'</c:v>
                </c:pt>
              </c:strCache>
            </c:strRef>
          </c:tx>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Sheet1!$B$1:$G$1</c:f>
              <c:strCache>
                <c:ptCount val="6"/>
                <c:pt idx="0">
                  <c:v>love</c:v>
                </c:pt>
                <c:pt idx="1">
                  <c:v>joy</c:v>
                </c:pt>
                <c:pt idx="2">
                  <c:v>surprise</c:v>
                </c:pt>
                <c:pt idx="3">
                  <c:v>anger</c:v>
                </c:pt>
                <c:pt idx="4">
                  <c:v>fear</c:v>
                </c:pt>
                <c:pt idx="5">
                  <c:v>sorrow</c:v>
                </c:pt>
              </c:strCache>
            </c:strRef>
          </c:cat>
          <c:val>
            <c:numRef>
              <c:f>Sheet1!$B$3:$G$3</c:f>
              <c:numCache>
                <c:formatCode>General</c:formatCode>
                <c:ptCount val="6"/>
                <c:pt idx="0">
                  <c:v>420</c:v>
                </c:pt>
                <c:pt idx="1">
                  <c:v>1645</c:v>
                </c:pt>
                <c:pt idx="2">
                  <c:v>1033</c:v>
                </c:pt>
                <c:pt idx="3">
                  <c:v>1612</c:v>
                </c:pt>
                <c:pt idx="4">
                  <c:v>1253</c:v>
                </c:pt>
                <c:pt idx="5">
                  <c:v>2259</c:v>
                </c:pt>
              </c:numCache>
            </c:numRef>
          </c:val>
          <c:extLst>
            <c:ext xmlns:c16="http://schemas.microsoft.com/office/drawing/2014/chart" uri="{C3380CC4-5D6E-409C-BE32-E72D297353CC}">
              <c16:uniqueId val="{00000001-D92D-4B5D-8920-A024D2E23E1D}"/>
            </c:ext>
          </c:extLst>
        </c:ser>
        <c:ser>
          <c:idx val="2"/>
          <c:order val="2"/>
          <c:tx>
            <c:strRef>
              <c:f>Sheet1!$A$4</c:f>
              <c:strCache>
                <c:ptCount val="1"/>
                <c:pt idx="0">
                  <c:v>2'</c:v>
                </c:pt>
              </c:strCache>
            </c:strRef>
          </c:tx>
          <c:spPr>
            <a:gradFill rotWithShape="1">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Sheet1!$B$1:$G$1</c:f>
              <c:strCache>
                <c:ptCount val="6"/>
                <c:pt idx="0">
                  <c:v>love</c:v>
                </c:pt>
                <c:pt idx="1">
                  <c:v>joy</c:v>
                </c:pt>
                <c:pt idx="2">
                  <c:v>surprise</c:v>
                </c:pt>
                <c:pt idx="3">
                  <c:v>anger</c:v>
                </c:pt>
                <c:pt idx="4">
                  <c:v>fear</c:v>
                </c:pt>
                <c:pt idx="5">
                  <c:v>sorrow</c:v>
                </c:pt>
              </c:strCache>
            </c:strRef>
          </c:cat>
          <c:val>
            <c:numRef>
              <c:f>Sheet1!$B$4:$G$4</c:f>
              <c:numCache>
                <c:formatCode>General</c:formatCode>
                <c:ptCount val="6"/>
                <c:pt idx="0">
                  <c:v>328</c:v>
                </c:pt>
                <c:pt idx="1">
                  <c:v>370</c:v>
                </c:pt>
                <c:pt idx="2">
                  <c:v>458</c:v>
                </c:pt>
                <c:pt idx="3">
                  <c:v>981</c:v>
                </c:pt>
                <c:pt idx="4">
                  <c:v>815</c:v>
                </c:pt>
                <c:pt idx="5">
                  <c:v>1594</c:v>
                </c:pt>
              </c:numCache>
            </c:numRef>
          </c:val>
          <c:extLst>
            <c:ext xmlns:c16="http://schemas.microsoft.com/office/drawing/2014/chart" uri="{C3380CC4-5D6E-409C-BE32-E72D297353CC}">
              <c16:uniqueId val="{00000002-D92D-4B5D-8920-A024D2E23E1D}"/>
            </c:ext>
          </c:extLst>
        </c:ser>
        <c:ser>
          <c:idx val="3"/>
          <c:order val="3"/>
          <c:tx>
            <c:strRef>
              <c:f>Sheet1!$A$5</c:f>
              <c:strCache>
                <c:ptCount val="1"/>
                <c:pt idx="0">
                  <c:v>3'</c:v>
                </c:pt>
              </c:strCache>
            </c:strRef>
          </c:tx>
          <c:spPr>
            <a:gradFill rotWithShape="1">
              <a:gsLst>
                <a:gs pos="0">
                  <a:schemeClr val="accent4">
                    <a:tint val="98000"/>
                    <a:satMod val="110000"/>
                    <a:lumMod val="104000"/>
                  </a:schemeClr>
                </a:gs>
                <a:gs pos="69000">
                  <a:schemeClr val="accent4">
                    <a:shade val="88000"/>
                    <a:satMod val="130000"/>
                    <a:lumMod val="92000"/>
                  </a:schemeClr>
                </a:gs>
                <a:gs pos="100000">
                  <a:schemeClr val="accent4">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Sheet1!$B$1:$G$1</c:f>
              <c:strCache>
                <c:ptCount val="6"/>
                <c:pt idx="0">
                  <c:v>love</c:v>
                </c:pt>
                <c:pt idx="1">
                  <c:v>joy</c:v>
                </c:pt>
                <c:pt idx="2">
                  <c:v>surprise</c:v>
                </c:pt>
                <c:pt idx="3">
                  <c:v>anger</c:v>
                </c:pt>
                <c:pt idx="4">
                  <c:v>fear</c:v>
                </c:pt>
                <c:pt idx="5">
                  <c:v>sorrow</c:v>
                </c:pt>
              </c:strCache>
            </c:strRef>
          </c:cat>
          <c:val>
            <c:numRef>
              <c:f>Sheet1!$B$5:$G$5</c:f>
              <c:numCache>
                <c:formatCode>General</c:formatCode>
                <c:ptCount val="6"/>
                <c:pt idx="0">
                  <c:v>273</c:v>
                </c:pt>
                <c:pt idx="1">
                  <c:v>180</c:v>
                </c:pt>
                <c:pt idx="2">
                  <c:v>229</c:v>
                </c:pt>
                <c:pt idx="3">
                  <c:v>465</c:v>
                </c:pt>
                <c:pt idx="4">
                  <c:v>339</c:v>
                </c:pt>
                <c:pt idx="5">
                  <c:v>753</c:v>
                </c:pt>
              </c:numCache>
            </c:numRef>
          </c:val>
          <c:extLst>
            <c:ext xmlns:c16="http://schemas.microsoft.com/office/drawing/2014/chart" uri="{C3380CC4-5D6E-409C-BE32-E72D297353CC}">
              <c16:uniqueId val="{00000003-D92D-4B5D-8920-A024D2E23E1D}"/>
            </c:ext>
          </c:extLst>
        </c:ser>
        <c:dLbls>
          <c:showLegendKey val="0"/>
          <c:showVal val="0"/>
          <c:showCatName val="0"/>
          <c:showSerName val="0"/>
          <c:showPercent val="0"/>
          <c:showBubbleSize val="0"/>
        </c:dLbls>
        <c:gapWidth val="100"/>
        <c:overlap val="-24"/>
        <c:axId val="974997472"/>
        <c:axId val="974997888"/>
      </c:barChart>
      <c:catAx>
        <c:axId val="9749974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974997888"/>
        <c:crosses val="autoZero"/>
        <c:auto val="1"/>
        <c:lblAlgn val="ctr"/>
        <c:lblOffset val="100"/>
        <c:noMultiLvlLbl val="0"/>
      </c:catAx>
      <c:valAx>
        <c:axId val="97499788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974997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1392B5E-3876-488C-A1D9-164D806FCDAD}" type="datetimeFigureOut">
              <a:rPr lang="zh-CN" altLang="en-US" smtClean="0"/>
              <a:t>2021/11/27</a:t>
            </a:fld>
            <a:endParaRPr lang="zh-CN" altLang="en-US"/>
          </a:p>
        </p:txBody>
      </p:sp>
      <p:sp>
        <p:nvSpPr>
          <p:cNvPr id="5" name="Footer Placeholder 4"/>
          <p:cNvSpPr>
            <a:spLocks noGrp="1"/>
          </p:cNvSpPr>
          <p:nvPr>
            <p:ph type="ftr" sz="quarter" idx="11"/>
          </p:nvPr>
        </p:nvSpPr>
        <p:spPr>
          <a:xfrm>
            <a:off x="2416500" y="329307"/>
            <a:ext cx="4973915" cy="309201"/>
          </a:xfrm>
        </p:spPr>
        <p:txBody>
          <a:bodyPr/>
          <a:lstStyle/>
          <a:p>
            <a:endParaRPr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4E0D855D-332E-4DB7-AF73-151A7391F3A1}" type="slidenum">
              <a:rPr lang="zh-CN" altLang="en-US" smtClean="0"/>
              <a:t>‹#›</a:t>
            </a:fld>
            <a:endParaRPr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58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392B5E-3876-488C-A1D9-164D806FCDAD}" type="datetimeFigureOut">
              <a:rPr lang="zh-CN" altLang="en-US" smtClean="0"/>
              <a:t>2021/11/27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4679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392B5E-3876-488C-A1D9-164D806FCDAD}" type="datetimeFigureOut">
              <a:rPr lang="zh-CN" altLang="en-US" smtClean="0"/>
              <a:t>2021/11/27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271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392B5E-3876-488C-A1D9-164D806FCDAD}" type="datetimeFigureOut">
              <a:rPr lang="zh-CN" altLang="en-US" smtClean="0"/>
              <a:t>2021/11/27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7492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1392B5E-3876-488C-A1D9-164D806FCDAD}" type="datetimeFigureOut">
              <a:rPr lang="zh-CN" altLang="en-US" smtClean="0"/>
              <a:t>2021/11/27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4781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1392B5E-3876-488C-A1D9-164D806FCDAD}" type="datetimeFigureOut">
              <a:rPr lang="zh-CN" altLang="en-US" smtClean="0"/>
              <a:t>2021/11/27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8284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1392B5E-3876-488C-A1D9-164D806FCDAD}" type="datetimeFigureOut">
              <a:rPr lang="zh-CN" altLang="en-US" smtClean="0"/>
              <a:t>2021/11/27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3343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1392B5E-3876-488C-A1D9-164D806FCDAD}" type="datetimeFigureOut">
              <a:rPr lang="zh-CN" altLang="en-US" smtClean="0"/>
              <a:t>2021/11/27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680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392B5E-3876-488C-A1D9-164D806FCDAD}" type="datetimeFigureOut">
              <a:rPr lang="zh-CN" altLang="en-US" smtClean="0"/>
              <a:t>2021/11/27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E0D855D-332E-4DB7-AF73-151A7391F3A1}" type="slidenum">
              <a:rPr lang="zh-CN" altLang="en-US" smtClean="0"/>
              <a:t>‹#›</a:t>
            </a:fld>
            <a:endParaRPr lang="zh-CN" altLang="en-US"/>
          </a:p>
        </p:txBody>
      </p:sp>
    </p:spTree>
    <p:extLst>
      <p:ext uri="{BB962C8B-B14F-4D97-AF65-F5344CB8AC3E}">
        <p14:creationId xmlns:p14="http://schemas.microsoft.com/office/powerpoint/2010/main" val="1060341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1392B5E-3876-488C-A1D9-164D806FCDAD}" type="datetimeFigureOut">
              <a:rPr lang="zh-CN" altLang="en-US" smtClean="0"/>
              <a:t>2021/11/27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4768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1392B5E-3876-488C-A1D9-164D806FCDAD}" type="datetimeFigureOut">
              <a:rPr lang="zh-CN" altLang="en-US" smtClean="0"/>
              <a:t>2021/11/27</a:t>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7616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1392B5E-3876-488C-A1D9-164D806FCDAD}" type="datetimeFigureOut">
              <a:rPr lang="zh-CN" altLang="en-US" smtClean="0"/>
              <a:t>2021/11/27</a:t>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E0D855D-332E-4DB7-AF73-151A7391F3A1}" type="slidenum">
              <a:rPr lang="zh-CN" altLang="en-US" smtClean="0"/>
              <a:t>‹#›</a:t>
            </a:fld>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4742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A6C5A6-BBF9-4FB4-8F19-B6333E0F487E}"/>
              </a:ext>
            </a:extLst>
          </p:cNvPr>
          <p:cNvSpPr>
            <a:spLocks noGrp="1"/>
          </p:cNvSpPr>
          <p:nvPr>
            <p:ph type="ctrTitle"/>
          </p:nvPr>
        </p:nvSpPr>
        <p:spPr/>
        <p:txBody>
          <a:bodyPr>
            <a:normAutofit/>
          </a:bodyPr>
          <a:lstStyle/>
          <a:p>
            <a:r>
              <a:rPr lang="en-US" altLang="zh-CN" sz="6000" kern="100" dirty="0">
                <a:effectLst/>
                <a:latin typeface="Calibri" panose="020F0502020204030204" pitchFamily="34" charset="0"/>
                <a:ea typeface="等线" panose="02010600030101010101" pitchFamily="2" charset="-122"/>
                <a:cs typeface="Times New Roman" panose="02020603050405020304" pitchFamily="18" charset="0"/>
              </a:rPr>
              <a:t>Script Character Emotion Recognition</a:t>
            </a:r>
            <a:endParaRPr lang="zh-CN" altLang="en-US" sz="6000" dirty="0"/>
          </a:p>
        </p:txBody>
      </p:sp>
      <p:sp>
        <p:nvSpPr>
          <p:cNvPr id="3" name="副标题 2">
            <a:extLst>
              <a:ext uri="{FF2B5EF4-FFF2-40B4-BE49-F238E27FC236}">
                <a16:creationId xmlns:a16="http://schemas.microsoft.com/office/drawing/2014/main" id="{0437BC55-7BA9-44E3-862A-0EB0D4D526C2}"/>
              </a:ext>
            </a:extLst>
          </p:cNvPr>
          <p:cNvSpPr>
            <a:spLocks noGrp="1"/>
          </p:cNvSpPr>
          <p:nvPr>
            <p:ph type="subTitle" idx="1"/>
          </p:nvPr>
        </p:nvSpPr>
        <p:spPr>
          <a:xfrm>
            <a:off x="2417780" y="3531204"/>
            <a:ext cx="8637072" cy="2524498"/>
          </a:xfrm>
        </p:spPr>
        <p:txBody>
          <a:bodyPr>
            <a:normAutofit fontScale="92500" lnSpcReduction="20000"/>
          </a:bodyPr>
          <a:lstStyle/>
          <a:p>
            <a:r>
              <a:rPr lang="en-US" altLang="zh-CN" sz="2800" dirty="0">
                <a:latin typeface="Calibri" panose="020F0502020204030204" pitchFamily="34" charset="0"/>
                <a:cs typeface="Calibri" panose="020F0502020204030204" pitchFamily="34" charset="0"/>
              </a:rPr>
              <a:t>CS 584 Team 39 Presentation</a:t>
            </a:r>
          </a:p>
          <a:p>
            <a:pPr algn="r">
              <a:lnSpc>
                <a:spcPct val="150000"/>
              </a:lnSpc>
            </a:pPr>
            <a:r>
              <a:rPr lang="en-US" altLang="zh-CN" sz="2800" kern="100" dirty="0">
                <a:effectLst/>
                <a:latin typeface="Calibri" panose="020F0502020204030204" pitchFamily="34" charset="0"/>
                <a:ea typeface="等线" panose="02010600030101010101" pitchFamily="2" charset="-122"/>
                <a:cs typeface="Calibri" panose="020F0502020204030204" pitchFamily="34" charset="0"/>
              </a:rPr>
              <a:t>Biao Sun 	A20475197</a:t>
            </a:r>
            <a:endParaRPr lang="zh-CN" altLang="zh-CN" sz="2800" kern="100" dirty="0">
              <a:effectLst/>
              <a:latin typeface="Calibri" panose="020F0502020204030204" pitchFamily="34" charset="0"/>
              <a:ea typeface="等线" panose="02010600030101010101" pitchFamily="2" charset="-122"/>
              <a:cs typeface="Calibri" panose="020F0502020204030204" pitchFamily="34" charset="0"/>
            </a:endParaRPr>
          </a:p>
          <a:p>
            <a:pPr algn="r">
              <a:lnSpc>
                <a:spcPct val="150000"/>
              </a:lnSpc>
            </a:pPr>
            <a:r>
              <a:rPr lang="en-US" altLang="zh-CN" sz="2800" kern="100" dirty="0">
                <a:effectLst/>
                <a:latin typeface="Calibri" panose="020F0502020204030204" pitchFamily="34" charset="0"/>
                <a:ea typeface="等线" panose="02010600030101010101" pitchFamily="2" charset="-122"/>
                <a:cs typeface="Calibri" panose="020F0502020204030204" pitchFamily="34" charset="0"/>
              </a:rPr>
              <a:t>Jianhua Tu 	A20480216</a:t>
            </a:r>
            <a:endParaRPr lang="zh-CN" altLang="zh-CN" sz="2800" kern="100" dirty="0">
              <a:effectLst/>
              <a:latin typeface="Calibri" panose="020F0502020204030204" pitchFamily="34" charset="0"/>
              <a:ea typeface="等线" panose="02010600030101010101" pitchFamily="2" charset="-122"/>
              <a:cs typeface="Calibri" panose="020F0502020204030204" pitchFamily="34" charset="0"/>
            </a:endParaRPr>
          </a:p>
          <a:p>
            <a:pPr algn="r">
              <a:lnSpc>
                <a:spcPct val="150000"/>
              </a:lnSpc>
            </a:pPr>
            <a:r>
              <a:rPr lang="en-US" altLang="zh-CN" sz="2800" kern="100" dirty="0">
                <a:effectLst/>
                <a:latin typeface="Calibri" panose="020F0502020204030204" pitchFamily="34" charset="0"/>
                <a:ea typeface="等线" panose="02010600030101010101" pitchFamily="2" charset="-122"/>
                <a:cs typeface="Calibri" panose="020F0502020204030204" pitchFamily="34" charset="0"/>
              </a:rPr>
              <a:t>Ye Yu 		A20478640</a:t>
            </a:r>
            <a:endParaRPr lang="zh-CN" altLang="zh-CN" sz="2800" kern="100" dirty="0">
              <a:effectLst/>
              <a:latin typeface="Calibri" panose="020F0502020204030204" pitchFamily="34" charset="0"/>
              <a:ea typeface="等线" panose="02010600030101010101" pitchFamily="2" charset="-122"/>
              <a:cs typeface="Calibri" panose="020F0502020204030204" pitchFamily="34" charset="0"/>
            </a:endParaRPr>
          </a:p>
          <a:p>
            <a:endParaRPr lang="zh-CN" altLang="en-US" dirty="0"/>
          </a:p>
        </p:txBody>
      </p:sp>
    </p:spTree>
    <p:extLst>
      <p:ext uri="{BB962C8B-B14F-4D97-AF65-F5344CB8AC3E}">
        <p14:creationId xmlns:p14="http://schemas.microsoft.com/office/powerpoint/2010/main" val="2055170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Baseline model’s </a:t>
            </a:r>
            <a:r>
              <a:rPr lang="en-US" altLang="zh-CN" dirty="0" err="1" smtClean="0"/>
              <a:t>shoRtcoming</a:t>
            </a:r>
            <a:r>
              <a:rPr lang="zh-CN" altLang="en-US" dirty="0" smtClean="0"/>
              <a:t>（</a:t>
            </a:r>
            <a:r>
              <a:rPr lang="en-US" altLang="zh-CN" dirty="0" smtClean="0"/>
              <a:t>1</a:t>
            </a:r>
            <a:r>
              <a:rPr lang="zh-CN" altLang="en-US" dirty="0" smtClean="0"/>
              <a:t>）</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2069" y="2447038"/>
            <a:ext cx="8422294" cy="3449638"/>
          </a:xfrm>
        </p:spPr>
      </p:pic>
      <p:sp>
        <p:nvSpPr>
          <p:cNvPr id="3" name="文本框 2"/>
          <p:cNvSpPr txBox="1"/>
          <p:nvPr/>
        </p:nvSpPr>
        <p:spPr>
          <a:xfrm>
            <a:off x="1451579" y="1853754"/>
            <a:ext cx="9492439" cy="923330"/>
          </a:xfrm>
          <a:prstGeom prst="rect">
            <a:avLst/>
          </a:prstGeom>
          <a:noFill/>
        </p:spPr>
        <p:txBody>
          <a:bodyPr wrap="square" rtlCol="0">
            <a:spAutoFit/>
          </a:bodyPr>
          <a:lstStyle/>
          <a:p>
            <a:r>
              <a:rPr lang="en-US" altLang="zh-CN" dirty="0"/>
              <a:t>Baseline model </a:t>
            </a:r>
            <a:r>
              <a:rPr lang="en-US" altLang="zh-CN" dirty="0" err="1"/>
              <a:t>simplifys</a:t>
            </a:r>
            <a:r>
              <a:rPr lang="en-US" altLang="zh-CN" dirty="0"/>
              <a:t> the multi-label multi-classification problem as a multi-label binary classification problem. It only gives 0 or 1 for an emotion, </a:t>
            </a:r>
            <a:r>
              <a:rPr lang="en-US" altLang="zh-CN" dirty="0" smtClean="0"/>
              <a:t>but the emotion value could be 2 or 3</a:t>
            </a:r>
            <a:endParaRPr lang="en-US" altLang="zh-CN" dirty="0"/>
          </a:p>
          <a:p>
            <a:endParaRPr lang="zh-CN" altLang="en-US" dirty="0"/>
          </a:p>
        </p:txBody>
      </p:sp>
      <p:sp>
        <p:nvSpPr>
          <p:cNvPr id="11" name="任意多边形 10"/>
          <p:cNvSpPr/>
          <p:nvPr/>
        </p:nvSpPr>
        <p:spPr>
          <a:xfrm>
            <a:off x="7970982" y="5717309"/>
            <a:ext cx="157018" cy="0"/>
          </a:xfrm>
          <a:custGeom>
            <a:avLst/>
            <a:gdLst>
              <a:gd name="connsiteX0" fmla="*/ 0 w 157018"/>
              <a:gd name="connsiteY0" fmla="*/ 0 h 0"/>
              <a:gd name="connsiteX1" fmla="*/ 157018 w 157018"/>
              <a:gd name="connsiteY1" fmla="*/ 0 h 0"/>
            </a:gdLst>
            <a:ahLst/>
            <a:cxnLst>
              <a:cxn ang="0">
                <a:pos x="connsiteX0" y="connsiteY0"/>
              </a:cxn>
              <a:cxn ang="0">
                <a:pos x="connsiteX1" y="connsiteY1"/>
              </a:cxn>
            </a:cxnLst>
            <a:rect l="l" t="t" r="r" b="b"/>
            <a:pathLst>
              <a:path w="157018">
                <a:moveTo>
                  <a:pt x="0" y="0"/>
                </a:moveTo>
                <a:lnTo>
                  <a:pt x="157018"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92474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Improved model(1)</a:t>
            </a:r>
            <a:endParaRPr lang="zh-CN" altLang="en-US" dirty="0"/>
          </a:p>
        </p:txBody>
      </p:sp>
      <p:pic>
        <p:nvPicPr>
          <p:cNvPr id="4" name="内容占位符 3" descr="D:\work\tts\code\github\script_emotion\graph\regression .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4109" y="2032000"/>
            <a:ext cx="5329383" cy="4128655"/>
          </a:xfrm>
          <a:prstGeom prst="rect">
            <a:avLst/>
          </a:prstGeom>
          <a:noFill/>
          <a:ln>
            <a:noFill/>
          </a:ln>
        </p:spPr>
      </p:pic>
      <p:sp>
        <p:nvSpPr>
          <p:cNvPr id="5" name="文本框 4"/>
          <p:cNvSpPr txBox="1"/>
          <p:nvPr/>
        </p:nvSpPr>
        <p:spPr>
          <a:xfrm>
            <a:off x="5763492" y="2503055"/>
            <a:ext cx="5772726" cy="313932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6 output blocks corresponding to 6 emotions</a:t>
            </a:r>
          </a:p>
          <a:p>
            <a:pPr marL="285750" indent="-285750">
              <a:buFont typeface="Arial" panose="020B0604020202020204" pitchFamily="34" charset="0"/>
              <a:buChar char="•"/>
            </a:pPr>
            <a:r>
              <a:rPr lang="en-US" altLang="zh-CN" dirty="0" smtClean="0"/>
              <a:t>Regard it as </a:t>
            </a:r>
            <a:r>
              <a:rPr lang="en-US" altLang="zh-CN" dirty="0" smtClean="0">
                <a:solidFill>
                  <a:srgbClr val="FF0000"/>
                </a:solidFill>
              </a:rPr>
              <a:t>regression problem </a:t>
            </a:r>
            <a:r>
              <a:rPr lang="en-US" altLang="zh-CN" dirty="0" smtClean="0"/>
              <a:t>instead of multi-classification problem, because the target is a numeric value 0,1,2,3,different from cat/dog </a:t>
            </a:r>
            <a:r>
              <a:rPr lang="en-US" altLang="zh-CN" dirty="0" smtClean="0"/>
              <a:t>classification whose value can not be comparable in size</a:t>
            </a:r>
            <a:endParaRPr lang="en-US" altLang="zh-CN" dirty="0" smtClean="0"/>
          </a:p>
          <a:p>
            <a:pPr marL="285750" indent="-285750">
              <a:buFont typeface="Arial" panose="020B0604020202020204" pitchFamily="34" charset="0"/>
              <a:buChar char="•"/>
            </a:pPr>
            <a:r>
              <a:rPr lang="en-US" altLang="zh-CN" dirty="0" smtClean="0"/>
              <a:t>Use </a:t>
            </a:r>
            <a:r>
              <a:rPr lang="en-US" altLang="zh-CN" dirty="0" smtClean="0">
                <a:solidFill>
                  <a:srgbClr val="FF0000"/>
                </a:solidFill>
              </a:rPr>
              <a:t>MSE loss </a:t>
            </a:r>
            <a:r>
              <a:rPr lang="en-US" altLang="zh-CN" dirty="0" smtClean="0"/>
              <a:t>function instead of cross entropy loss</a:t>
            </a:r>
          </a:p>
          <a:p>
            <a:pPr marL="285750" indent="-285750">
              <a:buFont typeface="Arial" panose="020B0604020202020204" pitchFamily="34" charset="0"/>
              <a:buChar char="•"/>
            </a:pPr>
            <a:r>
              <a:rPr lang="en-US" altLang="zh-CN" dirty="0" smtClean="0"/>
              <a:t>Total loss is the </a:t>
            </a:r>
            <a:r>
              <a:rPr lang="en-US" altLang="zh-CN" dirty="0" smtClean="0">
                <a:solidFill>
                  <a:srgbClr val="FF0000"/>
                </a:solidFill>
              </a:rPr>
              <a:t>summation</a:t>
            </a:r>
            <a:r>
              <a:rPr lang="en-US" altLang="zh-CN" dirty="0" smtClean="0"/>
              <a:t> of all output blocks’ loss</a:t>
            </a:r>
          </a:p>
          <a:p>
            <a:pPr marL="285750" indent="-285750">
              <a:buFont typeface="Arial" panose="020B0604020202020204" pitchFamily="34" charset="0"/>
              <a:buChar char="•"/>
            </a:pPr>
            <a:r>
              <a:rPr lang="en-US" altLang="zh-CN" dirty="0"/>
              <a:t>Output one dimension logit of float type</a:t>
            </a:r>
          </a:p>
          <a:p>
            <a:pPr marL="285750" indent="-285750">
              <a:buFont typeface="Arial" panose="020B0604020202020204" pitchFamily="34" charset="0"/>
              <a:buChar char="•"/>
            </a:pPr>
            <a:r>
              <a:rPr lang="en-US" altLang="zh-CN" dirty="0"/>
              <a:t>Convert float number into integer by </a:t>
            </a:r>
            <a:r>
              <a:rPr lang="en-US" altLang="zh-CN" dirty="0">
                <a:solidFill>
                  <a:srgbClr val="FF0000"/>
                </a:solidFill>
              </a:rPr>
              <a:t>rounding</a:t>
            </a:r>
            <a:r>
              <a:rPr lang="en-US" altLang="zh-CN" dirty="0"/>
              <a:t> </a:t>
            </a:r>
          </a:p>
          <a:p>
            <a:endParaRPr lang="en-US" altLang="zh-CN" dirty="0" smtClean="0"/>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18832491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Baseline model’s </a:t>
            </a:r>
            <a:r>
              <a:rPr lang="en-US" altLang="zh-CN" dirty="0" err="1"/>
              <a:t>shotcommings</a:t>
            </a:r>
            <a:r>
              <a:rPr lang="en-US" altLang="zh-CN" dirty="0"/>
              <a:t> </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dirty="0" smtClean="0"/>
              <a:t>Baseline model simply </a:t>
            </a:r>
            <a:r>
              <a:rPr lang="en-US" altLang="zh-CN" dirty="0" smtClean="0"/>
              <a:t>merges </a:t>
            </a:r>
            <a:r>
              <a:rPr lang="en-US" altLang="zh-CN" dirty="0" smtClean="0"/>
              <a:t>the character into script text,  </a:t>
            </a:r>
            <a:r>
              <a:rPr lang="en-US" altLang="zh-CN" dirty="0" smtClean="0"/>
              <a:t>forming a longer text.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457" y="2943906"/>
            <a:ext cx="8085521" cy="2522439"/>
          </a:xfrm>
          <a:prstGeom prst="rect">
            <a:avLst/>
          </a:prstGeom>
        </p:spPr>
      </p:pic>
    </p:spTree>
    <p:extLst>
      <p:ext uri="{BB962C8B-B14F-4D97-AF65-F5344CB8AC3E}">
        <p14:creationId xmlns:p14="http://schemas.microsoft.com/office/powerpoint/2010/main" val="1939827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Baseline model’s </a:t>
            </a:r>
            <a:r>
              <a:rPr lang="en-US" altLang="zh-CN" dirty="0" err="1" smtClean="0"/>
              <a:t>shoRtcomings</a:t>
            </a:r>
            <a:r>
              <a:rPr lang="en-US" altLang="zh-CN" dirty="0" smtClean="0"/>
              <a:t> </a:t>
            </a:r>
            <a:r>
              <a:rPr lang="zh-CN" altLang="en-US" dirty="0"/>
              <a:t>（</a:t>
            </a:r>
            <a:r>
              <a:rPr lang="en-US" altLang="zh-CN" dirty="0"/>
              <a:t>2</a:t>
            </a:r>
            <a:r>
              <a:rPr lang="zh-CN" altLang="en-US" dirty="0"/>
              <a:t>）</a:t>
            </a:r>
          </a:p>
        </p:txBody>
      </p:sp>
      <p:pic>
        <p:nvPicPr>
          <p:cNvPr id="4" name="内容占位符 3" descr="D:\MyData\tujh\AppData\Local\Temp\1637505427(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64315" y="2385260"/>
            <a:ext cx="3078747" cy="3025402"/>
          </a:xfrm>
          <a:prstGeom prst="rect">
            <a:avLst/>
          </a:prstGeom>
          <a:noFill/>
          <a:ln>
            <a:noFill/>
          </a:ln>
        </p:spPr>
      </p:pic>
      <p:sp>
        <p:nvSpPr>
          <p:cNvPr id="5" name="矩形 4"/>
          <p:cNvSpPr/>
          <p:nvPr/>
        </p:nvSpPr>
        <p:spPr>
          <a:xfrm>
            <a:off x="1564242" y="2062125"/>
            <a:ext cx="4374740" cy="4339650"/>
          </a:xfrm>
          <a:prstGeom prst="rect">
            <a:avLst/>
          </a:prstGeom>
        </p:spPr>
        <p:txBody>
          <a:bodyPr wrap="square">
            <a:spAutoFit/>
          </a:bodyPr>
          <a:lstStyle/>
          <a:p>
            <a:pPr marL="285750" indent="-285750">
              <a:buClr>
                <a:schemeClr val="accent1"/>
              </a:buClr>
              <a:buFont typeface="Arial" panose="020B0604020202020204" pitchFamily="34" charset="0"/>
              <a:buChar char="•"/>
            </a:pPr>
            <a:r>
              <a:rPr lang="en-US" altLang="zh-CN" sz="2000" dirty="0"/>
              <a:t>script text </a:t>
            </a:r>
            <a:r>
              <a:rPr lang="en-US" altLang="zh-CN" sz="2000" dirty="0" smtClean="0"/>
              <a:t> merged with the character </a:t>
            </a:r>
            <a:r>
              <a:rPr lang="en-US" altLang="zh-CN" sz="2000" dirty="0" smtClean="0"/>
              <a:t>is fed into the model as a </a:t>
            </a:r>
            <a:r>
              <a:rPr lang="en-US" altLang="zh-CN" sz="2000" dirty="0" smtClean="0">
                <a:solidFill>
                  <a:srgbClr val="FF0000"/>
                </a:solidFill>
              </a:rPr>
              <a:t>single sentence</a:t>
            </a:r>
            <a:r>
              <a:rPr lang="en-US" altLang="zh-CN" sz="2000" dirty="0" smtClean="0"/>
              <a:t>.</a:t>
            </a:r>
          </a:p>
          <a:p>
            <a:pPr marL="285750" indent="-285750">
              <a:buClr>
                <a:schemeClr val="accent1"/>
              </a:buClr>
              <a:buFont typeface="Arial" panose="020B0604020202020204" pitchFamily="34" charset="0"/>
              <a:buChar char="•"/>
            </a:pPr>
            <a:endParaRPr lang="en-US" altLang="zh-CN" sz="2000" dirty="0" smtClean="0"/>
          </a:p>
          <a:p>
            <a:pPr marL="285750" indent="-285750">
              <a:buClr>
                <a:schemeClr val="accent1"/>
              </a:buClr>
              <a:buFont typeface="Arial" panose="020B0604020202020204" pitchFamily="34" charset="0"/>
              <a:buChar char="•"/>
            </a:pPr>
            <a:r>
              <a:rPr lang="en-US" altLang="zh-CN" sz="2000" dirty="0" smtClean="0"/>
              <a:t>But different characters might have different emotions, and it is the </a:t>
            </a:r>
            <a:r>
              <a:rPr lang="en-US" altLang="zh-CN" sz="2000" dirty="0" smtClean="0">
                <a:solidFill>
                  <a:srgbClr val="FF0000"/>
                </a:solidFill>
              </a:rPr>
              <a:t>key information </a:t>
            </a:r>
          </a:p>
          <a:p>
            <a:pPr marL="285750" indent="-285750">
              <a:buClr>
                <a:schemeClr val="accent1"/>
              </a:buClr>
              <a:buFont typeface="Arial" panose="020B0604020202020204" pitchFamily="34" charset="0"/>
              <a:buChar char="•"/>
            </a:pPr>
            <a:endParaRPr lang="en-US" altLang="zh-CN" sz="2000" dirty="0" smtClean="0">
              <a:solidFill>
                <a:srgbClr val="FF0000"/>
              </a:solidFill>
            </a:endParaRPr>
          </a:p>
          <a:p>
            <a:pPr marL="285750" indent="-285750">
              <a:buClr>
                <a:schemeClr val="accent1"/>
              </a:buClr>
              <a:buFont typeface="Arial" panose="020B0604020202020204" pitchFamily="34" charset="0"/>
              <a:buChar char="•"/>
            </a:pPr>
            <a:r>
              <a:rPr lang="en-US" altLang="zh-CN" sz="2000" dirty="0" smtClean="0"/>
              <a:t>By merging, the character is mixed up with other words in the text, the model might </a:t>
            </a:r>
            <a:r>
              <a:rPr lang="en-US" altLang="zh-CN" sz="2000" dirty="0" smtClean="0">
                <a:solidFill>
                  <a:srgbClr val="FF0000"/>
                </a:solidFill>
              </a:rPr>
              <a:t>not be able to learn the importance </a:t>
            </a:r>
            <a:r>
              <a:rPr lang="en-US" altLang="zh-CN" sz="2000" dirty="0" smtClean="0"/>
              <a:t>of the character </a:t>
            </a:r>
          </a:p>
          <a:p>
            <a:endParaRPr lang="en-US" altLang="zh-CN" dirty="0" smtClean="0"/>
          </a:p>
          <a:p>
            <a:endParaRPr lang="en-US" altLang="zh-CN" dirty="0"/>
          </a:p>
        </p:txBody>
      </p:sp>
    </p:spTree>
    <p:extLst>
      <p:ext uri="{BB962C8B-B14F-4D97-AF65-F5344CB8AC3E}">
        <p14:creationId xmlns:p14="http://schemas.microsoft.com/office/powerpoint/2010/main" val="26218557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1434" y="750923"/>
            <a:ext cx="9603275" cy="636354"/>
          </a:xfrm>
        </p:spPr>
        <p:txBody>
          <a:bodyPr/>
          <a:lstStyle/>
          <a:p>
            <a:r>
              <a:rPr lang="en-US" altLang="zh-CN" dirty="0"/>
              <a:t>Improved </a:t>
            </a:r>
            <a:r>
              <a:rPr lang="en-US" altLang="zh-CN" dirty="0" smtClean="0"/>
              <a:t>model(2)</a:t>
            </a:r>
            <a:endParaRPr lang="zh-CN" altLang="en-US" dirty="0"/>
          </a:p>
        </p:txBody>
      </p:sp>
      <p:sp>
        <p:nvSpPr>
          <p:cNvPr id="3" name="内容占位符 2"/>
          <p:cNvSpPr>
            <a:spLocks noGrp="1"/>
          </p:cNvSpPr>
          <p:nvPr>
            <p:ph idx="1"/>
          </p:nvPr>
        </p:nvSpPr>
        <p:spPr>
          <a:xfrm>
            <a:off x="8737600" y="2015731"/>
            <a:ext cx="2835563" cy="3793941"/>
          </a:xfrm>
        </p:spPr>
        <p:txBody>
          <a:bodyPr>
            <a:normAutofit/>
          </a:bodyPr>
          <a:lstStyle/>
          <a:p>
            <a:r>
              <a:rPr lang="en-US" altLang="zh-CN" dirty="0" smtClean="0"/>
              <a:t>Separate character from script text</a:t>
            </a:r>
          </a:p>
          <a:p>
            <a:r>
              <a:rPr lang="en-US" altLang="zh-CN" dirty="0" smtClean="0"/>
              <a:t>Referring to the QA task, Character is regarded as question, </a:t>
            </a:r>
            <a:r>
              <a:rPr lang="en-US" altLang="zh-CN" dirty="0" smtClean="0"/>
              <a:t>script text </a:t>
            </a:r>
            <a:r>
              <a:rPr lang="en-US" altLang="zh-CN" dirty="0" smtClean="0"/>
              <a:t>is </a:t>
            </a:r>
            <a:r>
              <a:rPr lang="en-US" altLang="zh-CN" dirty="0" smtClean="0"/>
              <a:t>regarded as </a:t>
            </a:r>
            <a:r>
              <a:rPr lang="en-US" altLang="zh-CN" dirty="0" smtClean="0"/>
              <a:t>paragraph </a:t>
            </a:r>
          </a:p>
          <a:p>
            <a:r>
              <a:rPr lang="en-US" altLang="zh-CN" dirty="0" smtClean="0"/>
              <a:t>Attention mechanism in side the BERT</a:t>
            </a:r>
            <a:endParaRPr lang="en-US" altLang="zh-CN" dirty="0" smtClean="0"/>
          </a:p>
          <a:p>
            <a:endParaRPr lang="en-US" altLang="zh-CN" dirty="0" smtClean="0"/>
          </a:p>
          <a:p>
            <a:endParaRPr lang="zh-CN" altLang="en-US" dirty="0"/>
          </a:p>
        </p:txBody>
      </p:sp>
      <p:pic>
        <p:nvPicPr>
          <p:cNvPr id="4" name="图片 3" descr="D:\work\tts\code\github\script_emotion\graph\qa.png"/>
          <p:cNvPicPr/>
          <p:nvPr/>
        </p:nvPicPr>
        <p:blipFill>
          <a:blip r:embed="rId2">
            <a:extLst>
              <a:ext uri="{28A0092B-C50C-407E-A947-70E740481C1C}">
                <a14:useLocalDpi xmlns:a14="http://schemas.microsoft.com/office/drawing/2010/main" val="0"/>
              </a:ext>
            </a:extLst>
          </a:blip>
          <a:srcRect/>
          <a:stretch>
            <a:fillRect/>
          </a:stretch>
        </p:blipFill>
        <p:spPr bwMode="auto">
          <a:xfrm>
            <a:off x="-120073" y="2143550"/>
            <a:ext cx="5366327" cy="4054050"/>
          </a:xfrm>
          <a:prstGeom prst="rect">
            <a:avLst/>
          </a:prstGeom>
          <a:noFill/>
          <a:ln>
            <a:noFill/>
          </a:ln>
        </p:spPr>
      </p:pic>
      <p:pic>
        <p:nvPicPr>
          <p:cNvPr id="5" name="图片 4" descr="D:\MyData\tujh\AppData\Local\Temp\1637505408(1).png"/>
          <p:cNvPicPr/>
          <p:nvPr/>
        </p:nvPicPr>
        <p:blipFill>
          <a:blip r:embed="rId3">
            <a:extLst>
              <a:ext uri="{28A0092B-C50C-407E-A947-70E740481C1C}">
                <a14:useLocalDpi xmlns:a14="http://schemas.microsoft.com/office/drawing/2010/main" val="0"/>
              </a:ext>
            </a:extLst>
          </a:blip>
          <a:srcRect/>
          <a:stretch>
            <a:fillRect/>
          </a:stretch>
        </p:blipFill>
        <p:spPr bwMode="auto">
          <a:xfrm>
            <a:off x="5315527" y="2513393"/>
            <a:ext cx="3352800" cy="3063240"/>
          </a:xfrm>
          <a:prstGeom prst="rect">
            <a:avLst/>
          </a:prstGeom>
          <a:noFill/>
          <a:ln>
            <a:noFill/>
          </a:ln>
        </p:spPr>
      </p:pic>
    </p:spTree>
    <p:extLst>
      <p:ext uri="{BB962C8B-B14F-4D97-AF65-F5344CB8AC3E}">
        <p14:creationId xmlns:p14="http://schemas.microsoft.com/office/powerpoint/2010/main" val="28911310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Baseline model’s </a:t>
            </a:r>
            <a:r>
              <a:rPr lang="en-US" altLang="zh-CN" dirty="0" err="1" smtClean="0"/>
              <a:t>shoRtcomings</a:t>
            </a:r>
            <a:r>
              <a:rPr lang="en-US" altLang="zh-CN" dirty="0" smtClean="0"/>
              <a:t> </a:t>
            </a:r>
            <a:r>
              <a:rPr lang="zh-CN" altLang="en-US" dirty="0" smtClean="0"/>
              <a:t>（</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p:txBody>
          <a:bodyPr/>
          <a:lstStyle/>
          <a:p>
            <a:endParaRPr lang="en-US" altLang="zh-CN" dirty="0" smtClean="0"/>
          </a:p>
          <a:p>
            <a:r>
              <a:rPr lang="en-US" altLang="zh-CN" dirty="0" smtClean="0"/>
              <a:t>Baseline model doesn’t use the context, </a:t>
            </a:r>
            <a:r>
              <a:rPr lang="en-US" altLang="zh-CN" dirty="0" smtClean="0"/>
              <a:t>the </a:t>
            </a:r>
            <a:r>
              <a:rPr lang="en-US" altLang="zh-CN" dirty="0" smtClean="0"/>
              <a:t>input sentence is only the current </a:t>
            </a:r>
            <a:r>
              <a:rPr lang="en-US" altLang="zh-CN" dirty="0" smtClean="0"/>
              <a:t>one </a:t>
            </a:r>
            <a:r>
              <a:rPr lang="en-US" altLang="zh-CN" dirty="0" smtClean="0"/>
              <a:t>sentence</a:t>
            </a:r>
            <a:endParaRPr lang="en-US" altLang="zh-CN" dirty="0" smtClean="0"/>
          </a:p>
          <a:p>
            <a:r>
              <a:rPr lang="en-US" altLang="zh-CN" dirty="0" smtClean="0"/>
              <a:t>Sometimes the historic sentences </a:t>
            </a:r>
            <a:r>
              <a:rPr lang="en-US" altLang="zh-CN" dirty="0" smtClean="0"/>
              <a:t>help </a:t>
            </a:r>
            <a:r>
              <a:rPr lang="en-US" altLang="zh-CN" dirty="0" smtClean="0"/>
              <a:t>to predict the emotion.</a:t>
            </a:r>
            <a:endParaRPr lang="zh-CN" altLang="en-US" dirty="0"/>
          </a:p>
        </p:txBody>
      </p:sp>
    </p:spTree>
    <p:extLst>
      <p:ext uri="{BB962C8B-B14F-4D97-AF65-F5344CB8AC3E}">
        <p14:creationId xmlns:p14="http://schemas.microsoft.com/office/powerpoint/2010/main" val="17108446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Improved </a:t>
            </a:r>
            <a:r>
              <a:rPr lang="en-US" altLang="zh-CN" dirty="0" smtClean="0"/>
              <a:t>model(3)</a:t>
            </a:r>
            <a:endParaRPr lang="zh-CN" altLang="en-US" dirty="0"/>
          </a:p>
        </p:txBody>
      </p:sp>
      <p:sp>
        <p:nvSpPr>
          <p:cNvPr id="3" name="内容占位符 2"/>
          <p:cNvSpPr>
            <a:spLocks noGrp="1"/>
          </p:cNvSpPr>
          <p:nvPr>
            <p:ph idx="1"/>
          </p:nvPr>
        </p:nvSpPr>
        <p:spPr>
          <a:xfrm>
            <a:off x="1451580" y="2015732"/>
            <a:ext cx="4376566" cy="3450613"/>
          </a:xfrm>
        </p:spPr>
        <p:txBody>
          <a:bodyPr/>
          <a:lstStyle/>
          <a:p>
            <a:r>
              <a:rPr lang="en-US" altLang="zh-CN" dirty="0" smtClean="0"/>
              <a:t>Preprocess the </a:t>
            </a:r>
            <a:r>
              <a:rPr lang="en-US" altLang="zh-CN" dirty="0" err="1" smtClean="0"/>
              <a:t>data:make</a:t>
            </a:r>
            <a:r>
              <a:rPr lang="en-US" altLang="zh-CN" dirty="0" smtClean="0"/>
              <a:t> </a:t>
            </a:r>
            <a:r>
              <a:rPr lang="en-US" altLang="zh-CN" dirty="0" smtClean="0"/>
              <a:t>a script text list, </a:t>
            </a:r>
            <a:r>
              <a:rPr lang="en-US" altLang="zh-CN" dirty="0" smtClean="0"/>
              <a:t>remove </a:t>
            </a:r>
            <a:r>
              <a:rPr lang="en-US" altLang="zh-CN" dirty="0" smtClean="0"/>
              <a:t>duplicates and </a:t>
            </a:r>
            <a:r>
              <a:rPr lang="en-US" altLang="zh-CN" dirty="0" smtClean="0"/>
              <a:t>sort them </a:t>
            </a:r>
            <a:r>
              <a:rPr lang="en-US" altLang="zh-CN" dirty="0" smtClean="0"/>
              <a:t>by </a:t>
            </a:r>
            <a:r>
              <a:rPr lang="en-US" altLang="zh-CN" dirty="0" smtClean="0"/>
              <a:t>the sentence id</a:t>
            </a:r>
            <a:endParaRPr lang="en-US" altLang="zh-CN" dirty="0" smtClean="0"/>
          </a:p>
          <a:p>
            <a:r>
              <a:rPr lang="en-US" altLang="zh-CN" dirty="0" smtClean="0"/>
              <a:t>Find </a:t>
            </a:r>
            <a:r>
              <a:rPr lang="en-US" altLang="zh-CN" dirty="0"/>
              <a:t>previous 2 </a:t>
            </a:r>
            <a:r>
              <a:rPr lang="en-US" altLang="zh-CN" dirty="0" smtClean="0"/>
              <a:t>texts by sentence id, and merge them </a:t>
            </a:r>
            <a:r>
              <a:rPr lang="en-US" altLang="zh-CN" dirty="0"/>
              <a:t>into current text </a:t>
            </a:r>
            <a:r>
              <a:rPr lang="en-US" altLang="zh-CN" dirty="0" smtClean="0"/>
              <a:t>to generate a longer text </a:t>
            </a:r>
          </a:p>
          <a:p>
            <a:r>
              <a:rPr lang="en-US" altLang="zh-CN" dirty="0" smtClean="0"/>
              <a:t>Use the same structure of the improved model 2</a:t>
            </a:r>
            <a:endParaRPr lang="en-US"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990" y="5278829"/>
            <a:ext cx="8746305" cy="349494"/>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8146" y="2131629"/>
            <a:ext cx="5349704" cy="2834886"/>
          </a:xfrm>
          <a:prstGeom prst="rect">
            <a:avLst/>
          </a:prstGeom>
        </p:spPr>
      </p:pic>
    </p:spTree>
    <p:extLst>
      <p:ext uri="{BB962C8B-B14F-4D97-AF65-F5344CB8AC3E}">
        <p14:creationId xmlns:p14="http://schemas.microsoft.com/office/powerpoint/2010/main" val="16592698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Results(RMSE score</a:t>
            </a:r>
            <a:r>
              <a:rPr lang="en-US" altLang="zh-CN" dirty="0" smtClean="0"/>
              <a:t>)</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51696682"/>
              </p:ext>
            </p:extLst>
          </p:nvPr>
        </p:nvGraphicFramePr>
        <p:xfrm>
          <a:off x="1451580" y="2142834"/>
          <a:ext cx="9678238" cy="3103420"/>
        </p:xfrm>
        <a:graphic>
          <a:graphicData uri="http://schemas.openxmlformats.org/drawingml/2006/table">
            <a:tbl>
              <a:tblPr firstRow="1" firstCol="1" bandRow="1">
                <a:tableStyleId>{5C22544A-7EE6-4342-B048-85BDC9FD1C3A}</a:tableStyleId>
              </a:tblPr>
              <a:tblGrid>
                <a:gridCol w="3830539">
                  <a:extLst>
                    <a:ext uri="{9D8B030D-6E8A-4147-A177-3AD203B41FA5}">
                      <a16:colId xmlns:a16="http://schemas.microsoft.com/office/drawing/2014/main" val="183820484"/>
                    </a:ext>
                  </a:extLst>
                </a:gridCol>
                <a:gridCol w="3278221">
                  <a:extLst>
                    <a:ext uri="{9D8B030D-6E8A-4147-A177-3AD203B41FA5}">
                      <a16:colId xmlns:a16="http://schemas.microsoft.com/office/drawing/2014/main" val="3435600634"/>
                    </a:ext>
                  </a:extLst>
                </a:gridCol>
                <a:gridCol w="2569478">
                  <a:extLst>
                    <a:ext uri="{9D8B030D-6E8A-4147-A177-3AD203B41FA5}">
                      <a16:colId xmlns:a16="http://schemas.microsoft.com/office/drawing/2014/main" val="2422347636"/>
                    </a:ext>
                  </a:extLst>
                </a:gridCol>
              </a:tblGrid>
              <a:tr h="620684">
                <a:tc>
                  <a:txBody>
                    <a:bodyPr/>
                    <a:lstStyle/>
                    <a:p>
                      <a:pPr algn="just">
                        <a:spcAft>
                          <a:spcPts val="0"/>
                        </a:spcAft>
                      </a:pPr>
                      <a:r>
                        <a:rPr lang="en-US" sz="2800" kern="100" dirty="0">
                          <a:effectLst/>
                        </a:rPr>
                        <a:t> </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800" kern="100" dirty="0">
                          <a:effectLst/>
                        </a:rPr>
                        <a:t>Validation dataset</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800" kern="100" dirty="0">
                          <a:effectLst/>
                        </a:rPr>
                        <a:t>Test dataset</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16387458"/>
                  </a:ext>
                </a:extLst>
              </a:tr>
              <a:tr h="620684">
                <a:tc>
                  <a:txBody>
                    <a:bodyPr/>
                    <a:lstStyle/>
                    <a:p>
                      <a:pPr algn="just">
                        <a:spcAft>
                          <a:spcPts val="0"/>
                        </a:spcAft>
                      </a:pPr>
                      <a:r>
                        <a:rPr lang="en-US" sz="2800" kern="100" dirty="0">
                          <a:effectLst/>
                        </a:rPr>
                        <a:t>Baseline mode</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800" kern="100" dirty="0">
                          <a:effectLst/>
                        </a:rPr>
                        <a:t>0.6787</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800" kern="100" dirty="0">
                          <a:effectLst/>
                        </a:rPr>
                        <a:t>0.6814</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59292593"/>
                  </a:ext>
                </a:extLst>
              </a:tr>
              <a:tr h="620684">
                <a:tc>
                  <a:txBody>
                    <a:bodyPr/>
                    <a:lstStyle/>
                    <a:p>
                      <a:pPr algn="just">
                        <a:spcAft>
                          <a:spcPts val="0"/>
                        </a:spcAft>
                      </a:pPr>
                      <a:r>
                        <a:rPr lang="en-US" sz="2800" kern="100">
                          <a:effectLst/>
                        </a:rPr>
                        <a:t>Improved mode (1)</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800" kern="100" dirty="0">
                          <a:effectLst/>
                        </a:rPr>
                        <a:t>0.6837</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800" kern="100" dirty="0">
                          <a:effectLst/>
                        </a:rPr>
                        <a:t>0.6816</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0764013"/>
                  </a:ext>
                </a:extLst>
              </a:tr>
              <a:tr h="620684">
                <a:tc>
                  <a:txBody>
                    <a:bodyPr/>
                    <a:lstStyle/>
                    <a:p>
                      <a:pPr algn="just">
                        <a:spcAft>
                          <a:spcPts val="0"/>
                        </a:spcAft>
                      </a:pPr>
                      <a:r>
                        <a:rPr lang="en-US" sz="2800" kern="100">
                          <a:effectLst/>
                        </a:rPr>
                        <a:t>Improved mode (2)</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800" kern="100" dirty="0">
                          <a:effectLst/>
                        </a:rPr>
                        <a:t>0.6860</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800" kern="100" dirty="0">
                          <a:effectLst/>
                        </a:rPr>
                        <a:t>0.6842</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32741691"/>
                  </a:ext>
                </a:extLst>
              </a:tr>
              <a:tr h="620684">
                <a:tc>
                  <a:txBody>
                    <a:bodyPr/>
                    <a:lstStyle/>
                    <a:p>
                      <a:pPr algn="just">
                        <a:spcAft>
                          <a:spcPts val="0"/>
                        </a:spcAft>
                      </a:pPr>
                      <a:r>
                        <a:rPr lang="en-US" sz="2800" kern="100" dirty="0">
                          <a:effectLst/>
                        </a:rPr>
                        <a:t>Improved mode (3)</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800" b="1" kern="100" dirty="0">
                          <a:effectLst/>
                        </a:rPr>
                        <a:t>0.6907</a:t>
                      </a:r>
                      <a:endParaRPr 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800" b="1" kern="100" dirty="0">
                          <a:effectLst/>
                        </a:rPr>
                        <a:t>0.6864</a:t>
                      </a:r>
                      <a:endParaRPr 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61425309"/>
                  </a:ext>
                </a:extLst>
              </a:tr>
            </a:tbl>
          </a:graphicData>
        </a:graphic>
      </p:graphicFrame>
    </p:spTree>
    <p:extLst>
      <p:ext uri="{BB962C8B-B14F-4D97-AF65-F5344CB8AC3E}">
        <p14:creationId xmlns:p14="http://schemas.microsoft.com/office/powerpoint/2010/main" val="2681795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Results(place in the competition)</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6187" y="1853754"/>
            <a:ext cx="8680823" cy="3946930"/>
          </a:xfrm>
        </p:spPr>
      </p:pic>
      <p:sp>
        <p:nvSpPr>
          <p:cNvPr id="5" name="文本框 4"/>
          <p:cNvSpPr txBox="1"/>
          <p:nvPr/>
        </p:nvSpPr>
        <p:spPr>
          <a:xfrm>
            <a:off x="9581745" y="2568102"/>
            <a:ext cx="2252668" cy="646331"/>
          </a:xfrm>
          <a:prstGeom prst="rect">
            <a:avLst/>
          </a:prstGeom>
          <a:noFill/>
        </p:spPr>
        <p:txBody>
          <a:bodyPr wrap="none" rtlCol="0">
            <a:spAutoFit/>
          </a:bodyPr>
          <a:lstStyle/>
          <a:p>
            <a:pPr marL="285750" indent="-285750">
              <a:buFont typeface="Arial" panose="020B0604020202020204" pitchFamily="34" charset="0"/>
              <a:buChar char="•"/>
            </a:pPr>
            <a:r>
              <a:rPr lang="en-US" altLang="zh-CN" dirty="0" smtClean="0"/>
              <a:t>Won </a:t>
            </a:r>
            <a:r>
              <a:rPr lang="en-US" altLang="zh-CN" dirty="0" smtClean="0"/>
              <a:t>the </a:t>
            </a:r>
            <a:r>
              <a:rPr lang="en-US" altLang="zh-CN" dirty="0" smtClean="0"/>
              <a:t>place </a:t>
            </a:r>
            <a:r>
              <a:rPr lang="en-US" altLang="zh-CN" dirty="0" smtClean="0"/>
              <a:t>212</a:t>
            </a:r>
          </a:p>
          <a:p>
            <a:pPr marL="285750" indent="-285750">
              <a:buFont typeface="Arial" panose="020B0604020202020204" pitchFamily="34" charset="0"/>
              <a:buChar char="•"/>
            </a:pPr>
            <a:r>
              <a:rPr lang="en-US" altLang="zh-CN" dirty="0" err="1" smtClean="0"/>
              <a:t>Beated</a:t>
            </a:r>
            <a:r>
              <a:rPr lang="en-US" altLang="zh-CN" dirty="0" smtClean="0"/>
              <a:t>  350 teams</a:t>
            </a:r>
            <a:endParaRPr lang="zh-CN" altLang="en-US" dirty="0"/>
          </a:p>
        </p:txBody>
      </p:sp>
    </p:spTree>
    <p:extLst>
      <p:ext uri="{BB962C8B-B14F-4D97-AF65-F5344CB8AC3E}">
        <p14:creationId xmlns:p14="http://schemas.microsoft.com/office/powerpoint/2010/main" val="4222638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668D43-8748-40BF-8223-24D82FE496A3}"/>
              </a:ext>
            </a:extLst>
          </p:cNvPr>
          <p:cNvSpPr>
            <a:spLocks noGrp="1"/>
          </p:cNvSpPr>
          <p:nvPr>
            <p:ph type="title"/>
          </p:nvPr>
        </p:nvSpPr>
        <p:spPr/>
        <p:txBody>
          <a:bodyPr/>
          <a:lstStyle/>
          <a:p>
            <a:r>
              <a:rPr lang="en-US" altLang="zh-CN" dirty="0"/>
              <a:t>Abstract</a:t>
            </a:r>
            <a:endParaRPr lang="zh-CN" altLang="en-US" dirty="0"/>
          </a:p>
        </p:txBody>
      </p:sp>
      <p:sp>
        <p:nvSpPr>
          <p:cNvPr id="3" name="内容占位符 2">
            <a:extLst>
              <a:ext uri="{FF2B5EF4-FFF2-40B4-BE49-F238E27FC236}">
                <a16:creationId xmlns:a16="http://schemas.microsoft.com/office/drawing/2014/main" id="{7A71D11C-4109-4E61-8093-FE4E7423E23F}"/>
              </a:ext>
            </a:extLst>
          </p:cNvPr>
          <p:cNvSpPr>
            <a:spLocks noGrp="1"/>
          </p:cNvSpPr>
          <p:nvPr>
            <p:ph idx="1"/>
          </p:nvPr>
        </p:nvSpPr>
        <p:spPr>
          <a:xfrm>
            <a:off x="1451579" y="2015732"/>
            <a:ext cx="9603275" cy="4129887"/>
          </a:xfrm>
        </p:spPr>
        <p:txBody>
          <a:bodyPr/>
          <a:lstStyle/>
          <a:p>
            <a:r>
              <a:rPr lang="en-US" altLang="zh-CN" sz="1800" b="0" i="0" kern="100" dirty="0">
                <a:solidFill>
                  <a:srgbClr val="000000"/>
                </a:solidFill>
                <a:effectLst/>
                <a:latin typeface="NimbusRomNo9L-Regu"/>
                <a:ea typeface="等线" panose="02010600030101010101" pitchFamily="2" charset="-122"/>
                <a:cs typeface="Times New Roman" panose="02020603050405020304" pitchFamily="18" charset="0"/>
              </a:rPr>
              <a:t>This task is to analyze and identify the emotions of each character involved in every dialogue and action description in the script scenes from multiple dimensions. Comparing with traditional sentimental classification task, there are more changes in this task. E</a:t>
            </a: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motions are multidimensional, and each emotion has a degree. For example, the degree of happiness ranges from 0 to 5, with 0 being none and 5 being the strongest. A sentence may have a variety of emotions, such as joy, surprise. Emotion classification is for a certain role in a sentence, rather than the whole sentence. A sentence may have multiple roles with different emotions. Considering the property of the task, we tried a few networks which different from what the multi-classifier does.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577606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548896B-6518-4538-82C6-1BA383A9A363}"/>
              </a:ext>
            </a:extLst>
          </p:cNvPr>
          <p:cNvPicPr>
            <a:picLocks noChangeAspect="1"/>
          </p:cNvPicPr>
          <p:nvPr/>
        </p:nvPicPr>
        <p:blipFill>
          <a:blip r:embed="rId2"/>
          <a:stretch>
            <a:fillRect/>
          </a:stretch>
        </p:blipFill>
        <p:spPr>
          <a:xfrm>
            <a:off x="317465" y="974641"/>
            <a:ext cx="11557070" cy="1736662"/>
          </a:xfrm>
          <a:prstGeom prst="rect">
            <a:avLst/>
          </a:prstGeom>
        </p:spPr>
      </p:pic>
      <p:sp>
        <p:nvSpPr>
          <p:cNvPr id="6" name="文本框 5">
            <a:extLst>
              <a:ext uri="{FF2B5EF4-FFF2-40B4-BE49-F238E27FC236}">
                <a16:creationId xmlns:a16="http://schemas.microsoft.com/office/drawing/2014/main" id="{FFDEE953-5152-4156-BB3A-6E2C2F497073}"/>
              </a:ext>
            </a:extLst>
          </p:cNvPr>
          <p:cNvSpPr txBox="1"/>
          <p:nvPr/>
        </p:nvSpPr>
        <p:spPr>
          <a:xfrm>
            <a:off x="317465" y="2828836"/>
            <a:ext cx="11557070" cy="3693319"/>
          </a:xfrm>
          <a:prstGeom prst="rect">
            <a:avLst/>
          </a:prstGeom>
          <a:noFill/>
        </p:spPr>
        <p:txBody>
          <a:bodyPr wrap="square" rtlCol="0">
            <a:spAutoFit/>
          </a:bodyPr>
          <a:lstStyle/>
          <a:p>
            <a:r>
              <a:rPr lang="en-US" altLang="zh-CN" sz="2400" kern="100" dirty="0">
                <a:effectLst/>
                <a:latin typeface="Calibri" panose="020F0502020204030204" pitchFamily="34" charset="0"/>
                <a:ea typeface="等线" panose="02010600030101010101" pitchFamily="2" charset="-122"/>
                <a:cs typeface="Calibri" panose="020F0502020204030204" pitchFamily="34" charset="0"/>
              </a:rPr>
              <a:t>The above table is an example: The table content contains the script of a movie. The character column contains the specified character, that is mentioned in the script. The last 6 columns are the labels, which is in the training data but missing in the test data. The task is to identify the given character’s six emotions: love, happiness, surprise, anger, fear, and sorrow, and numerically rank them according to the script. A sentence has multiple characters, such as p2, d1 and x2, and for each character, the type and degree of emotion needs to be identified. In the sample, there is one line: A X2 Praise: “Wow, beautiful car!", which contains two emotions: "joy" and "surprise", and they are in degree 2 and 3, respectively.</a:t>
            </a:r>
            <a:endParaRPr lang="zh-CN" altLang="zh-CN" sz="2400" kern="100" dirty="0">
              <a:effectLst/>
              <a:latin typeface="Calibri" panose="020F0502020204030204" pitchFamily="34" charset="0"/>
              <a:ea typeface="等线" panose="02010600030101010101" pitchFamily="2" charset="-122"/>
              <a:cs typeface="Calibri" panose="020F0502020204030204" pitchFamily="34" charset="0"/>
            </a:endParaRPr>
          </a:p>
          <a:p>
            <a:endParaRPr lang="zh-CN" altLang="en-US" dirty="0"/>
          </a:p>
        </p:txBody>
      </p:sp>
      <p:sp>
        <p:nvSpPr>
          <p:cNvPr id="7" name="文本框 6">
            <a:extLst>
              <a:ext uri="{FF2B5EF4-FFF2-40B4-BE49-F238E27FC236}">
                <a16:creationId xmlns:a16="http://schemas.microsoft.com/office/drawing/2014/main" id="{BEF81159-661B-4531-87A0-D53D22AA6405}"/>
              </a:ext>
            </a:extLst>
          </p:cNvPr>
          <p:cNvSpPr txBox="1"/>
          <p:nvPr/>
        </p:nvSpPr>
        <p:spPr>
          <a:xfrm>
            <a:off x="335161" y="232594"/>
            <a:ext cx="1015174"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Data</a:t>
            </a:r>
            <a:endParaRPr lang="zh-CN"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7696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A07B73A-60B0-4D23-A4B0-3766E3FFAF44}"/>
              </a:ext>
            </a:extLst>
          </p:cNvPr>
          <p:cNvSpPr txBox="1"/>
          <p:nvPr/>
        </p:nvSpPr>
        <p:spPr>
          <a:xfrm>
            <a:off x="489099" y="574158"/>
            <a:ext cx="10887740" cy="2246769"/>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A total of 42896 labeled data were randomly shuffled and divided into training set and validation set in a ratio of 8:2.  We have counted the label distribution on the training set, and it is obvious from the data distribution that emotion value 0 accounts for the vast majority.  The higher the emotional value, the smaller the proportion.</a:t>
            </a:r>
            <a:endParaRPr lang="zh-CN" altLang="en-US" sz="2800" dirty="0">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3FC1551C-70FC-4977-8926-84CD49B7543C}"/>
              </a:ext>
            </a:extLst>
          </p:cNvPr>
          <p:cNvPicPr>
            <a:picLocks noChangeAspect="1"/>
          </p:cNvPicPr>
          <p:nvPr/>
        </p:nvPicPr>
        <p:blipFill>
          <a:blip r:embed="rId2"/>
          <a:stretch>
            <a:fillRect/>
          </a:stretch>
        </p:blipFill>
        <p:spPr>
          <a:xfrm>
            <a:off x="1042840" y="3019210"/>
            <a:ext cx="9473117" cy="3424120"/>
          </a:xfrm>
          <a:prstGeom prst="rect">
            <a:avLst/>
          </a:prstGeom>
        </p:spPr>
      </p:pic>
    </p:spTree>
    <p:extLst>
      <p:ext uri="{BB962C8B-B14F-4D97-AF65-F5344CB8AC3E}">
        <p14:creationId xmlns:p14="http://schemas.microsoft.com/office/powerpoint/2010/main" val="4263481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a:extLst>
              <a:ext uri="{FF2B5EF4-FFF2-40B4-BE49-F238E27FC236}">
                <a16:creationId xmlns:a16="http://schemas.microsoft.com/office/drawing/2014/main" id="{F08A8D1C-7F67-4F08-86EA-91C315E9BDFB}"/>
              </a:ext>
            </a:extLst>
          </p:cNvPr>
          <p:cNvGraphicFramePr/>
          <p:nvPr>
            <p:extLst>
              <p:ext uri="{D42A27DB-BD31-4B8C-83A1-F6EECF244321}">
                <p14:modId xmlns:p14="http://schemas.microsoft.com/office/powerpoint/2010/main" val="1669467144"/>
              </p:ext>
            </p:extLst>
          </p:nvPr>
        </p:nvGraphicFramePr>
        <p:xfrm>
          <a:off x="1520456" y="377454"/>
          <a:ext cx="9151088" cy="55023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7724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CBCB4-9D15-4AD3-9D83-5D66523A80A2}"/>
              </a:ext>
            </a:extLst>
          </p:cNvPr>
          <p:cNvSpPr>
            <a:spLocks noGrp="1"/>
          </p:cNvSpPr>
          <p:nvPr>
            <p:ph type="title"/>
          </p:nvPr>
        </p:nvSpPr>
        <p:spPr/>
        <p:txBody>
          <a:bodyPr/>
          <a:lstStyle/>
          <a:p>
            <a:r>
              <a:rPr lang="en-US" altLang="zh-CN" dirty="0"/>
              <a:t>evaluation indicators</a:t>
            </a:r>
            <a:endParaRPr lang="zh-CN" altLang="en-US" dirty="0"/>
          </a:p>
        </p:txBody>
      </p:sp>
      <p:sp>
        <p:nvSpPr>
          <p:cNvPr id="3" name="内容占位符 2">
            <a:extLst>
              <a:ext uri="{FF2B5EF4-FFF2-40B4-BE49-F238E27FC236}">
                <a16:creationId xmlns:a16="http://schemas.microsoft.com/office/drawing/2014/main" id="{1028E390-4AD9-4E29-A4FC-A5481E8CB0FA}"/>
              </a:ext>
            </a:extLst>
          </p:cNvPr>
          <p:cNvSpPr>
            <a:spLocks noGrp="1"/>
          </p:cNvSpPr>
          <p:nvPr>
            <p:ph idx="1"/>
          </p:nvPr>
        </p:nvSpPr>
        <p:spPr>
          <a:xfrm>
            <a:off x="1451579" y="2015732"/>
            <a:ext cx="9603275" cy="4037749"/>
          </a:xfrm>
        </p:spPr>
        <p:txBody>
          <a:bodyPr>
            <a:normAutofit fontScale="92500" lnSpcReduction="20000"/>
          </a:bodyPr>
          <a:lstStyle/>
          <a:p>
            <a:r>
              <a:rPr lang="en-US" altLang="zh-CN" dirty="0"/>
              <a:t>The score of the algorithm in this competition is calculated by the common root mean square error (RMSE), and the emotion values corresponding to the six emotions identified by "text content + character name" are counted:</a:t>
            </a:r>
          </a:p>
          <a:p>
            <a:endParaRPr lang="en-US" altLang="zh-CN" dirty="0"/>
          </a:p>
          <a:p>
            <a:endParaRPr lang="en-US" altLang="zh-CN" dirty="0"/>
          </a:p>
          <a:p>
            <a:endParaRPr lang="en-US" altLang="zh-CN" dirty="0"/>
          </a:p>
          <a:p>
            <a:endParaRPr lang="en-US" altLang="zh-CN" dirty="0"/>
          </a:p>
          <a:p>
            <a:endParaRPr lang="en-US" altLang="zh-CN" dirty="0"/>
          </a:p>
          <a:p>
            <a:r>
              <a:rPr lang="en-US" altLang="zh-CN" dirty="0"/>
              <a:t>Where </a:t>
            </a:r>
            <a:r>
              <a:rPr lang="en-US" altLang="zh-CN" dirty="0" err="1"/>
              <a:t>yi,j</a:t>
            </a:r>
            <a:r>
              <a:rPr lang="en-US" altLang="zh-CN" dirty="0"/>
              <a:t> is the predicted emotion value, </a:t>
            </a:r>
            <a:r>
              <a:rPr lang="en-US" altLang="zh-CN" dirty="0" err="1"/>
              <a:t>xi,j</a:t>
            </a:r>
            <a:r>
              <a:rPr lang="en-US" altLang="zh-CN" dirty="0"/>
              <a:t> are the marked emotion value, and n is the total number of test samples. The final ranking is based on score.</a:t>
            </a:r>
            <a:endParaRPr lang="zh-CN" altLang="en-US" dirty="0"/>
          </a:p>
        </p:txBody>
      </p:sp>
      <p:pic>
        <p:nvPicPr>
          <p:cNvPr id="5" name="图片 4">
            <a:extLst>
              <a:ext uri="{FF2B5EF4-FFF2-40B4-BE49-F238E27FC236}">
                <a16:creationId xmlns:a16="http://schemas.microsoft.com/office/drawing/2014/main" id="{F404C6F0-46B7-4555-A746-ADE6A18C4EC1}"/>
              </a:ext>
            </a:extLst>
          </p:cNvPr>
          <p:cNvPicPr>
            <a:picLocks noChangeAspect="1"/>
          </p:cNvPicPr>
          <p:nvPr/>
        </p:nvPicPr>
        <p:blipFill>
          <a:blip r:embed="rId2"/>
          <a:stretch>
            <a:fillRect/>
          </a:stretch>
        </p:blipFill>
        <p:spPr>
          <a:xfrm>
            <a:off x="3153198" y="3299573"/>
            <a:ext cx="5885604" cy="1889631"/>
          </a:xfrm>
          <a:prstGeom prst="rect">
            <a:avLst/>
          </a:prstGeom>
        </p:spPr>
      </p:pic>
    </p:spTree>
    <p:extLst>
      <p:ext uri="{BB962C8B-B14F-4D97-AF65-F5344CB8AC3E}">
        <p14:creationId xmlns:p14="http://schemas.microsoft.com/office/powerpoint/2010/main" val="2048220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A6C5A6-BBF9-4FB4-8F19-B6333E0F487E}"/>
              </a:ext>
            </a:extLst>
          </p:cNvPr>
          <p:cNvSpPr>
            <a:spLocks noGrp="1"/>
          </p:cNvSpPr>
          <p:nvPr>
            <p:ph type="ctrTitle"/>
          </p:nvPr>
        </p:nvSpPr>
        <p:spPr/>
        <p:txBody>
          <a:bodyPr>
            <a:normAutofit/>
          </a:bodyPr>
          <a:lstStyle/>
          <a:p>
            <a:r>
              <a:rPr lang="en-US" altLang="zh-CN" sz="6000" kern="100" dirty="0">
                <a:effectLst/>
                <a:latin typeface="Calibri" panose="020F0502020204030204" pitchFamily="34" charset="0"/>
                <a:ea typeface="等线" panose="02010600030101010101" pitchFamily="2" charset="-122"/>
                <a:cs typeface="Times New Roman" panose="02020603050405020304" pitchFamily="18" charset="0"/>
              </a:rPr>
              <a:t>Script Character Emotion Recognition</a:t>
            </a:r>
            <a:endParaRPr lang="zh-CN" altLang="en-US" sz="6000" dirty="0"/>
          </a:p>
        </p:txBody>
      </p:sp>
      <p:sp>
        <p:nvSpPr>
          <p:cNvPr id="3" name="副标题 2">
            <a:extLst>
              <a:ext uri="{FF2B5EF4-FFF2-40B4-BE49-F238E27FC236}">
                <a16:creationId xmlns:a16="http://schemas.microsoft.com/office/drawing/2014/main" id="{0437BC55-7BA9-44E3-862A-0EB0D4D526C2}"/>
              </a:ext>
            </a:extLst>
          </p:cNvPr>
          <p:cNvSpPr>
            <a:spLocks noGrp="1"/>
          </p:cNvSpPr>
          <p:nvPr>
            <p:ph type="subTitle" idx="1"/>
          </p:nvPr>
        </p:nvSpPr>
        <p:spPr>
          <a:xfrm>
            <a:off x="2417780" y="3531204"/>
            <a:ext cx="8637072" cy="2524498"/>
          </a:xfrm>
        </p:spPr>
        <p:txBody>
          <a:bodyPr>
            <a:normAutofit fontScale="92500" lnSpcReduction="20000"/>
          </a:bodyPr>
          <a:lstStyle/>
          <a:p>
            <a:r>
              <a:rPr lang="en-US" altLang="zh-CN" sz="2800" dirty="0">
                <a:latin typeface="Calibri" panose="020F0502020204030204" pitchFamily="34" charset="0"/>
                <a:cs typeface="Calibri" panose="020F0502020204030204" pitchFamily="34" charset="0"/>
              </a:rPr>
              <a:t>CS 584 Team 39 Presentation</a:t>
            </a:r>
          </a:p>
          <a:p>
            <a:pPr algn="r">
              <a:lnSpc>
                <a:spcPct val="150000"/>
              </a:lnSpc>
            </a:pPr>
            <a:r>
              <a:rPr lang="en-US" altLang="zh-CN" sz="2800" kern="100" dirty="0">
                <a:effectLst/>
                <a:latin typeface="Calibri" panose="020F0502020204030204" pitchFamily="34" charset="0"/>
                <a:ea typeface="等线" panose="02010600030101010101" pitchFamily="2" charset="-122"/>
                <a:cs typeface="Calibri" panose="020F0502020204030204" pitchFamily="34" charset="0"/>
              </a:rPr>
              <a:t>Biao Sun 	A20475197</a:t>
            </a:r>
            <a:endParaRPr lang="zh-CN" altLang="zh-CN" sz="2800" kern="100" dirty="0">
              <a:effectLst/>
              <a:latin typeface="Calibri" panose="020F0502020204030204" pitchFamily="34" charset="0"/>
              <a:ea typeface="等线" panose="02010600030101010101" pitchFamily="2" charset="-122"/>
              <a:cs typeface="Calibri" panose="020F0502020204030204" pitchFamily="34" charset="0"/>
            </a:endParaRPr>
          </a:p>
          <a:p>
            <a:pPr algn="r">
              <a:lnSpc>
                <a:spcPct val="150000"/>
              </a:lnSpc>
            </a:pPr>
            <a:r>
              <a:rPr lang="en-US" altLang="zh-CN" sz="2800" kern="100" dirty="0">
                <a:effectLst/>
                <a:latin typeface="Calibri" panose="020F0502020204030204" pitchFamily="34" charset="0"/>
                <a:ea typeface="等线" panose="02010600030101010101" pitchFamily="2" charset="-122"/>
                <a:cs typeface="Calibri" panose="020F0502020204030204" pitchFamily="34" charset="0"/>
              </a:rPr>
              <a:t>Jianhua Tu 	A20480216</a:t>
            </a:r>
            <a:endParaRPr lang="zh-CN" altLang="zh-CN" sz="2800" kern="100" dirty="0">
              <a:effectLst/>
              <a:latin typeface="Calibri" panose="020F0502020204030204" pitchFamily="34" charset="0"/>
              <a:ea typeface="等线" panose="02010600030101010101" pitchFamily="2" charset="-122"/>
              <a:cs typeface="Calibri" panose="020F0502020204030204" pitchFamily="34" charset="0"/>
            </a:endParaRPr>
          </a:p>
          <a:p>
            <a:pPr algn="r">
              <a:lnSpc>
                <a:spcPct val="150000"/>
              </a:lnSpc>
            </a:pPr>
            <a:r>
              <a:rPr lang="en-US" altLang="zh-CN" sz="2800" kern="100" dirty="0">
                <a:effectLst/>
                <a:latin typeface="Calibri" panose="020F0502020204030204" pitchFamily="34" charset="0"/>
                <a:ea typeface="等线" panose="02010600030101010101" pitchFamily="2" charset="-122"/>
                <a:cs typeface="Calibri" panose="020F0502020204030204" pitchFamily="34" charset="0"/>
              </a:rPr>
              <a:t>Ye Yu 		A20478640</a:t>
            </a:r>
            <a:endParaRPr lang="zh-CN" altLang="zh-CN" sz="2800" kern="100" dirty="0">
              <a:effectLst/>
              <a:latin typeface="Calibri" panose="020F0502020204030204" pitchFamily="34" charset="0"/>
              <a:ea typeface="等线" panose="02010600030101010101" pitchFamily="2" charset="-122"/>
              <a:cs typeface="Calibri" panose="020F0502020204030204" pitchFamily="34" charset="0"/>
            </a:endParaRPr>
          </a:p>
          <a:p>
            <a:endParaRPr lang="zh-CN" altLang="en-US" dirty="0"/>
          </a:p>
        </p:txBody>
      </p:sp>
    </p:spTree>
    <p:extLst>
      <p:ext uri="{BB962C8B-B14F-4D97-AF65-F5344CB8AC3E}">
        <p14:creationId xmlns:p14="http://schemas.microsoft.com/office/powerpoint/2010/main" val="2216973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Baseline model’s </a:t>
            </a:r>
            <a:r>
              <a:rPr lang="en-US" altLang="zh-CN" dirty="0" err="1" smtClean="0"/>
              <a:t>shoRtcomings</a:t>
            </a:r>
            <a:r>
              <a:rPr lang="en-US" altLang="zh-CN" dirty="0" smtClean="0"/>
              <a:t> &amp; </a:t>
            </a:r>
            <a:r>
              <a:rPr lang="en-US" altLang="zh-CN" dirty="0" err="1" smtClean="0"/>
              <a:t>improvment</a:t>
            </a:r>
            <a:r>
              <a:rPr lang="en-US" altLang="zh-CN" dirty="0" smtClean="0"/>
              <a:t/>
            </a:r>
            <a:br>
              <a:rPr lang="en-US" altLang="zh-CN" dirty="0" smtClean="0"/>
            </a:br>
            <a:r>
              <a:rPr lang="en-US" altLang="zh-CN" dirty="0"/>
              <a:t>	</a:t>
            </a:r>
            <a:r>
              <a:rPr lang="en-US" altLang="zh-CN" dirty="0" smtClean="0"/>
              <a:t>						by </a:t>
            </a:r>
            <a:r>
              <a:rPr lang="en-US" altLang="zh-CN" kern="100" dirty="0">
                <a:latin typeface="Calibri" panose="020F0502020204030204" pitchFamily="34" charset="0"/>
                <a:ea typeface="等线" panose="02010600030101010101" pitchFamily="2" charset="-122"/>
                <a:cs typeface="Calibri" panose="020F0502020204030204" pitchFamily="34" charset="0"/>
              </a:rPr>
              <a:t>Jianhua Tu </a:t>
            </a:r>
            <a:endParaRPr lang="zh-CN" altLang="en-US" dirty="0"/>
          </a:p>
        </p:txBody>
      </p:sp>
      <p:sp>
        <p:nvSpPr>
          <p:cNvPr id="3" name="内容占位符 2"/>
          <p:cNvSpPr>
            <a:spLocks noGrp="1"/>
          </p:cNvSpPr>
          <p:nvPr>
            <p:ph idx="1"/>
          </p:nvPr>
        </p:nvSpPr>
        <p:spPr>
          <a:xfrm>
            <a:off x="1451579" y="2015732"/>
            <a:ext cx="9603275" cy="902959"/>
          </a:xfrm>
        </p:spPr>
        <p:txBody>
          <a:bodyPr>
            <a:normAutofit lnSpcReduction="10000"/>
          </a:bodyPr>
          <a:lstStyle/>
          <a:p>
            <a:r>
              <a:rPr lang="en-US" altLang="zh-CN" dirty="0" smtClean="0"/>
              <a:t>W</a:t>
            </a:r>
            <a:r>
              <a:rPr lang="en-US" altLang="zh-CN" dirty="0" smtClean="0"/>
              <a:t>e use existing python package </a:t>
            </a:r>
            <a:r>
              <a:rPr lang="en-US" altLang="zh-CN" dirty="0" err="1" smtClean="0"/>
              <a:t>simpletransformers</a:t>
            </a:r>
            <a:r>
              <a:rPr lang="en-US" altLang="zh-CN" dirty="0" smtClean="0"/>
              <a:t> to build the baseline models quickly</a:t>
            </a:r>
          </a:p>
          <a:p>
            <a:r>
              <a:rPr lang="en-US" altLang="zh-CN" dirty="0" smtClean="0"/>
              <a:t>But it has shortcomings or limitations</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3473" y="3098916"/>
            <a:ext cx="8100762" cy="2636748"/>
          </a:xfrm>
          <a:prstGeom prst="rect">
            <a:avLst/>
          </a:prstGeom>
        </p:spPr>
      </p:pic>
    </p:spTree>
    <p:extLst>
      <p:ext uri="{BB962C8B-B14F-4D97-AF65-F5344CB8AC3E}">
        <p14:creationId xmlns:p14="http://schemas.microsoft.com/office/powerpoint/2010/main" val="13369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Improved </a:t>
            </a:r>
            <a:r>
              <a:rPr lang="en-US" altLang="zh-CN" dirty="0" smtClean="0"/>
              <a:t>models</a:t>
            </a:r>
            <a:endParaRPr lang="zh-CN" altLang="en-US" dirty="0"/>
          </a:p>
        </p:txBody>
      </p:sp>
      <p:sp>
        <p:nvSpPr>
          <p:cNvPr id="3" name="内容占位符 2"/>
          <p:cNvSpPr>
            <a:spLocks noGrp="1"/>
          </p:cNvSpPr>
          <p:nvPr>
            <p:ph idx="1"/>
          </p:nvPr>
        </p:nvSpPr>
        <p:spPr/>
        <p:txBody>
          <a:bodyPr/>
          <a:lstStyle/>
          <a:p>
            <a:r>
              <a:rPr lang="en-US" altLang="zh-CN" dirty="0" smtClean="0"/>
              <a:t>We </a:t>
            </a:r>
            <a:r>
              <a:rPr lang="en-US" altLang="zh-CN" dirty="0" smtClean="0"/>
              <a:t>rebuilt the network with </a:t>
            </a:r>
            <a:r>
              <a:rPr lang="en-US" altLang="zh-CN" dirty="0" err="1" smtClean="0"/>
              <a:t>Pytorch</a:t>
            </a:r>
            <a:r>
              <a:rPr lang="en-US" altLang="zh-CN" dirty="0" smtClean="0"/>
              <a:t> which allows us freely define the structure and loss functions</a:t>
            </a:r>
          </a:p>
          <a:p>
            <a:r>
              <a:rPr lang="en-US" altLang="zh-CN" dirty="0" smtClean="0"/>
              <a:t>We built 3 </a:t>
            </a:r>
            <a:r>
              <a:rPr lang="en-US" altLang="zh-CN" dirty="0" smtClean="0"/>
              <a:t>versions with </a:t>
            </a:r>
            <a:r>
              <a:rPr lang="en-US" altLang="zh-CN" dirty="0" smtClean="0"/>
              <a:t>suitable network structure and overcome the shortcomings step by step</a:t>
            </a:r>
          </a:p>
        </p:txBody>
      </p:sp>
    </p:spTree>
    <p:extLst>
      <p:ext uri="{BB962C8B-B14F-4D97-AF65-F5344CB8AC3E}">
        <p14:creationId xmlns:p14="http://schemas.microsoft.com/office/powerpoint/2010/main" val="4292693841"/>
      </p:ext>
    </p:extLst>
  </p:cSld>
  <p:clrMapOvr>
    <a:masterClrMapping/>
  </p:clrMapOvr>
  <p:timing>
    <p:tnLst>
      <p:par>
        <p:cTn id="1" dur="indefinite" restart="never" nodeType="tmRoot"/>
      </p:par>
    </p:tnLst>
  </p:timing>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914</TotalTime>
  <Words>904</Words>
  <Application>Microsoft Office PowerPoint</Application>
  <PresentationFormat>宽屏</PresentationFormat>
  <Paragraphs>78</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NimbusRomNo9L-Regu</vt:lpstr>
      <vt:lpstr>等线</vt:lpstr>
      <vt:lpstr>等线 Light</vt:lpstr>
      <vt:lpstr>Arial</vt:lpstr>
      <vt:lpstr>Calibri</vt:lpstr>
      <vt:lpstr>Gill Sans MT</vt:lpstr>
      <vt:lpstr>Times New Roman</vt:lpstr>
      <vt:lpstr>画廊</vt:lpstr>
      <vt:lpstr>Script Character Emotion Recognition</vt:lpstr>
      <vt:lpstr>Abstract</vt:lpstr>
      <vt:lpstr>PowerPoint 演示文稿</vt:lpstr>
      <vt:lpstr>PowerPoint 演示文稿</vt:lpstr>
      <vt:lpstr>PowerPoint 演示文稿</vt:lpstr>
      <vt:lpstr>evaluation indicators</vt:lpstr>
      <vt:lpstr>Script Character Emotion Recognition</vt:lpstr>
      <vt:lpstr>Baseline model’s shoRtcomings &amp; improvment        by Jianhua Tu </vt:lpstr>
      <vt:lpstr>Improved models</vt:lpstr>
      <vt:lpstr>Baseline model’s shoRtcoming（1）</vt:lpstr>
      <vt:lpstr>Improved model(1)</vt:lpstr>
      <vt:lpstr>Baseline model’s shotcommings （2）</vt:lpstr>
      <vt:lpstr>Baseline model’s shoRtcomings （2）</vt:lpstr>
      <vt:lpstr>Improved model(2)</vt:lpstr>
      <vt:lpstr>Baseline model’s shoRtcomings （3）</vt:lpstr>
      <vt:lpstr>Improved model(3)</vt:lpstr>
      <vt:lpstr>Results(RMSE score)</vt:lpstr>
      <vt:lpstr>Results(place in the competition)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Script Character Emotion Recognition</dc:title>
  <dc:creator>allyyuye@163.com</dc:creator>
  <cp:lastModifiedBy>Jianhua Tu 涂建华</cp:lastModifiedBy>
  <cp:revision>48</cp:revision>
  <dcterms:created xsi:type="dcterms:W3CDTF">2021-11-22T00:22:54Z</dcterms:created>
  <dcterms:modified xsi:type="dcterms:W3CDTF">2021-11-27T10:09:11Z</dcterms:modified>
</cp:coreProperties>
</file>