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64" r:id="rId4"/>
    <p:sldId id="268" r:id="rId5"/>
    <p:sldId id="265" r:id="rId6"/>
    <p:sldId id="266" r:id="rId7"/>
    <p:sldId id="270" r:id="rId8"/>
    <p:sldId id="267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7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9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8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4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4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6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2B5E-3876-488C-A1D9-164D806FCDA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0D855D-332E-4DB7-AF73-151A7391F3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7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Baseline model’s </a:t>
            </a:r>
            <a:r>
              <a:rPr lang="en-US" altLang="zh-CN" dirty="0" err="1" smtClean="0"/>
              <a:t>shoRtcomings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improvment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		by </a:t>
            </a:r>
            <a:r>
              <a:rPr lang="en-US" altLang="zh-CN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Jianhua Tu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90295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We use existing python package </a:t>
            </a:r>
            <a:r>
              <a:rPr lang="en-US" altLang="zh-CN" dirty="0" err="1" smtClean="0"/>
              <a:t>simpletransformers</a:t>
            </a:r>
            <a:r>
              <a:rPr lang="en-US" altLang="zh-CN" dirty="0" smtClean="0"/>
              <a:t> to build the baseline models quickly</a:t>
            </a:r>
          </a:p>
          <a:p>
            <a:r>
              <a:rPr lang="en-US" altLang="zh-CN" dirty="0" smtClean="0"/>
              <a:t>But it has shortcomings or limitations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73" y="3098916"/>
            <a:ext cx="8100762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Results(RMSE score)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159522"/>
              </p:ext>
            </p:extLst>
          </p:nvPr>
        </p:nvGraphicFramePr>
        <p:xfrm>
          <a:off x="1451580" y="2142834"/>
          <a:ext cx="9678238" cy="3103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0539">
                  <a:extLst>
                    <a:ext uri="{9D8B030D-6E8A-4147-A177-3AD203B41FA5}">
                      <a16:colId xmlns:a16="http://schemas.microsoft.com/office/drawing/2014/main" val="183820484"/>
                    </a:ext>
                  </a:extLst>
                </a:gridCol>
                <a:gridCol w="3278221">
                  <a:extLst>
                    <a:ext uri="{9D8B030D-6E8A-4147-A177-3AD203B41FA5}">
                      <a16:colId xmlns:a16="http://schemas.microsoft.com/office/drawing/2014/main" val="3435600634"/>
                    </a:ext>
                  </a:extLst>
                </a:gridCol>
                <a:gridCol w="2569478">
                  <a:extLst>
                    <a:ext uri="{9D8B030D-6E8A-4147-A177-3AD203B41FA5}">
                      <a16:colId xmlns:a16="http://schemas.microsoft.com/office/drawing/2014/main" val="2422347636"/>
                    </a:ext>
                  </a:extLst>
                </a:gridCol>
              </a:tblGrid>
              <a:tr h="6206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Validation dataset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Test dataset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6387458"/>
                  </a:ext>
                </a:extLst>
              </a:tr>
              <a:tr h="6206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Baseline </a:t>
                      </a:r>
                      <a:r>
                        <a:rPr lang="en-US" sz="2800" kern="100" dirty="0" smtClean="0">
                          <a:effectLst/>
                        </a:rPr>
                        <a:t>model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0.6787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0.6814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9292593"/>
                  </a:ext>
                </a:extLst>
              </a:tr>
              <a:tr h="6206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Improved </a:t>
                      </a:r>
                      <a:r>
                        <a:rPr lang="en-US" sz="2800" kern="100" dirty="0" smtClean="0">
                          <a:effectLst/>
                        </a:rPr>
                        <a:t>model </a:t>
                      </a:r>
                      <a:r>
                        <a:rPr lang="en-US" sz="2800" kern="100" dirty="0">
                          <a:effectLst/>
                        </a:rPr>
                        <a:t>(1)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0.6837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0.6816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64013"/>
                  </a:ext>
                </a:extLst>
              </a:tr>
              <a:tr h="6206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Improved </a:t>
                      </a:r>
                      <a:r>
                        <a:rPr lang="en-US" sz="2800" kern="100" dirty="0" smtClean="0">
                          <a:effectLst/>
                        </a:rPr>
                        <a:t>model </a:t>
                      </a:r>
                      <a:r>
                        <a:rPr lang="en-US" sz="2800" kern="100" dirty="0">
                          <a:effectLst/>
                        </a:rPr>
                        <a:t>(2)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0.6860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0.6842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2741691"/>
                  </a:ext>
                </a:extLst>
              </a:tr>
              <a:tr h="6206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Improved </a:t>
                      </a:r>
                      <a:r>
                        <a:rPr lang="en-US" sz="2800" kern="100" dirty="0" smtClean="0">
                          <a:effectLst/>
                        </a:rPr>
                        <a:t>model </a:t>
                      </a:r>
                      <a:r>
                        <a:rPr lang="en-US" sz="2800" kern="100" dirty="0">
                          <a:effectLst/>
                        </a:rPr>
                        <a:t>(3)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0.6907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0.6864</a:t>
                      </a:r>
                      <a:endParaRPr lang="zh-CN" sz="2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142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7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Results(place in the competition)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7" y="1853754"/>
            <a:ext cx="8680823" cy="3946930"/>
          </a:xfrm>
        </p:spPr>
      </p:pic>
      <p:sp>
        <p:nvSpPr>
          <p:cNvPr id="5" name="文本框 4"/>
          <p:cNvSpPr txBox="1"/>
          <p:nvPr/>
        </p:nvSpPr>
        <p:spPr>
          <a:xfrm>
            <a:off x="9581745" y="2568102"/>
            <a:ext cx="225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Won the place 212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Beated</a:t>
            </a:r>
            <a:r>
              <a:rPr lang="en-US" altLang="zh-CN" dirty="0" smtClean="0"/>
              <a:t>  350 teams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6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CN" sz="6600" dirty="0" smtClean="0"/>
              <a:t>Thank you 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53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Improved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rebuilt the network with </a:t>
            </a:r>
            <a:r>
              <a:rPr lang="en-US" altLang="zh-CN" dirty="0" err="1" smtClean="0"/>
              <a:t>Pytorch</a:t>
            </a:r>
            <a:r>
              <a:rPr lang="en-US" altLang="zh-CN" dirty="0" smtClean="0"/>
              <a:t> which allows us freely define the structure and loss functions</a:t>
            </a:r>
          </a:p>
          <a:p>
            <a:r>
              <a:rPr lang="en-US" altLang="zh-CN" dirty="0" smtClean="0"/>
              <a:t>We built 3 versions with suitable network structure and overcome the shortcomings step by step</a:t>
            </a:r>
          </a:p>
        </p:txBody>
      </p:sp>
    </p:spTree>
    <p:extLst>
      <p:ext uri="{BB962C8B-B14F-4D97-AF65-F5344CB8AC3E}">
        <p14:creationId xmlns:p14="http://schemas.microsoft.com/office/powerpoint/2010/main" val="4292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model’s </a:t>
            </a:r>
            <a:r>
              <a:rPr lang="en-US" altLang="zh-CN" dirty="0" err="1" smtClean="0"/>
              <a:t>shoRtcoming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69" y="2447038"/>
            <a:ext cx="8422294" cy="3449638"/>
          </a:xfrm>
        </p:spPr>
      </p:pic>
      <p:sp>
        <p:nvSpPr>
          <p:cNvPr id="3" name="文本框 2"/>
          <p:cNvSpPr txBox="1"/>
          <p:nvPr/>
        </p:nvSpPr>
        <p:spPr>
          <a:xfrm>
            <a:off x="1451579" y="1853754"/>
            <a:ext cx="949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 model </a:t>
            </a:r>
            <a:r>
              <a:rPr lang="en-US" altLang="zh-CN" dirty="0" err="1"/>
              <a:t>simplifys</a:t>
            </a:r>
            <a:r>
              <a:rPr lang="en-US" altLang="zh-CN" dirty="0"/>
              <a:t> the multi-label multi-classification problem as a multi-label binary classification problem. It only gives 0 or 1 for an emotion, </a:t>
            </a:r>
            <a:r>
              <a:rPr lang="en-US" altLang="zh-CN" dirty="0" smtClean="0"/>
              <a:t>but the emotion value could be 2 or 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7970982" y="5717309"/>
            <a:ext cx="157018" cy="0"/>
          </a:xfrm>
          <a:custGeom>
            <a:avLst/>
            <a:gdLst>
              <a:gd name="connsiteX0" fmla="*/ 0 w 157018"/>
              <a:gd name="connsiteY0" fmla="*/ 0 h 0"/>
              <a:gd name="connsiteX1" fmla="*/ 157018 w 15701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018">
                <a:moveTo>
                  <a:pt x="0" y="0"/>
                </a:moveTo>
                <a:lnTo>
                  <a:pt x="15701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Improved model(1)</a:t>
            </a:r>
            <a:endParaRPr lang="zh-CN" altLang="en-US" dirty="0"/>
          </a:p>
        </p:txBody>
      </p:sp>
      <p:pic>
        <p:nvPicPr>
          <p:cNvPr id="4" name="内容占位符 3" descr="D:\work\tts\code\github\script_emotion\graph\regression 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9" y="2032000"/>
            <a:ext cx="5329383" cy="4128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763492" y="2503055"/>
            <a:ext cx="5772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6 output blocks corresponding to 6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Regard it as </a:t>
            </a:r>
            <a:r>
              <a:rPr lang="en-US" altLang="zh-CN" dirty="0" smtClean="0">
                <a:solidFill>
                  <a:srgbClr val="FF0000"/>
                </a:solidFill>
              </a:rPr>
              <a:t>regression problem </a:t>
            </a:r>
            <a:r>
              <a:rPr lang="en-US" altLang="zh-CN" dirty="0" smtClean="0"/>
              <a:t>instead of multi-classification problem, because the target is a numeric value 0,1,2,3,different from cat/dog classification whose value can not be comparable in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 </a:t>
            </a:r>
            <a:r>
              <a:rPr lang="en-US" altLang="zh-CN" dirty="0" smtClean="0">
                <a:solidFill>
                  <a:srgbClr val="FF0000"/>
                </a:solidFill>
              </a:rPr>
              <a:t>MSE loss </a:t>
            </a:r>
            <a:r>
              <a:rPr lang="en-US" altLang="zh-CN" dirty="0" smtClean="0"/>
              <a:t>function instead of cross entropy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Total loss is the </a:t>
            </a:r>
            <a:r>
              <a:rPr lang="en-US" altLang="zh-CN" dirty="0" smtClean="0">
                <a:solidFill>
                  <a:srgbClr val="FF0000"/>
                </a:solidFill>
              </a:rPr>
              <a:t>summation</a:t>
            </a:r>
            <a:r>
              <a:rPr lang="en-US" altLang="zh-CN" dirty="0" smtClean="0"/>
              <a:t> of all output blocks’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Output one dimension logit of float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Convert float number into integer by </a:t>
            </a:r>
            <a:r>
              <a:rPr lang="en-US" altLang="zh-CN" dirty="0">
                <a:solidFill>
                  <a:srgbClr val="FF0000"/>
                </a:solidFill>
              </a:rPr>
              <a:t>rounding</a:t>
            </a:r>
            <a:r>
              <a:rPr lang="en-US" altLang="zh-CN" dirty="0"/>
              <a:t> 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model’s </a:t>
            </a:r>
            <a:r>
              <a:rPr lang="en-US" altLang="zh-CN" dirty="0" err="1"/>
              <a:t>shotcommings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Baseline model simply merges the character into script text,  forming a longer text.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57" y="2943906"/>
            <a:ext cx="8085521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model’s </a:t>
            </a:r>
            <a:r>
              <a:rPr lang="en-US" altLang="zh-CN" dirty="0" err="1" smtClean="0"/>
              <a:t>shoRtcomings</a:t>
            </a:r>
            <a:r>
              <a:rPr lang="en-US" altLang="zh-CN" dirty="0" smtClean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 descr="D:\MyData\tujh\AppData\Local\Temp\1637505427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15" y="2385260"/>
            <a:ext cx="3078747" cy="30254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564242" y="2062125"/>
            <a:ext cx="437474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script text </a:t>
            </a:r>
            <a:r>
              <a:rPr lang="en-US" altLang="zh-CN" sz="2000" dirty="0" smtClean="0"/>
              <a:t> merged with the character is fed into the model as a </a:t>
            </a:r>
            <a:r>
              <a:rPr lang="en-US" altLang="zh-CN" sz="2000" dirty="0" smtClean="0">
                <a:solidFill>
                  <a:srgbClr val="FF0000"/>
                </a:solidFill>
              </a:rPr>
              <a:t>single sentence</a:t>
            </a:r>
            <a:r>
              <a:rPr lang="en-US" altLang="zh-CN" sz="2000" dirty="0" smtClean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But different characters might have different emotions, and it is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key information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By merging, the character is mixed up with other words in the text, the model might </a:t>
            </a:r>
            <a:r>
              <a:rPr lang="en-US" altLang="zh-CN" sz="2000" dirty="0" smtClean="0">
                <a:solidFill>
                  <a:srgbClr val="FF0000"/>
                </a:solidFill>
              </a:rPr>
              <a:t>not be able to learn the importance </a:t>
            </a:r>
            <a:r>
              <a:rPr lang="en-US" altLang="zh-CN" sz="2000" dirty="0" smtClean="0"/>
              <a:t>of the character 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18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1434" y="750923"/>
            <a:ext cx="9603275" cy="636354"/>
          </a:xfrm>
        </p:spPr>
        <p:txBody>
          <a:bodyPr/>
          <a:lstStyle/>
          <a:p>
            <a:r>
              <a:rPr lang="en-US" altLang="zh-CN" dirty="0"/>
              <a:t>Improved </a:t>
            </a:r>
            <a:r>
              <a:rPr lang="en-US" altLang="zh-CN" dirty="0" smtClean="0"/>
              <a:t>model(2)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7600" y="2015731"/>
            <a:ext cx="2835563" cy="379394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Separate character from script text</a:t>
            </a:r>
          </a:p>
          <a:p>
            <a:r>
              <a:rPr lang="en-US" altLang="zh-CN" dirty="0" smtClean="0"/>
              <a:t>Referring to the QA task, Character is regarded as question, script text is regarded as paragraph </a:t>
            </a:r>
          </a:p>
          <a:p>
            <a:r>
              <a:rPr lang="en-US" altLang="zh-CN" dirty="0" smtClean="0"/>
              <a:t>Attention mechanism in side the BERT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D:\work\tts\code\github\script_emotion\graph\q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073" y="2143550"/>
            <a:ext cx="5366327" cy="40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D:\MyData\tujh\AppData\Local\Temp\1637505408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27" y="2513393"/>
            <a:ext cx="3352800" cy="306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1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model’s </a:t>
            </a:r>
            <a:r>
              <a:rPr lang="en-US" altLang="zh-CN" dirty="0" err="1" smtClean="0"/>
              <a:t>shoRtcomings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Baseline model doesn’t use the context, the input sentence is only the current one sentence</a:t>
            </a:r>
          </a:p>
          <a:p>
            <a:r>
              <a:rPr lang="en-US" altLang="zh-CN" dirty="0" smtClean="0"/>
              <a:t>Sometimes the historic sentences help to predict the emotion.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8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Improved </a:t>
            </a:r>
            <a:r>
              <a:rPr lang="en-US" altLang="zh-CN" dirty="0" smtClean="0"/>
              <a:t>model(3)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4376566" cy="3450613"/>
          </a:xfrm>
        </p:spPr>
        <p:txBody>
          <a:bodyPr/>
          <a:lstStyle/>
          <a:p>
            <a:r>
              <a:rPr lang="en-US" altLang="zh-CN" dirty="0" smtClean="0"/>
              <a:t>Preprocess the </a:t>
            </a:r>
            <a:r>
              <a:rPr lang="en-US" altLang="zh-CN" dirty="0" err="1" smtClean="0"/>
              <a:t>data:make</a:t>
            </a:r>
            <a:r>
              <a:rPr lang="en-US" altLang="zh-CN" dirty="0" smtClean="0"/>
              <a:t> a script text list, remove duplicates and sort them by the sentence id</a:t>
            </a:r>
          </a:p>
          <a:p>
            <a:r>
              <a:rPr lang="en-US" altLang="zh-CN" dirty="0" smtClean="0"/>
              <a:t>Find </a:t>
            </a:r>
            <a:r>
              <a:rPr lang="en-US" altLang="zh-CN" dirty="0"/>
              <a:t>previous 2 </a:t>
            </a:r>
            <a:r>
              <a:rPr lang="en-US" altLang="zh-CN" dirty="0" smtClean="0"/>
              <a:t>texts by sentence id, and merge them </a:t>
            </a:r>
            <a:r>
              <a:rPr lang="en-US" altLang="zh-CN" dirty="0"/>
              <a:t>into current text </a:t>
            </a:r>
            <a:r>
              <a:rPr lang="en-US" altLang="zh-CN" dirty="0" smtClean="0"/>
              <a:t>to generate a longer text </a:t>
            </a:r>
          </a:p>
          <a:p>
            <a:r>
              <a:rPr lang="en-US" altLang="zh-CN" dirty="0" smtClean="0"/>
              <a:t>Use the same structure of the improved model 2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90" y="5278829"/>
            <a:ext cx="8746305" cy="3494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146" y="2131629"/>
            <a:ext cx="5349704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2134</TotalTime>
  <Words>423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Gill Sans MT</vt:lpstr>
      <vt:lpstr>Times New Roman</vt:lpstr>
      <vt:lpstr>画廊</vt:lpstr>
      <vt:lpstr>Baseline model’s shoRtcomings &amp; improvment        by Jianhua Tu </vt:lpstr>
      <vt:lpstr>Improved models</vt:lpstr>
      <vt:lpstr>Baseline model’s shoRtcoming（1）</vt:lpstr>
      <vt:lpstr>Improved model(1)</vt:lpstr>
      <vt:lpstr>Baseline model’s shotcommings （2）</vt:lpstr>
      <vt:lpstr>Baseline model’s shoRtcomings （2）</vt:lpstr>
      <vt:lpstr>Improved model(2)</vt:lpstr>
      <vt:lpstr>Baseline model’s shoRtcomings （3）</vt:lpstr>
      <vt:lpstr>Improved model(3)</vt:lpstr>
      <vt:lpstr>Results(RMSE score)</vt:lpstr>
      <vt:lpstr>Results(place in the competition)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Character Emotion Recognition</dc:title>
  <dc:creator>allyyuye@163.com</dc:creator>
  <cp:lastModifiedBy>Jianhua Tu 涂建华</cp:lastModifiedBy>
  <cp:revision>51</cp:revision>
  <dcterms:created xsi:type="dcterms:W3CDTF">2021-11-22T00:22:54Z</dcterms:created>
  <dcterms:modified xsi:type="dcterms:W3CDTF">2021-11-28T11:06:27Z</dcterms:modified>
</cp:coreProperties>
</file>