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  <p:sldMasterId id="2147484106" r:id="rId2"/>
    <p:sldMasterId id="2147484142" r:id="rId3"/>
  </p:sldMasterIdLst>
  <p:sldIdLst>
    <p:sldId id="256" r:id="rId4"/>
    <p:sldId id="257" r:id="rId5"/>
    <p:sldId id="268" r:id="rId6"/>
    <p:sldId id="259" r:id="rId7"/>
    <p:sldId id="258" r:id="rId8"/>
    <p:sldId id="264" r:id="rId9"/>
    <p:sldId id="260" r:id="rId10"/>
    <p:sldId id="265" r:id="rId11"/>
    <p:sldId id="261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DB7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8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39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49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2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3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1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8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773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05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298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07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14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3456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19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858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94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94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25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51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66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4806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188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95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3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1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03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BAB3E8-D23F-4F79-A4F4-60B2B16C58DA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9DA5A8-24C0-4550-88CF-39E663239E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42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79785-0892-4B4B-8F43-C29D3C898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6600" b="1"/>
              <a:t>Синхронный многопоточный веб-сервер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9859F3-8DCD-482D-9D42-40C59AC6B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Calibri" panose="020F0502020204030204" pitchFamily="34" charset="0"/>
              </a:rPr>
              <a:t>Студент: Удалова Любовь</a:t>
            </a:r>
          </a:p>
          <a:p>
            <a:r>
              <a:rPr lang="ru-RU">
                <a:latin typeface="Calibri" panose="020F0502020204030204" pitchFamily="34" charset="0"/>
              </a:rPr>
              <a:t>Группа: </a:t>
            </a:r>
            <a:r>
              <a:rPr lang="en-US">
                <a:latin typeface="Calibri" panose="020F0502020204030204" pitchFamily="34" charset="0"/>
              </a:rPr>
              <a:t>java-se-2019-03</a:t>
            </a:r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8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Параметризованные </a:t>
            </a:r>
            <a:r>
              <a:rPr lang="en-US" dirty="0"/>
              <a:t>path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469709D-000D-42A0-9CA2-45A832141DE5}"/>
              </a:ext>
            </a:extLst>
          </p:cNvPr>
          <p:cNvSpPr txBox="1">
            <a:spLocks/>
          </p:cNvSpPr>
          <p:nvPr/>
        </p:nvSpPr>
        <p:spPr>
          <a:xfrm>
            <a:off x="1371600" y="4834287"/>
            <a:ext cx="6649673" cy="887923"/>
          </a:xfrm>
          <a:prstGeom prst="rect">
            <a:avLst/>
          </a:prstGeom>
          <a:ln w="19050">
            <a:solidFill>
              <a:srgbClr val="2B2B2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Путь джедая – алгоритмы с деревьями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Путь </a:t>
            </a:r>
            <a:r>
              <a:rPr lang="ru-RU" dirty="0" err="1"/>
              <a:t>падавана</a:t>
            </a:r>
            <a:r>
              <a:rPr lang="ru-RU" dirty="0"/>
              <a:t> – регулярные выражения</a:t>
            </a: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49F141D-F44E-4EC8-AAE4-AAAA0459A0FD}"/>
              </a:ext>
            </a:extLst>
          </p:cNvPr>
          <p:cNvSpPr txBox="1">
            <a:spLocks/>
          </p:cNvSpPr>
          <p:nvPr/>
        </p:nvSpPr>
        <p:spPr>
          <a:xfrm>
            <a:off x="1371600" y="1579751"/>
            <a:ext cx="6649673" cy="2612122"/>
          </a:xfrm>
          <a:prstGeom prst="rect">
            <a:avLst/>
          </a:prstGeom>
          <a:ln w="19050">
            <a:solidFill>
              <a:srgbClr val="2B2B2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Как же по </a:t>
            </a:r>
            <a:r>
              <a:rPr lang="en-US" dirty="0"/>
              <a:t>path </a:t>
            </a:r>
            <a:r>
              <a:rPr lang="ru-RU" dirty="0"/>
              <a:t>выбрать нужный нам </a:t>
            </a:r>
            <a:r>
              <a:rPr lang="en-US" dirty="0"/>
              <a:t>Handler?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/user/{id}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/user/{id}</a:t>
            </a:r>
            <a:r>
              <a:rPr lang="ru-RU" dirty="0"/>
              <a:t>/</a:t>
            </a:r>
            <a:r>
              <a:rPr lang="en-US" dirty="0"/>
              <a:t>{name}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 т.д.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3C7696-329F-4E39-8DBC-3612CF7C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53" y="4932334"/>
            <a:ext cx="1579751" cy="15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PathDispatcher</a:t>
            </a:r>
            <a:r>
              <a:rPr lang="ru-RU" dirty="0"/>
              <a:t> и </a:t>
            </a:r>
            <a:r>
              <a:rPr lang="en-US" dirty="0"/>
              <a:t>Route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57078A-7792-454A-AEB7-0D803F66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33" y="1303308"/>
            <a:ext cx="5019675" cy="4200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8E019C-F148-428F-B159-D2BE11E1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52" y="1303308"/>
            <a:ext cx="3762375" cy="265747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0B25FB2A-4E3F-45E1-A619-5A13C892C239}"/>
              </a:ext>
            </a:extLst>
          </p:cNvPr>
          <p:cNvSpPr txBox="1">
            <a:spLocks/>
          </p:cNvSpPr>
          <p:nvPr/>
        </p:nvSpPr>
        <p:spPr>
          <a:xfrm>
            <a:off x="1061208" y="4154646"/>
            <a:ext cx="4801559" cy="2430711"/>
          </a:xfrm>
          <a:prstGeom prst="rect">
            <a:avLst/>
          </a:prstGeom>
          <a:ln w="19050">
            <a:solidFill>
              <a:srgbClr val="2B2B2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err="1"/>
              <a:t>PathDispatcher</a:t>
            </a:r>
            <a:r>
              <a:rPr lang="en-US" dirty="0"/>
              <a:t> </a:t>
            </a:r>
            <a:r>
              <a:rPr lang="ru-RU" dirty="0"/>
              <a:t>содержит в себе заданные </a:t>
            </a:r>
            <a:r>
              <a:rPr lang="en-US" dirty="0"/>
              <a:t>Handler’</a:t>
            </a:r>
            <a:r>
              <a:rPr lang="ru-RU" dirty="0"/>
              <a:t>ы и с помощью </a:t>
            </a:r>
            <a:r>
              <a:rPr lang="en-US" dirty="0" err="1"/>
              <a:t>reqex</a:t>
            </a:r>
            <a:r>
              <a:rPr lang="en-US" dirty="0"/>
              <a:t> </a:t>
            </a:r>
            <a:r>
              <a:rPr lang="ru-RU" dirty="0"/>
              <a:t>выбирает нужный из них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Route – nested </a:t>
            </a:r>
            <a:r>
              <a:rPr lang="ru-RU" dirty="0"/>
              <a:t>класс, который содержит в себе </a:t>
            </a:r>
            <a:r>
              <a:rPr lang="en-US" dirty="0"/>
              <a:t>Handler,</a:t>
            </a:r>
            <a:r>
              <a:rPr lang="ru-RU" dirty="0"/>
              <a:t> создает</a:t>
            </a:r>
            <a:r>
              <a:rPr lang="en-US" dirty="0"/>
              <a:t> regex</a:t>
            </a:r>
            <a:r>
              <a:rPr lang="ru-RU" dirty="0"/>
              <a:t> для шаблона </a:t>
            </a:r>
            <a:r>
              <a:rPr lang="en-US" dirty="0"/>
              <a:t>path </a:t>
            </a:r>
            <a:r>
              <a:rPr lang="ru-RU" dirty="0"/>
              <a:t>и список соответствующих параметров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644B-D9A3-419F-A32E-9FBD6CDD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легковесного простого веб-фреймворка</a:t>
            </a:r>
          </a:p>
          <a:p>
            <a:r>
              <a:rPr lang="ru-RU" dirty="0"/>
              <a:t>Поработать с разбором протокола </a:t>
            </a:r>
            <a:r>
              <a:rPr lang="en-US" dirty="0"/>
              <a:t>HTTP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644B-D9A3-419F-A32E-9FBD6CDD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WebServer</a:t>
            </a:r>
            <a:r>
              <a:rPr lang="ru-RU" dirty="0"/>
              <a:t> – стартовая точка приложения, через него пользователь фреймворка добавляет свои реализации </a:t>
            </a:r>
            <a:r>
              <a:rPr lang="en-US" dirty="0"/>
              <a:t>Handler’</a:t>
            </a:r>
            <a:r>
              <a:rPr lang="ru-RU" dirty="0" err="1"/>
              <a:t>ов</a:t>
            </a:r>
            <a:endParaRPr lang="en-US" dirty="0"/>
          </a:p>
          <a:p>
            <a:r>
              <a:rPr lang="ru-RU" dirty="0"/>
              <a:t>Интерфейс </a:t>
            </a:r>
            <a:r>
              <a:rPr lang="en-US" dirty="0"/>
              <a:t>Handler – </a:t>
            </a:r>
            <a:r>
              <a:rPr lang="ru-RU" dirty="0"/>
              <a:t>интерфейс, который имплементирует пользователь, где будет происходит конечная работа с </a:t>
            </a:r>
            <a:r>
              <a:rPr lang="en-US" dirty="0"/>
              <a:t>http-</a:t>
            </a:r>
            <a:r>
              <a:rPr lang="ru-RU" dirty="0"/>
              <a:t>запросом</a:t>
            </a:r>
            <a:endParaRPr lang="en-US" dirty="0"/>
          </a:p>
          <a:p>
            <a:r>
              <a:rPr lang="en-US" dirty="0" err="1"/>
              <a:t>SocketListener</a:t>
            </a:r>
            <a:r>
              <a:rPr lang="ru-RU" dirty="0"/>
              <a:t> – здесь происходит первичная обработка входящего запроса</a:t>
            </a:r>
            <a:endParaRPr lang="en-US" dirty="0"/>
          </a:p>
          <a:p>
            <a:r>
              <a:rPr lang="en-US" dirty="0" err="1"/>
              <a:t>PathDispatcher</a:t>
            </a:r>
            <a:r>
              <a:rPr lang="ru-RU" dirty="0"/>
              <a:t> – класс, который обрабатывает </a:t>
            </a:r>
            <a:r>
              <a:rPr lang="en-US" dirty="0"/>
              <a:t>path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r>
              <a:rPr lang="ru-RU" dirty="0"/>
              <a:t> </a:t>
            </a:r>
            <a:r>
              <a:rPr lang="en-US" dirty="0"/>
              <a:t>Diagram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0C4B48C-2207-4E56-8795-4BDB982F8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094" y="1471328"/>
            <a:ext cx="6988629" cy="47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644B-D9A3-419F-A32E-9FBD6CDD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Первый прототип с одним </a:t>
            </a:r>
            <a:r>
              <a:rPr lang="en-US" dirty="0"/>
              <a:t>Handler’</a:t>
            </a:r>
            <a:r>
              <a:rPr lang="ru-RU" dirty="0"/>
              <a:t>ом для всех </a:t>
            </a:r>
            <a:r>
              <a:rPr lang="en-US" dirty="0"/>
              <a:t>path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Возможность подключать разные </a:t>
            </a:r>
            <a:r>
              <a:rPr lang="en-US" dirty="0"/>
              <a:t>Handler’</a:t>
            </a:r>
            <a:r>
              <a:rPr lang="ru-RU" dirty="0"/>
              <a:t>ы на разные </a:t>
            </a:r>
            <a:r>
              <a:rPr lang="en-US" dirty="0"/>
              <a:t>path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Работа с параметризованными </a:t>
            </a:r>
            <a:r>
              <a:rPr lang="en-US" dirty="0"/>
              <a:t>path </a:t>
            </a:r>
            <a:r>
              <a:rPr lang="ru-RU" dirty="0"/>
              <a:t>и </a:t>
            </a:r>
            <a:r>
              <a:rPr lang="en-US" dirty="0"/>
              <a:t>query-</a:t>
            </a:r>
            <a:r>
              <a:rPr lang="ru-RU" dirty="0"/>
              <a:t>параметрами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Разбор </a:t>
            </a:r>
            <a:r>
              <a:rPr lang="en-US" dirty="0"/>
              <a:t>json </a:t>
            </a:r>
            <a:r>
              <a:rPr lang="ru-RU" dirty="0"/>
              <a:t>из тела запроса на уровне фреймворка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2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644B-D9A3-419F-A32E-9FBD6CDD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00B050"/>
                </a:solidFill>
              </a:rPr>
              <a:t>Первый прототип с одним </a:t>
            </a:r>
            <a:r>
              <a:rPr lang="en-US" dirty="0">
                <a:solidFill>
                  <a:srgbClr val="00B050"/>
                </a:solidFill>
              </a:rPr>
              <a:t>Handler’</a:t>
            </a:r>
            <a:r>
              <a:rPr lang="ru-RU" dirty="0">
                <a:solidFill>
                  <a:srgbClr val="00B050"/>
                </a:solidFill>
              </a:rPr>
              <a:t>ом для всех </a:t>
            </a:r>
            <a:r>
              <a:rPr lang="en-US" dirty="0">
                <a:solidFill>
                  <a:srgbClr val="00B050"/>
                </a:solidFill>
              </a:rPr>
              <a:t>path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00B050"/>
                </a:solidFill>
              </a:rPr>
              <a:t>Возможность подключать разные </a:t>
            </a:r>
            <a:r>
              <a:rPr lang="en-US" dirty="0">
                <a:solidFill>
                  <a:srgbClr val="00B050"/>
                </a:solidFill>
              </a:rPr>
              <a:t>Handler’</a:t>
            </a:r>
            <a:r>
              <a:rPr lang="ru-RU" dirty="0">
                <a:solidFill>
                  <a:srgbClr val="00B050"/>
                </a:solidFill>
              </a:rPr>
              <a:t>ы на разные </a:t>
            </a:r>
            <a:r>
              <a:rPr lang="en-US" dirty="0">
                <a:solidFill>
                  <a:srgbClr val="00B050"/>
                </a:solidFill>
              </a:rPr>
              <a:t>path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00B050"/>
                </a:solidFill>
              </a:rPr>
              <a:t>Работа с параметризованными </a:t>
            </a:r>
            <a:r>
              <a:rPr lang="en-US" dirty="0">
                <a:solidFill>
                  <a:srgbClr val="00B050"/>
                </a:solidFill>
              </a:rPr>
              <a:t>path </a:t>
            </a:r>
            <a:r>
              <a:rPr lang="ru-RU" dirty="0">
                <a:solidFill>
                  <a:srgbClr val="00B050"/>
                </a:solidFill>
              </a:rPr>
              <a:t>и </a:t>
            </a:r>
            <a:r>
              <a:rPr lang="en-US" dirty="0">
                <a:solidFill>
                  <a:srgbClr val="00B050"/>
                </a:solidFill>
              </a:rPr>
              <a:t>query-</a:t>
            </a:r>
            <a:r>
              <a:rPr lang="ru-RU" dirty="0">
                <a:solidFill>
                  <a:srgbClr val="00B050"/>
                </a:solidFill>
              </a:rPr>
              <a:t>параметрами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DB7E21"/>
                </a:solidFill>
              </a:rPr>
              <a:t>Разбор </a:t>
            </a:r>
            <a:r>
              <a:rPr lang="en-US" dirty="0">
                <a:solidFill>
                  <a:srgbClr val="DB7E21"/>
                </a:solidFill>
              </a:rPr>
              <a:t>json </a:t>
            </a:r>
            <a:r>
              <a:rPr lang="ru-RU" dirty="0">
                <a:solidFill>
                  <a:srgbClr val="DB7E21"/>
                </a:solidFill>
              </a:rPr>
              <a:t>из тела запроса на уровне фреймворка</a:t>
            </a:r>
            <a:endParaRPr lang="en-US" dirty="0">
              <a:solidFill>
                <a:srgbClr val="DB7E21"/>
              </a:solidFill>
            </a:endParaRPr>
          </a:p>
          <a:p>
            <a:endParaRPr lang="ru-RU" dirty="0"/>
          </a:p>
        </p:txBody>
      </p:sp>
      <p:pic>
        <p:nvPicPr>
          <p:cNvPr id="5" name="Рисунок 4" descr="Маркеры-галочки">
            <a:extLst>
              <a:ext uri="{FF2B5EF4-FFF2-40B4-BE49-F238E27FC236}">
                <a16:creationId xmlns:a16="http://schemas.microsoft.com/office/drawing/2014/main" id="{BF090016-E95D-4BD6-85BB-BD7283E75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8487" y="2302778"/>
            <a:ext cx="354563" cy="354563"/>
          </a:xfrm>
          <a:prstGeom prst="rect">
            <a:avLst/>
          </a:prstGeom>
        </p:spPr>
      </p:pic>
      <p:pic>
        <p:nvPicPr>
          <p:cNvPr id="6" name="Рисунок 5" descr="Маркеры-галочки">
            <a:extLst>
              <a:ext uri="{FF2B5EF4-FFF2-40B4-BE49-F238E27FC236}">
                <a16:creationId xmlns:a16="http://schemas.microsoft.com/office/drawing/2014/main" id="{4A453BF4-C7AF-4A47-B5DE-65EA50A54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8487" y="2721622"/>
            <a:ext cx="354563" cy="354563"/>
          </a:xfrm>
          <a:prstGeom prst="rect">
            <a:avLst/>
          </a:prstGeom>
        </p:spPr>
      </p:pic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A1392C73-A23D-4D36-BBBC-86081D42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8487" y="3157245"/>
            <a:ext cx="354563" cy="354563"/>
          </a:xfrm>
          <a:prstGeom prst="rect">
            <a:avLst/>
          </a:prstGeom>
        </p:spPr>
      </p:pic>
      <p:pic>
        <p:nvPicPr>
          <p:cNvPr id="9" name="Рисунок 8" descr="Песочные часы">
            <a:extLst>
              <a:ext uri="{FF2B5EF4-FFF2-40B4-BE49-F238E27FC236}">
                <a16:creationId xmlns:a16="http://schemas.microsoft.com/office/drawing/2014/main" id="{B706AE7B-ACA3-481E-ACF6-5241BAF9F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8487" y="3592868"/>
            <a:ext cx="354563" cy="3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644B-D9A3-419F-A32E-9FBD6CDD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636" y="1436441"/>
            <a:ext cx="3849035" cy="3559466"/>
          </a:xfrm>
          <a:ln w="19050">
            <a:solidFill>
              <a:srgbClr val="2B2B2B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Метод запуска веб-сервера: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слушаем порт,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открываем сокет при соединении,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создаем объект </a:t>
            </a:r>
            <a:r>
              <a:rPr lang="en-US" dirty="0" err="1"/>
              <a:t>SocketListener</a:t>
            </a:r>
            <a:r>
              <a:rPr lang="en-US" dirty="0"/>
              <a:t>, </a:t>
            </a:r>
            <a:r>
              <a:rPr lang="ru-RU" dirty="0"/>
              <a:t>который наследует </a:t>
            </a:r>
            <a:r>
              <a:rPr lang="en-US" dirty="0"/>
              <a:t>Thread</a:t>
            </a:r>
            <a:r>
              <a:rPr lang="ru-RU" dirty="0"/>
              <a:t>, и в котором происходит чтение </a:t>
            </a:r>
            <a:r>
              <a:rPr lang="en-US" dirty="0"/>
              <a:t>http-</a:t>
            </a:r>
            <a:r>
              <a:rPr lang="ru-RU" dirty="0"/>
              <a:t>запроса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запускаем </a:t>
            </a:r>
            <a:r>
              <a:rPr lang="en-US" dirty="0" err="1"/>
              <a:t>SocketListener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D00-3713-4EF3-BF05-5D02AC3E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6" y="1414507"/>
            <a:ext cx="624816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Handler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0D211C1-5220-4183-B822-49A35ADB6B2B}"/>
              </a:ext>
            </a:extLst>
          </p:cNvPr>
          <p:cNvSpPr txBox="1">
            <a:spLocks/>
          </p:cNvSpPr>
          <p:nvPr/>
        </p:nvSpPr>
        <p:spPr>
          <a:xfrm>
            <a:off x="1219200" y="5270210"/>
            <a:ext cx="8039100" cy="1399038"/>
          </a:xfrm>
          <a:prstGeom prst="rect">
            <a:avLst/>
          </a:prstGeom>
          <a:ln w="19050">
            <a:solidFill>
              <a:srgbClr val="2B2B2B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Интерфейс, который имплементирует условный пользователь фреймворка, где будет происходит конечная работа с </a:t>
            </a:r>
            <a:r>
              <a:rPr lang="en-US" dirty="0"/>
              <a:t>http-</a:t>
            </a:r>
            <a:r>
              <a:rPr lang="ru-RU" dirty="0"/>
              <a:t>запросом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</a:t>
            </a:r>
            <a:r>
              <a:rPr lang="en-US" dirty="0"/>
              <a:t>Handler </a:t>
            </a:r>
            <a:r>
              <a:rPr lang="ru-RU" dirty="0"/>
              <a:t>соответствует одному </a:t>
            </a:r>
            <a:r>
              <a:rPr lang="en-US" dirty="0"/>
              <a:t>path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Есть незамысловатая реализация по умолчанию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AAAB40-487C-4EB5-8D9A-9AA856EA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8039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8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74F74-84E9-4016-BF39-AB299047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SocketListener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0D211C1-5220-4183-B822-49A35ADB6B2B}"/>
              </a:ext>
            </a:extLst>
          </p:cNvPr>
          <p:cNvSpPr txBox="1">
            <a:spLocks/>
          </p:cNvSpPr>
          <p:nvPr/>
        </p:nvSpPr>
        <p:spPr>
          <a:xfrm>
            <a:off x="6096000" y="1324850"/>
            <a:ext cx="4724400" cy="1284126"/>
          </a:xfrm>
          <a:prstGeom prst="rect">
            <a:avLst/>
          </a:prstGeom>
          <a:ln w="19050">
            <a:solidFill>
              <a:srgbClr val="2B2B2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В </a:t>
            </a:r>
            <a:r>
              <a:rPr lang="en-US" dirty="0" err="1"/>
              <a:t>SocketListener</a:t>
            </a:r>
            <a:r>
              <a:rPr lang="en-US" dirty="0"/>
              <a:t>’</a:t>
            </a:r>
            <a:r>
              <a:rPr lang="ru-RU" dirty="0"/>
              <a:t>е происходит основная работа: обработка </a:t>
            </a:r>
            <a:r>
              <a:rPr lang="en-US" dirty="0"/>
              <a:t>I/O </a:t>
            </a:r>
            <a:r>
              <a:rPr lang="ru-RU" dirty="0"/>
              <a:t>потоков, чтение и разбор </a:t>
            </a:r>
            <a:r>
              <a:rPr lang="en-US" dirty="0"/>
              <a:t>http</a:t>
            </a:r>
            <a:r>
              <a:rPr lang="ru-RU" dirty="0"/>
              <a:t>-запроса, передача запроса в нужный </a:t>
            </a:r>
            <a:r>
              <a:rPr lang="en-US" dirty="0"/>
              <a:t>Handler </a:t>
            </a:r>
            <a:r>
              <a:rPr lang="ru-RU" dirty="0"/>
              <a:t>и отправка ответа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217411-8304-4D91-BE8A-05501B5D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943226"/>
            <a:ext cx="4762500" cy="1743075"/>
          </a:xfrm>
          <a:prstGeom prst="rect">
            <a:avLst/>
          </a:prstGeom>
        </p:spPr>
      </p:pic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1B653E60-7F07-417E-B26B-76020400447F}"/>
              </a:ext>
            </a:extLst>
          </p:cNvPr>
          <p:cNvCxnSpPr>
            <a:cxnSpLocks/>
            <a:stCxn id="15" idx="2"/>
            <a:endCxn id="6" idx="1"/>
          </p:cNvCxnSpPr>
          <p:nvPr/>
        </p:nvCxnSpPr>
        <p:spPr>
          <a:xfrm rot="5400000" flipH="1" flipV="1">
            <a:off x="3387853" y="3807829"/>
            <a:ext cx="2663111" cy="2676981"/>
          </a:xfrm>
          <a:prstGeom prst="bentConnector4">
            <a:avLst>
              <a:gd name="adj1" fmla="val -8584"/>
              <a:gd name="adj2" fmla="val 938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DD663A-C31A-453B-BBBD-A17D8E28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06" y="1324850"/>
            <a:ext cx="4695825" cy="5153025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03510224-C943-4EF6-A83F-2CBEF446F099}"/>
              </a:ext>
            </a:extLst>
          </p:cNvPr>
          <p:cNvSpPr txBox="1">
            <a:spLocks/>
          </p:cNvSpPr>
          <p:nvPr/>
        </p:nvSpPr>
        <p:spPr>
          <a:xfrm>
            <a:off x="6096000" y="4981228"/>
            <a:ext cx="4724400" cy="1008511"/>
          </a:xfrm>
          <a:prstGeom prst="rect">
            <a:avLst/>
          </a:prstGeom>
          <a:ln w="19050">
            <a:solidFill>
              <a:srgbClr val="2B2B2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Если что-то пошло не так, то пытаемся отправить сообщение с ошибкой и кодом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118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377</TotalTime>
  <Words>321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Wingdings</vt:lpstr>
      <vt:lpstr>Wingdings 2</vt:lpstr>
      <vt:lpstr>HDOfficeLightV0</vt:lpstr>
      <vt:lpstr>1_HDOfficeLightV0</vt:lpstr>
      <vt:lpstr>Уголки</vt:lpstr>
      <vt:lpstr>Синхронный многопоточный веб-сервер</vt:lpstr>
      <vt:lpstr>Цели</vt:lpstr>
      <vt:lpstr>Основные классы</vt:lpstr>
      <vt:lpstr>Sequence Diagram</vt:lpstr>
      <vt:lpstr>Этапы</vt:lpstr>
      <vt:lpstr>Этапы</vt:lpstr>
      <vt:lpstr>WebServer</vt:lpstr>
      <vt:lpstr>Интерфейс Handler</vt:lpstr>
      <vt:lpstr>SocketListener</vt:lpstr>
      <vt:lpstr>Параметризованные path</vt:lpstr>
      <vt:lpstr>PathDispatcher и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Erinary</dc:creator>
  <cp:lastModifiedBy>Erinary</cp:lastModifiedBy>
  <cp:revision>14</cp:revision>
  <dcterms:created xsi:type="dcterms:W3CDTF">2019-09-26T17:07:06Z</dcterms:created>
  <dcterms:modified xsi:type="dcterms:W3CDTF">2019-09-27T00:04:24Z</dcterms:modified>
</cp:coreProperties>
</file>