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9" r:id="rId3"/>
    <p:sldId id="270" r:id="rId4"/>
    <p:sldId id="261" r:id="rId5"/>
    <p:sldId id="262" r:id="rId6"/>
    <p:sldId id="271" r:id="rId7"/>
    <p:sldId id="265"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640" autoAdjust="0"/>
    <p:restoredTop sz="94660"/>
  </p:normalViewPr>
  <p:slideViewPr>
    <p:cSldViewPr snapToGrid="0">
      <p:cViewPr varScale="1">
        <p:scale>
          <a:sx n="46" d="100"/>
          <a:sy n="46" d="100"/>
        </p:scale>
        <p:origin x="48"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124371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0A95CD-E266-49FE-B616-8ABA79BC7352}"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394825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4068470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6459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3955069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1143335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58403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2611472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29076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152264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51950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A95CD-E266-49FE-B616-8ABA79BC7352}"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322967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A95CD-E266-49FE-B616-8ABA79BC7352}" type="datetimeFigureOut">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34874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405342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314231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0A95CD-E266-49FE-B616-8ABA79BC7352}" type="datetimeFigureOut">
              <a:rPr lang="en-US" smtClean="0"/>
              <a:t>7/20/2020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143177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0A95CD-E266-49FE-B616-8ABA79BC7352}"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F51F9-875A-4BF4-8180-B8A54F8B9492}" type="slidenum">
              <a:rPr lang="en-US" smtClean="0"/>
              <a:t>‹#›</a:t>
            </a:fld>
            <a:endParaRPr lang="en-US"/>
          </a:p>
        </p:txBody>
      </p:sp>
    </p:spTree>
    <p:extLst>
      <p:ext uri="{BB962C8B-B14F-4D97-AF65-F5344CB8AC3E}">
        <p14:creationId xmlns:p14="http://schemas.microsoft.com/office/powerpoint/2010/main" val="117553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0A95CD-E266-49FE-B616-8ABA79BC7352}" type="datetimeFigureOut">
              <a:rPr lang="en-US" smtClean="0"/>
              <a:t>7/20/2020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4F51F9-875A-4BF4-8180-B8A54F8B9492}" type="slidenum">
              <a:rPr lang="en-US" smtClean="0"/>
              <a:t>‹#›</a:t>
            </a:fld>
            <a:endParaRPr lang="en-US"/>
          </a:p>
        </p:txBody>
      </p:sp>
    </p:spTree>
    <p:extLst>
      <p:ext uri="{BB962C8B-B14F-4D97-AF65-F5344CB8AC3E}">
        <p14:creationId xmlns:p14="http://schemas.microsoft.com/office/powerpoint/2010/main" val="220399750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227125A-802E-4564-B0C2-4C5E45F9F7C6}"/>
              </a:ext>
            </a:extLst>
          </p:cNvPr>
          <p:cNvSpPr>
            <a:spLocks noGrp="1"/>
          </p:cNvSpPr>
          <p:nvPr>
            <p:ph type="ctrTitle"/>
          </p:nvPr>
        </p:nvSpPr>
        <p:spPr>
          <a:xfrm>
            <a:off x="965505" y="623571"/>
            <a:ext cx="10260990" cy="3523885"/>
          </a:xfrm>
        </p:spPr>
        <p:txBody>
          <a:bodyPr>
            <a:normAutofit/>
          </a:bodyPr>
          <a:lstStyle/>
          <a:p>
            <a:pPr algn="ctr">
              <a:lnSpc>
                <a:spcPct val="90000"/>
              </a:lnSpc>
            </a:pPr>
            <a:r>
              <a:rPr lang="en-US" sz="8000" dirty="0"/>
              <a:t>Call Center Simulation using </a:t>
            </a:r>
            <a:r>
              <a:rPr lang="en-US" sz="8000" dirty="0" err="1"/>
              <a:t>Simpy</a:t>
            </a:r>
            <a:endParaRPr lang="en-US" sz="8000" dirty="0"/>
          </a:p>
        </p:txBody>
      </p:sp>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Data 604 Final Project</a:t>
            </a:r>
          </a:p>
          <a:p>
            <a:pPr algn="ctr"/>
            <a:r>
              <a:rPr lang="en-US" sz="2400" dirty="0">
                <a:solidFill>
                  <a:schemeClr val="bg2"/>
                </a:solidFill>
              </a:rPr>
              <a:t>Erinda Budo</a:t>
            </a:r>
          </a:p>
        </p:txBody>
      </p:sp>
    </p:spTree>
    <p:extLst>
      <p:ext uri="{BB962C8B-B14F-4D97-AF65-F5344CB8AC3E}">
        <p14:creationId xmlns:p14="http://schemas.microsoft.com/office/powerpoint/2010/main" val="210583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227125A-802E-4564-B0C2-4C5E45F9F7C6}"/>
              </a:ext>
            </a:extLst>
          </p:cNvPr>
          <p:cNvSpPr>
            <a:spLocks noGrp="1"/>
          </p:cNvSpPr>
          <p:nvPr>
            <p:ph type="ctrTitle"/>
          </p:nvPr>
        </p:nvSpPr>
        <p:spPr>
          <a:xfrm>
            <a:off x="965505" y="623571"/>
            <a:ext cx="10260990" cy="3523885"/>
          </a:xfrm>
        </p:spPr>
        <p:txBody>
          <a:bodyPr>
            <a:normAutofit/>
          </a:bodyPr>
          <a:lstStyle/>
          <a:p>
            <a:pPr algn="ctr"/>
            <a:r>
              <a:rPr lang="en-US" sz="8000" dirty="0"/>
              <a:t>Problem Statement</a:t>
            </a:r>
          </a:p>
        </p:txBody>
      </p:sp>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965505" y="4777380"/>
            <a:ext cx="10260990" cy="1209763"/>
          </a:xfrm>
        </p:spPr>
        <p:txBody>
          <a:bodyPr>
            <a:noAutofit/>
          </a:bodyPr>
          <a:lstStyle/>
          <a:p>
            <a:pPr algn="ctr">
              <a:lnSpc>
                <a:spcPct val="90000"/>
              </a:lnSpc>
              <a:spcAft>
                <a:spcPts val="600"/>
              </a:spcAft>
            </a:pPr>
            <a:r>
              <a:rPr lang="en-US" b="1" dirty="0">
                <a:solidFill>
                  <a:schemeClr val="bg2"/>
                </a:solidFill>
              </a:rPr>
              <a:t>1.How has </a:t>
            </a:r>
            <a:r>
              <a:rPr lang="en-US" b="1" dirty="0" err="1">
                <a:solidFill>
                  <a:schemeClr val="bg2"/>
                </a:solidFill>
              </a:rPr>
              <a:t>Covid</a:t>
            </a:r>
            <a:r>
              <a:rPr lang="en-US" b="1" dirty="0">
                <a:solidFill>
                  <a:schemeClr val="bg2"/>
                </a:solidFill>
              </a:rPr>
              <a:t> 19 impacted bank call centers services?</a:t>
            </a:r>
          </a:p>
          <a:p>
            <a:pPr algn="ctr">
              <a:lnSpc>
                <a:spcPct val="90000"/>
              </a:lnSpc>
              <a:spcAft>
                <a:spcPts val="600"/>
              </a:spcAft>
            </a:pPr>
            <a:r>
              <a:rPr lang="en-US" b="1" dirty="0">
                <a:solidFill>
                  <a:schemeClr val="bg2"/>
                </a:solidFill>
              </a:rPr>
              <a:t>2.Can automated services help in reducing waiting time to speak to a representative?</a:t>
            </a:r>
          </a:p>
          <a:p>
            <a:pPr algn="ctr">
              <a:lnSpc>
                <a:spcPct val="90000"/>
              </a:lnSpc>
              <a:spcAft>
                <a:spcPts val="600"/>
              </a:spcAft>
            </a:pPr>
            <a:r>
              <a:rPr lang="en-US" b="1" dirty="0">
                <a:solidFill>
                  <a:schemeClr val="bg2"/>
                </a:solidFill>
              </a:rPr>
              <a:t> </a:t>
            </a:r>
          </a:p>
        </p:txBody>
      </p:sp>
    </p:spTree>
    <p:extLst>
      <p:ext uri="{BB962C8B-B14F-4D97-AF65-F5344CB8AC3E}">
        <p14:creationId xmlns:p14="http://schemas.microsoft.com/office/powerpoint/2010/main" val="118225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27125A-802E-4564-B0C2-4C5E45F9F7C6}"/>
              </a:ext>
            </a:extLst>
          </p:cNvPr>
          <p:cNvSpPr>
            <a:spLocks noGrp="1"/>
          </p:cNvSpPr>
          <p:nvPr>
            <p:ph type="ctrTitle"/>
          </p:nvPr>
        </p:nvSpPr>
        <p:spPr>
          <a:xfrm>
            <a:off x="650668" y="138545"/>
            <a:ext cx="7731332" cy="817419"/>
          </a:xfrm>
        </p:spPr>
        <p:txBody>
          <a:bodyPr vert="horz" lIns="91440" tIns="45720" rIns="91440" bIns="45720" rtlCol="0" anchor="t">
            <a:normAutofit/>
          </a:bodyPr>
          <a:lstStyle/>
          <a:p>
            <a:r>
              <a:rPr lang="en-US" sz="4400">
                <a:solidFill>
                  <a:schemeClr val="accent1">
                    <a:lumMod val="75000"/>
                  </a:schemeClr>
                </a:solidFill>
              </a:rPr>
              <a:t>Description of problem</a:t>
            </a:r>
            <a:endParaRPr lang="en-US" sz="4400" dirty="0">
              <a:solidFill>
                <a:schemeClr val="accent1">
                  <a:lumMod val="75000"/>
                </a:schemeClr>
              </a:solidFill>
            </a:endParaRPr>
          </a:p>
        </p:txBody>
      </p:sp>
      <p:pic>
        <p:nvPicPr>
          <p:cNvPr id="5" name="Picture 4">
            <a:extLst>
              <a:ext uri="{FF2B5EF4-FFF2-40B4-BE49-F238E27FC236}">
                <a16:creationId xmlns:a16="http://schemas.microsoft.com/office/drawing/2014/main" id="{92091559-5353-457E-8A13-CCCC0109FD12}"/>
              </a:ext>
            </a:extLst>
          </p:cNvPr>
          <p:cNvPicPr>
            <a:picLocks noChangeAspect="1"/>
          </p:cNvPicPr>
          <p:nvPr/>
        </p:nvPicPr>
        <p:blipFill rotWithShape="1">
          <a:blip r:embed="rId7"/>
          <a:srcRect l="58668" r="2" b="2"/>
          <a:stretch/>
        </p:blipFill>
        <p:spPr>
          <a:xfrm>
            <a:off x="8609012" y="10"/>
            <a:ext cx="3585798" cy="6857990"/>
          </a:xfrm>
          <a:prstGeom prst="rect">
            <a:avLst/>
          </a:prstGeom>
        </p:spPr>
      </p:pic>
      <p:sp>
        <p:nvSpPr>
          <p:cNvPr id="22" name="Rectangle 21">
            <a:extLst>
              <a:ext uri="{FF2B5EF4-FFF2-40B4-BE49-F238E27FC236}">
                <a16:creationId xmlns:a16="http://schemas.microsoft.com/office/drawing/2014/main" id="{EF049B09-93BA-40D3-8B80-788A87C8F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650668" y="1311216"/>
            <a:ext cx="6249784" cy="4937184"/>
          </a:xfrm>
        </p:spPr>
        <p:txBody>
          <a:bodyPr vert="horz" lIns="91440" tIns="45720" rIns="91440" bIns="45720" rtlCol="0">
            <a:noAutofit/>
          </a:bodyPr>
          <a:lstStyle/>
          <a:p>
            <a:pPr>
              <a:lnSpc>
                <a:spcPct val="90000"/>
              </a:lnSpc>
              <a:buFont typeface="Wingdings 3" charset="2"/>
              <a:buChar char=""/>
            </a:pPr>
            <a:r>
              <a:rPr lang="en-US" sz="1400" dirty="0">
                <a:solidFill>
                  <a:schemeClr val="tx1"/>
                </a:solidFill>
              </a:rPr>
              <a:t>After the average of two minutes hold customers prefer to hang up the call and approximately half of them don’t call back, it affects the loyalty of customer towards a business. In today’s technology-driven world, information is available rapidly, so when circumstances get out of bed in which information is slow to right to use or confusing, the customer experience is weakened.</a:t>
            </a:r>
          </a:p>
          <a:p>
            <a:pPr>
              <a:lnSpc>
                <a:spcPct val="90000"/>
              </a:lnSpc>
            </a:pPr>
            <a:r>
              <a:rPr lang="en-US" sz="1400" dirty="0">
                <a:solidFill>
                  <a:schemeClr val="tx1"/>
                </a:solidFill>
              </a:rPr>
              <a:t>Long wait on hold or getting information can make a customer irritating. The longer they are on hold, the more frustration physiques up and engagement is reduced before an agent even handles the call. Add in poor call course-plotting, confusing IVRs, and agent turnover, and good service calls quickly go, leaving your customers frustrated and your business in Hazard.</a:t>
            </a:r>
          </a:p>
          <a:p>
            <a:pPr>
              <a:lnSpc>
                <a:spcPct val="90000"/>
              </a:lnSpc>
              <a:buFont typeface="Wingdings 3" charset="2"/>
              <a:buChar char=""/>
            </a:pPr>
            <a:endParaRPr lang="en-US" sz="1400" dirty="0">
              <a:solidFill>
                <a:schemeClr val="tx1"/>
              </a:solidFill>
            </a:endParaRPr>
          </a:p>
          <a:p>
            <a:pPr>
              <a:lnSpc>
                <a:spcPct val="90000"/>
              </a:lnSpc>
            </a:pPr>
            <a:r>
              <a:rPr lang="en-US" sz="1400" dirty="0">
                <a:solidFill>
                  <a:schemeClr val="tx1"/>
                </a:solidFill>
              </a:rPr>
              <a:t>In this project I will simulate a bank call center that provides services through:</a:t>
            </a: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r>
              <a:rPr lang="en-US" sz="1400" dirty="0">
                <a:solidFill>
                  <a:schemeClr val="tx1"/>
                </a:solidFill>
              </a:rPr>
              <a:t>-Automated customer services</a:t>
            </a: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r>
              <a:rPr lang="en-US" sz="1400" dirty="0">
                <a:solidFill>
                  <a:schemeClr val="tx1"/>
                </a:solidFill>
              </a:rPr>
              <a:t>-Representative</a:t>
            </a:r>
          </a:p>
          <a:p>
            <a:pPr>
              <a:lnSpc>
                <a:spcPct val="90000"/>
              </a:lnSpc>
            </a:pPr>
            <a:endParaRPr lang="en-US" sz="1400" dirty="0">
              <a:solidFill>
                <a:schemeClr val="tx1"/>
              </a:solidFill>
            </a:endParaRPr>
          </a:p>
          <a:p>
            <a:pPr>
              <a:lnSpc>
                <a:spcPct val="90000"/>
              </a:lnSpc>
              <a:buFont typeface="Wingdings 3" charset="2"/>
              <a:buChar char=""/>
            </a:pPr>
            <a:endParaRPr lang="en-US" sz="1400" dirty="0">
              <a:solidFill>
                <a:schemeClr val="tx1"/>
              </a:solidFill>
            </a:endParaRPr>
          </a:p>
        </p:txBody>
      </p:sp>
    </p:spTree>
    <p:extLst>
      <p:ext uri="{BB962C8B-B14F-4D97-AF65-F5344CB8AC3E}">
        <p14:creationId xmlns:p14="http://schemas.microsoft.com/office/powerpoint/2010/main" val="140391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8191925" y="1731819"/>
            <a:ext cx="3352375" cy="2189018"/>
          </a:xfrm>
        </p:spPr>
        <p:txBody>
          <a:bodyPr>
            <a:normAutofit/>
          </a:bodyPr>
          <a:lstStyle/>
          <a:p>
            <a:r>
              <a:rPr lang="en-US" sz="2800" b="1" dirty="0"/>
              <a:t>Flowchart</a:t>
            </a:r>
          </a:p>
          <a:p>
            <a:endParaRPr lang="en-US" sz="3200" dirty="0"/>
          </a:p>
        </p:txBody>
      </p:sp>
      <p:sp>
        <p:nvSpPr>
          <p:cNvPr id="10" name="Rectangle 9">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C9FA03F3-46DA-4731-B158-F2B1614C2F28}"/>
              </a:ext>
            </a:extLst>
          </p:cNvPr>
          <p:cNvPicPr>
            <a:picLocks noChangeAspect="1"/>
          </p:cNvPicPr>
          <p:nvPr/>
        </p:nvPicPr>
        <p:blipFill>
          <a:blip r:embed="rId3"/>
          <a:stretch>
            <a:fillRect/>
          </a:stretch>
        </p:blipFill>
        <p:spPr>
          <a:xfrm>
            <a:off x="110836" y="-2"/>
            <a:ext cx="7157125" cy="6858000"/>
          </a:xfrm>
          <a:prstGeom prst="rect">
            <a:avLst/>
          </a:prstGeom>
        </p:spPr>
      </p:pic>
    </p:spTree>
    <p:extLst>
      <p:ext uri="{BB962C8B-B14F-4D97-AF65-F5344CB8AC3E}">
        <p14:creationId xmlns:p14="http://schemas.microsoft.com/office/powerpoint/2010/main" val="227170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5"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636916" y="5722374"/>
            <a:ext cx="9149349" cy="487924"/>
          </a:xfrm>
        </p:spPr>
        <p:txBody>
          <a:bodyPr>
            <a:normAutofit/>
          </a:bodyPr>
          <a:lstStyle/>
          <a:p>
            <a:r>
              <a:rPr lang="en-US"/>
              <a:t>Simulation results for each customer</a:t>
            </a:r>
          </a:p>
        </p:txBody>
      </p:sp>
      <p:pic>
        <p:nvPicPr>
          <p:cNvPr id="4" name="Picture 3">
            <a:extLst>
              <a:ext uri="{FF2B5EF4-FFF2-40B4-BE49-F238E27FC236}">
                <a16:creationId xmlns:a16="http://schemas.microsoft.com/office/drawing/2014/main" id="{EC7C34A0-9D30-42FD-B244-D797E8FABBF4}"/>
              </a:ext>
            </a:extLst>
          </p:cNvPr>
          <p:cNvPicPr>
            <a:picLocks noChangeAspect="1"/>
          </p:cNvPicPr>
          <p:nvPr/>
        </p:nvPicPr>
        <p:blipFill>
          <a:blip r:embed="rId3"/>
          <a:stretch>
            <a:fillRect/>
          </a:stretch>
        </p:blipFill>
        <p:spPr>
          <a:xfrm>
            <a:off x="635458" y="640081"/>
            <a:ext cx="8229613" cy="3291844"/>
          </a:xfrm>
          <a:prstGeom prst="rect">
            <a:avLst/>
          </a:prstGeom>
          <a:effectLst/>
        </p:spPr>
      </p:pic>
    </p:spTree>
    <p:extLst>
      <p:ext uri="{BB962C8B-B14F-4D97-AF65-F5344CB8AC3E}">
        <p14:creationId xmlns:p14="http://schemas.microsoft.com/office/powerpoint/2010/main" val="305555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125A-802E-4564-B0C2-4C5E45F9F7C6}"/>
              </a:ext>
            </a:extLst>
          </p:cNvPr>
          <p:cNvSpPr>
            <a:spLocks noGrp="1"/>
          </p:cNvSpPr>
          <p:nvPr>
            <p:ph type="ctrTitle"/>
          </p:nvPr>
        </p:nvSpPr>
        <p:spPr>
          <a:xfrm>
            <a:off x="8191925" y="1325880"/>
            <a:ext cx="3352375" cy="3066507"/>
          </a:xfrm>
        </p:spPr>
        <p:txBody>
          <a:bodyPr>
            <a:normAutofit/>
          </a:bodyPr>
          <a:lstStyle/>
          <a:p>
            <a:pPr>
              <a:lnSpc>
                <a:spcPct val="90000"/>
              </a:lnSpc>
            </a:pPr>
            <a:r>
              <a:rPr lang="en-US" sz="3400" dirty="0"/>
              <a:t>Waiting time to speak with a representative or use the automated services</a:t>
            </a:r>
          </a:p>
        </p:txBody>
      </p:sp>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8191925" y="4588329"/>
            <a:ext cx="3352375" cy="1621508"/>
          </a:xfrm>
        </p:spPr>
        <p:txBody>
          <a:bodyPr>
            <a:normAutofit/>
          </a:bodyPr>
          <a:lstStyle/>
          <a:p>
            <a:pPr>
              <a:spcAft>
                <a:spcPts val="600"/>
              </a:spcAft>
            </a:pPr>
            <a:r>
              <a:rPr lang="en-US" sz="1800" b="1"/>
              <a:t> </a:t>
            </a:r>
          </a:p>
        </p:txBody>
      </p:sp>
      <p:sp>
        <p:nvSpPr>
          <p:cNvPr id="10" name="Rectangle 9">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72F7DC49-03AC-4E0A-8C08-23AC6D9BE209}"/>
              </a:ext>
            </a:extLst>
          </p:cNvPr>
          <p:cNvPicPr>
            <a:picLocks noChangeAspect="1"/>
          </p:cNvPicPr>
          <p:nvPr/>
        </p:nvPicPr>
        <p:blipFill>
          <a:blip r:embed="rId3"/>
          <a:stretch>
            <a:fillRect/>
          </a:stretch>
        </p:blipFill>
        <p:spPr>
          <a:xfrm>
            <a:off x="1241460" y="647698"/>
            <a:ext cx="5075450" cy="5562139"/>
          </a:xfrm>
          <a:prstGeom prst="rect">
            <a:avLst/>
          </a:prstGeom>
          <a:effectLst/>
        </p:spPr>
      </p:pic>
    </p:spTree>
    <p:extLst>
      <p:ext uri="{BB962C8B-B14F-4D97-AF65-F5344CB8AC3E}">
        <p14:creationId xmlns:p14="http://schemas.microsoft.com/office/powerpoint/2010/main" val="109792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7"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636916" y="5032576"/>
            <a:ext cx="9149349" cy="1177722"/>
          </a:xfrm>
        </p:spPr>
        <p:txBody>
          <a:bodyPr>
            <a:noAutofit/>
          </a:bodyPr>
          <a:lstStyle/>
          <a:p>
            <a:pPr>
              <a:lnSpc>
                <a:spcPct val="90000"/>
              </a:lnSpc>
            </a:pPr>
            <a:r>
              <a:rPr lang="en-US" sz="2800" dirty="0"/>
              <a:t>The maximum waiting time is to speak to an agent and using automated services reduces the waiting.</a:t>
            </a:r>
          </a:p>
        </p:txBody>
      </p:sp>
      <p:pic>
        <p:nvPicPr>
          <p:cNvPr id="5" name="Picture 4">
            <a:extLst>
              <a:ext uri="{FF2B5EF4-FFF2-40B4-BE49-F238E27FC236}">
                <a16:creationId xmlns:a16="http://schemas.microsoft.com/office/drawing/2014/main" id="{55ED8CF4-94DD-4377-9820-4D4A6CE64C87}"/>
              </a:ext>
            </a:extLst>
          </p:cNvPr>
          <p:cNvPicPr>
            <a:picLocks noChangeAspect="1"/>
          </p:cNvPicPr>
          <p:nvPr/>
        </p:nvPicPr>
        <p:blipFill>
          <a:blip r:embed="rId3"/>
          <a:stretch>
            <a:fillRect/>
          </a:stretch>
        </p:blipFill>
        <p:spPr>
          <a:xfrm>
            <a:off x="635458" y="640081"/>
            <a:ext cx="5627086" cy="3291844"/>
          </a:xfrm>
          <a:prstGeom prst="rect">
            <a:avLst/>
          </a:prstGeom>
          <a:effectLst/>
        </p:spPr>
      </p:pic>
      <p:sp>
        <p:nvSpPr>
          <p:cNvPr id="6" name="TextBox 5">
            <a:extLst>
              <a:ext uri="{FF2B5EF4-FFF2-40B4-BE49-F238E27FC236}">
                <a16:creationId xmlns:a16="http://schemas.microsoft.com/office/drawing/2014/main" id="{779CC1CC-873F-4391-844E-03028BD58AF2}"/>
              </a:ext>
            </a:extLst>
          </p:cNvPr>
          <p:cNvSpPr txBox="1"/>
          <p:nvPr/>
        </p:nvSpPr>
        <p:spPr>
          <a:xfrm>
            <a:off x="6248400" y="2676525"/>
            <a:ext cx="4686300" cy="584775"/>
          </a:xfrm>
          <a:prstGeom prst="rect">
            <a:avLst/>
          </a:prstGeom>
          <a:noFill/>
        </p:spPr>
        <p:txBody>
          <a:bodyPr wrap="square" rtlCol="0">
            <a:spAutoFit/>
          </a:bodyPr>
          <a:lstStyle/>
          <a:p>
            <a:endParaRPr lang="en-US" sz="3200" dirty="0"/>
          </a:p>
        </p:txBody>
      </p:sp>
    </p:spTree>
    <p:extLst>
      <p:ext uri="{BB962C8B-B14F-4D97-AF65-F5344CB8AC3E}">
        <p14:creationId xmlns:p14="http://schemas.microsoft.com/office/powerpoint/2010/main" val="85218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B4AFE3-E042-4F6F-9DD8-8ED6492E47F0}"/>
              </a:ext>
            </a:extLst>
          </p:cNvPr>
          <p:cNvSpPr>
            <a:spLocks noGrp="1"/>
          </p:cNvSpPr>
          <p:nvPr>
            <p:ph type="subTitle" idx="1"/>
          </p:nvPr>
        </p:nvSpPr>
        <p:spPr>
          <a:xfrm>
            <a:off x="6749410" y="3976255"/>
            <a:ext cx="4794889" cy="2269423"/>
          </a:xfrm>
        </p:spPr>
        <p:txBody>
          <a:bodyPr>
            <a:normAutofit/>
          </a:bodyPr>
          <a:lstStyle/>
          <a:p>
            <a:pPr>
              <a:lnSpc>
                <a:spcPct val="90000"/>
              </a:lnSpc>
            </a:pPr>
            <a:endParaRPr lang="en-US" sz="900" dirty="0"/>
          </a:p>
          <a:p>
            <a:pPr>
              <a:lnSpc>
                <a:spcPct val="90000"/>
              </a:lnSpc>
            </a:pPr>
            <a:r>
              <a:rPr lang="en-US" sz="900" dirty="0"/>
              <a:t>.</a:t>
            </a:r>
          </a:p>
        </p:txBody>
      </p:sp>
      <p:sp>
        <p:nvSpPr>
          <p:cNvPr id="10" name="Rectangle 9">
            <a:extLst>
              <a:ext uri="{FF2B5EF4-FFF2-40B4-BE49-F238E27FC236}">
                <a16:creationId xmlns:a16="http://schemas.microsoft.com/office/drawing/2014/main" id="{14AA04A1-D365-4BCD-927F-756E170EF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4">
            <a:extLst>
              <a:ext uri="{FF2B5EF4-FFF2-40B4-BE49-F238E27FC236}">
                <a16:creationId xmlns:a16="http://schemas.microsoft.com/office/drawing/2014/main" id="{2FA176B5-7C8F-46F4-A822-4923191C0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4809175" cy="562624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E57E9B-F42D-4A14-8BD1-E08A56CF9718}"/>
              </a:ext>
            </a:extLst>
          </p:cNvPr>
          <p:cNvPicPr>
            <a:picLocks noChangeAspect="1"/>
          </p:cNvPicPr>
          <p:nvPr/>
        </p:nvPicPr>
        <p:blipFill rotWithShape="1">
          <a:blip r:embed="rId3"/>
          <a:srcRect l="21644" r="22893" b="1"/>
          <a:stretch/>
        </p:blipFill>
        <p:spPr>
          <a:xfrm>
            <a:off x="1127253" y="1078987"/>
            <a:ext cx="3850699" cy="4651619"/>
          </a:xfrm>
          <a:prstGeom prst="rect">
            <a:avLst/>
          </a:prstGeom>
          <a:effectLst/>
        </p:spPr>
      </p:pic>
      <p:sp>
        <p:nvSpPr>
          <p:cNvPr id="7" name="Subtitle 2">
            <a:extLst>
              <a:ext uri="{FF2B5EF4-FFF2-40B4-BE49-F238E27FC236}">
                <a16:creationId xmlns:a16="http://schemas.microsoft.com/office/drawing/2014/main" id="{1E13B7FA-7B88-4A56-820E-A7F003D2E13B}"/>
              </a:ext>
            </a:extLst>
          </p:cNvPr>
          <p:cNvSpPr txBox="1">
            <a:spLocks/>
          </p:cNvSpPr>
          <p:nvPr/>
        </p:nvSpPr>
        <p:spPr>
          <a:xfrm>
            <a:off x="6096000" y="1704109"/>
            <a:ext cx="6096000" cy="469397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90000"/>
              </a:lnSpc>
            </a:pPr>
            <a:endParaRPr lang="en-US" dirty="0"/>
          </a:p>
          <a:p>
            <a:pPr>
              <a:lnSpc>
                <a:spcPct val="90000"/>
              </a:lnSpc>
            </a:pPr>
            <a:r>
              <a:rPr lang="en-US" dirty="0"/>
              <a:t>The </a:t>
            </a:r>
            <a:r>
              <a:rPr lang="en-US" dirty="0" err="1"/>
              <a:t>covid</a:t>
            </a:r>
            <a:r>
              <a:rPr lang="en-US" dirty="0"/>
              <a:t> has a huge impact on waiting times for bank customers .customers ARE wasting  time waiting no matter if they choose automated services or speaking directly with a representative. The reason why the waiting time for using automated services may be because AI cannot answer all human questions and they waste time finding the right option which might be helpful. If more representatives would be available then the waiting time would be less for sure and the customers much happier.</a:t>
            </a:r>
          </a:p>
        </p:txBody>
      </p:sp>
      <p:sp>
        <p:nvSpPr>
          <p:cNvPr id="8" name="Subtitle 2">
            <a:extLst>
              <a:ext uri="{FF2B5EF4-FFF2-40B4-BE49-F238E27FC236}">
                <a16:creationId xmlns:a16="http://schemas.microsoft.com/office/drawing/2014/main" id="{32E3AC9F-FFC4-4C2B-B6BD-AAE629E551FC}"/>
              </a:ext>
            </a:extLst>
          </p:cNvPr>
          <p:cNvSpPr txBox="1">
            <a:spLocks/>
          </p:cNvSpPr>
          <p:nvPr/>
        </p:nvSpPr>
        <p:spPr>
          <a:xfrm>
            <a:off x="6742746" y="1078988"/>
            <a:ext cx="5106354" cy="148410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90000"/>
              </a:lnSpc>
            </a:pPr>
            <a:endParaRPr lang="en-US" sz="900" dirty="0"/>
          </a:p>
          <a:p>
            <a:pPr>
              <a:lnSpc>
                <a:spcPct val="90000"/>
              </a:lnSpc>
            </a:pPr>
            <a:r>
              <a:rPr lang="en-US" sz="2800" dirty="0"/>
              <a:t>CONCLUSION</a:t>
            </a:r>
          </a:p>
        </p:txBody>
      </p:sp>
    </p:spTree>
    <p:extLst>
      <p:ext uri="{BB962C8B-B14F-4D97-AF65-F5344CB8AC3E}">
        <p14:creationId xmlns:p14="http://schemas.microsoft.com/office/powerpoint/2010/main" val="1635280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7</TotalTime>
  <Words>325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Call Center Simulation using Simpy</vt:lpstr>
      <vt:lpstr>Problem Statement</vt:lpstr>
      <vt:lpstr>Description of problem</vt:lpstr>
      <vt:lpstr>PowerPoint Presentation</vt:lpstr>
      <vt:lpstr>PowerPoint Presentation</vt:lpstr>
      <vt:lpstr>Waiting time to speak with a representative or use the automated services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Simulation using Simpy</dc:title>
  <dc:creator>Erinda Budo</dc:creator>
  <cp:lastModifiedBy>Erinda Budo</cp:lastModifiedBy>
  <cp:revision>1</cp:revision>
  <dcterms:created xsi:type="dcterms:W3CDTF">2020-07-21T01:32:26Z</dcterms:created>
  <dcterms:modified xsi:type="dcterms:W3CDTF">2020-07-21T01:39:47Z</dcterms:modified>
</cp:coreProperties>
</file>