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0" r:id="rId7"/>
    <p:sldId id="284" r:id="rId8"/>
    <p:sldId id="283" r:id="rId9"/>
    <p:sldId id="285" r:id="rId10"/>
    <p:sldId id="271" r:id="rId11"/>
    <p:sldId id="304" r:id="rId12"/>
    <p:sldId id="303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577"/>
    <a:srgbClr val="FF794D"/>
    <a:srgbClr val="DBE084"/>
    <a:srgbClr val="E9DDB8"/>
    <a:srgbClr val="FFBAA3"/>
    <a:srgbClr val="FF66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4411" autoAdjust="0"/>
  </p:normalViewPr>
  <p:slideViewPr>
    <p:cSldViewPr snapToGrid="0" showGuides="1">
      <p:cViewPr varScale="1">
        <p:scale>
          <a:sx n="59" d="100"/>
          <a:sy n="59" d="100"/>
        </p:scale>
        <p:origin x="-72" y="-1398"/>
      </p:cViewPr>
      <p:guideLst>
        <p:guide orient="horz" pos="2203"/>
        <p:guide orient="horz" pos="220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E1AD-4874-4B1B-B944-D773386EB5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242EC-6CF1-4C69-96F4-6EDA35631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90204" pitchFamily="34" charset="0"/>
              <a:buNone/>
            </a:pPr>
            <a:fld id="{D29CD578-9AE5-4DEE-868D-84AD8A8D882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0306-04AD-4F7E-A7B0-55444E7BF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B6457-C948-417B-8EE8-ACC088866F1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F7072-EAC0-4635-9C35-6D2F453D98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86698" y="641708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6" y="-1926"/>
            <a:ext cx="6297714" cy="34894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94438" y="262"/>
            <a:ext cx="5907536" cy="3487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5407" y="3442823"/>
            <a:ext cx="5895343" cy="3414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776" y="3442822"/>
            <a:ext cx="6297714" cy="341405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57175" y="222250"/>
            <a:ext cx="11677650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E1CC-CD37-41DC-8876-B97219B73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8FFE-1055-40FE-8FDD-0EF42534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E80DE1CC-CD37-41DC-8876-B97219B73ED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0AF88FFE-1055-40FE-8FDD-0EF4253403D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迷你简细倩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3.xml"/><Relationship Id="rId19" Type="http://schemas.openxmlformats.org/officeDocument/2006/relationships/slideLayout" Target="../slideLayouts/slideLayout6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245" y="2272032"/>
            <a:ext cx="107935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B3B3B3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初</a:t>
            </a:r>
            <a:r>
              <a:rPr lang="zh-CN" altLang="en-US" sz="6600" dirty="0">
                <a:solidFill>
                  <a:srgbClr val="FF79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始</a:t>
            </a:r>
            <a:r>
              <a:rPr lang="zh-CN" altLang="en-US" sz="6600" dirty="0">
                <a:solidFill>
                  <a:srgbClr val="DBE084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化</a:t>
            </a:r>
            <a:r>
              <a:rPr lang="zh-CN" altLang="en-US" sz="6600" dirty="0" smtClean="0">
                <a:solidFill>
                  <a:srgbClr val="55B577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组件</a:t>
            </a:r>
            <a:r>
              <a:rPr lang="zh-CN" altLang="en-US" sz="6600" dirty="0">
                <a:solidFill>
                  <a:srgbClr val="FF79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&amp;</a:t>
            </a:r>
            <a:r>
              <a:rPr lang="zh-CN" altLang="en-US" sz="6600" dirty="0">
                <a:solidFill>
                  <a:srgbClr val="B3B3B3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自</a:t>
            </a:r>
            <a:r>
              <a:rPr lang="zh-CN" altLang="en-US" sz="6600" dirty="0">
                <a:solidFill>
                  <a:srgbClr val="FF79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动</a:t>
            </a:r>
            <a:r>
              <a:rPr lang="zh-CN" altLang="en-US" sz="6600" dirty="0">
                <a:solidFill>
                  <a:srgbClr val="DBE084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配</a:t>
            </a:r>
            <a:r>
              <a:rPr lang="zh-CN" altLang="en-US" sz="6600" dirty="0">
                <a:solidFill>
                  <a:srgbClr val="B3B3B3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置</a:t>
            </a:r>
            <a:r>
              <a:rPr lang="zh-CN" altLang="en-US" sz="6600" dirty="0" smtClean="0">
                <a:solidFill>
                  <a:srgbClr val="55B577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路由</a:t>
            </a:r>
            <a:endParaRPr lang="zh-CN" altLang="en-US" sz="6600" dirty="0" smtClean="0">
              <a:solidFill>
                <a:srgbClr val="55B577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21" name="PA_直接连接符 20"/>
          <p:cNvCxnSpPr/>
          <p:nvPr>
            <p:custDataLst>
              <p:tags r:id="rId1"/>
            </p:custDataLst>
          </p:nvPr>
        </p:nvCxnSpPr>
        <p:spPr>
          <a:xfrm>
            <a:off x="2009775" y="3519728"/>
            <a:ext cx="8172450" cy="0"/>
          </a:xfrm>
          <a:prstGeom prst="line">
            <a:avLst/>
          </a:prstGeom>
          <a:ln w="12700"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009" y="4352955"/>
            <a:ext cx="5797798" cy="250567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80" y="4065512"/>
            <a:ext cx="6614733" cy="295681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945" y="5862431"/>
            <a:ext cx="713294" cy="16399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724" y="3948890"/>
            <a:ext cx="1109568" cy="15972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029" y="6065161"/>
            <a:ext cx="987638" cy="19143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142" y="4300268"/>
            <a:ext cx="993734" cy="174360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521" y="178150"/>
            <a:ext cx="1828959" cy="170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333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49203" y="1551321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06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利用fs/path模块相关API并引入模版文件：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</a:t>
            </a:r>
            <a:r>
              <a:rPr lang="zh-CN" altLang="en-US" sz="1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（步骤）</a:t>
            </a:r>
            <a:endParaRPr lang="zh-CN" altLang="en-US" sz="1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pic>
        <p:nvPicPr>
          <p:cNvPr id="5" name="图片 4" descr="未命名文件 (1)"/>
          <p:cNvPicPr>
            <a:picLocks noChangeAspect="1"/>
          </p:cNvPicPr>
          <p:nvPr/>
        </p:nvPicPr>
        <p:blipFill>
          <a:blip r:embed="rId1"/>
          <a:srcRect l="2281" t="9924" r="3675" b="9924"/>
          <a:stretch>
            <a:fillRect/>
          </a:stretch>
        </p:blipFill>
        <p:spPr>
          <a:xfrm>
            <a:off x="989330" y="2290445"/>
            <a:ext cx="10213975" cy="3112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245" y="2119632"/>
            <a:ext cx="1079351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感谢您的聆听</a:t>
            </a:r>
            <a:endParaRPr lang="zh-CN" altLang="en-US" sz="6600" dirty="0">
              <a:solidFill>
                <a:srgbClr val="55B57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90751" y="3320533"/>
            <a:ext cx="781049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</a:rPr>
              <a:t>Thank you for your watch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</a:endParaRPr>
          </a:p>
        </p:txBody>
      </p:sp>
      <p:cxnSp>
        <p:nvCxnSpPr>
          <p:cNvPr id="21" name="PA_直接连接符 20"/>
          <p:cNvCxnSpPr/>
          <p:nvPr>
            <p:custDataLst>
              <p:tags r:id="rId1"/>
            </p:custDataLst>
          </p:nvPr>
        </p:nvCxnSpPr>
        <p:spPr>
          <a:xfrm>
            <a:off x="2009775" y="3303828"/>
            <a:ext cx="8172450" cy="0"/>
          </a:xfrm>
          <a:prstGeom prst="line">
            <a:avLst/>
          </a:prstGeom>
          <a:ln w="12700"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009" y="4352955"/>
            <a:ext cx="5797798" cy="250567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80" y="4065512"/>
            <a:ext cx="6614733" cy="295681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945" y="5862431"/>
            <a:ext cx="713294" cy="16399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724" y="3948890"/>
            <a:ext cx="1109568" cy="15972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029" y="6065161"/>
            <a:ext cx="987638" cy="19143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142" y="4300268"/>
            <a:ext cx="993734" cy="174360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521" y="178150"/>
            <a:ext cx="1828959" cy="170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6" y="10774"/>
            <a:ext cx="6297714" cy="342015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6" y="3442822"/>
            <a:ext cx="6297714" cy="341405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07" y="3512073"/>
            <a:ext cx="5895343" cy="334546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38" y="12962"/>
            <a:ext cx="5907536" cy="348721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7175" y="228600"/>
            <a:ext cx="11677650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75091" y="2130921"/>
            <a:ext cx="269217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4800" dirty="0">
                <a:solidFill>
                  <a:srgbClr val="55B57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4800" dirty="0">
              <a:solidFill>
                <a:srgbClr val="55B57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60000"/>
              </a:lnSpc>
            </a:pP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19774" y="2358191"/>
            <a:ext cx="4464052" cy="412810"/>
            <a:chOff x="5071353" y="2387167"/>
            <a:chExt cx="535025" cy="412810"/>
          </a:xfrm>
        </p:grpSpPr>
        <p:sp>
          <p:nvSpPr>
            <p:cNvPr id="26" name="文本框 25"/>
            <p:cNvSpPr txBox="1"/>
            <p:nvPr/>
          </p:nvSpPr>
          <p:spPr>
            <a:xfrm>
              <a:off x="5144713" y="2387167"/>
              <a:ext cx="46166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背景 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WHY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幼圆" panose="02010509060101010101" pitchFamily="49" charset="-122"/>
                </a:rPr>
                <a:t>01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19774" y="3222417"/>
            <a:ext cx="4464052" cy="412810"/>
            <a:chOff x="5071353" y="2387167"/>
            <a:chExt cx="535025" cy="412810"/>
          </a:xfrm>
        </p:grpSpPr>
        <p:sp>
          <p:nvSpPr>
            <p:cNvPr id="29" name="文本框 28"/>
            <p:cNvSpPr txBox="1"/>
            <p:nvPr/>
          </p:nvSpPr>
          <p:spPr>
            <a:xfrm>
              <a:off x="5144713" y="2387167"/>
              <a:ext cx="46166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作用 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WHAT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幼圆" panose="02010509060101010101" pitchFamily="49" charset="-122"/>
                </a:rPr>
                <a:t>02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19774" y="4085346"/>
            <a:ext cx="4464052" cy="412810"/>
            <a:chOff x="5071353" y="2387167"/>
            <a:chExt cx="535025" cy="412810"/>
          </a:xfrm>
        </p:grpSpPr>
        <p:sp>
          <p:nvSpPr>
            <p:cNvPr id="40" name="文本框 39"/>
            <p:cNvSpPr txBox="1"/>
            <p:nvPr/>
          </p:nvSpPr>
          <p:spPr>
            <a:xfrm>
              <a:off x="5144713" y="2387167"/>
              <a:ext cx="461665" cy="39878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实现 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- HOW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71353" y="2399867"/>
              <a:ext cx="73360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幼圆" panose="02010509060101010101" pitchFamily="49" charset="-122"/>
                </a:rPr>
                <a:t>03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幼圆" panose="02010509060101010101" pitchFamily="49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89" y="1510038"/>
            <a:ext cx="371888" cy="69500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106" y="2505455"/>
            <a:ext cx="591363" cy="66452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090" y="3323367"/>
            <a:ext cx="609653" cy="76206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757974" flipH="1">
            <a:off x="1206108" y="1374171"/>
            <a:ext cx="2505673" cy="284098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7028" y="4389902"/>
            <a:ext cx="554784" cy="957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5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5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PART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01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2542" y="2894621"/>
            <a:ext cx="4708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背景 </a:t>
            </a:r>
            <a:r>
              <a:rPr lang="en-US" altLang="zh-CN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- WHY</a:t>
            </a:r>
            <a:endParaRPr lang="en-US" altLang="zh-CN" sz="3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518336" y="1686823"/>
            <a:ext cx="2977662" cy="1273020"/>
            <a:chOff x="6444756" y="2893637"/>
            <a:chExt cx="2977662" cy="1273020"/>
          </a:xfrm>
        </p:grpSpPr>
        <p:cxnSp>
          <p:nvCxnSpPr>
            <p:cNvPr id="26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MH_Other_2"/>
            <p:cNvCxnSpPr/>
            <p:nvPr>
              <p:custDataLst>
                <p:tags r:id="rId2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MH_Other_3"/>
            <p:cNvCxnSpPr/>
            <p:nvPr>
              <p:custDataLst>
                <p:tags r:id="rId3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MH_Other_4"/>
            <p:cNvCxnSpPr/>
            <p:nvPr>
              <p:custDataLst>
                <p:tags r:id="rId4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新建文件夹/文件 index.js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import ...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class ...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render ...</a:t>
              </a:r>
              <a:endParaRPr lang="zh-CN" altLang="en-US" sz="1200" dirty="0">
                <a:ea typeface="幼圆" panose="020105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45271" y="2444407"/>
            <a:ext cx="2776868" cy="2362701"/>
            <a:chOff x="2145271" y="2444407"/>
            <a:chExt cx="2776868" cy="2362701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7744825">
              <a:off x="2469499" y="2120179"/>
              <a:ext cx="1112707" cy="176116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6734859">
              <a:off x="3501360" y="3386329"/>
              <a:ext cx="1080395" cy="1761163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669875" y="2012614"/>
            <a:ext cx="1721836" cy="3267297"/>
            <a:chOff x="2669875" y="2012614"/>
            <a:chExt cx="1721836" cy="3267297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72426" y="2012614"/>
              <a:ext cx="1019285" cy="1761164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3374121" flipH="1">
              <a:off x="2669875" y="3518747"/>
              <a:ext cx="942377" cy="1761164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789430" y="3061005"/>
            <a:ext cx="3361322" cy="1261439"/>
            <a:chOff x="1789430" y="3061005"/>
            <a:chExt cx="3361322" cy="1261439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3389928">
              <a:off x="3729973" y="2720621"/>
              <a:ext cx="1080395" cy="176116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7297874" flipH="1">
              <a:off x="2129814" y="2901665"/>
              <a:ext cx="1080395" cy="1761163"/>
            </a:xfrm>
            <a:prstGeom prst="rect">
              <a:avLst/>
            </a:prstGeom>
          </p:spPr>
        </p:pic>
      </p:grpSp>
      <p:sp>
        <p:nvSpPr>
          <p:cNvPr id="37" name="PA_椭圆 1"/>
          <p:cNvSpPr/>
          <p:nvPr>
            <p:custDataLst>
              <p:tags r:id="rId7"/>
            </p:custDataLst>
          </p:nvPr>
        </p:nvSpPr>
        <p:spPr bwMode="auto">
          <a:xfrm>
            <a:off x="2864503" y="3011006"/>
            <a:ext cx="1353065" cy="135306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幼圆" panose="02010509060101010101" pitchFamily="49" charset="-122"/>
              </a:rPr>
              <a:t>新建组件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幼圆" panose="020105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背景</a:t>
            </a:r>
            <a:endParaRPr lang="zh-CN" altLang="en-US" sz="28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55413" y="3247894"/>
            <a:ext cx="2977662" cy="1273020"/>
            <a:chOff x="6444756" y="2893637"/>
            <a:chExt cx="2977662" cy="1273020"/>
          </a:xfrm>
        </p:grpSpPr>
        <p:cxnSp>
          <p:nvCxnSpPr>
            <p:cNvPr id="47" name="MH_Other_1"/>
            <p:cNvCxnSpPr/>
            <p:nvPr>
              <p:custDataLst>
                <p:tags r:id="rId8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MH_Other_2"/>
            <p:cNvCxnSpPr/>
            <p:nvPr>
              <p:custDataLst>
                <p:tags r:id="rId9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MH_Other_3"/>
            <p:cNvCxnSpPr/>
            <p:nvPr>
              <p:custDataLst>
                <p:tags r:id="rId10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MH_Other_4"/>
            <p:cNvCxnSpPr/>
            <p:nvPr>
              <p:custDataLst>
                <p:tags r:id="rId11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H_Text_1"/>
            <p:cNvSpPr txBox="1"/>
            <p:nvPr>
              <p:custDataLst>
                <p:tags r:id="rId12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ea typeface="幼圆" panose="02010509060101010101" pitchFamily="49" charset="-122"/>
                </a:rPr>
                <a:t>新建</a:t>
              </a:r>
              <a:r>
                <a:rPr lang="en-US" altLang="zh-CN" sz="1200" dirty="0">
                  <a:ea typeface="幼圆" panose="02010509060101010101" pitchFamily="49" charset="-122"/>
                </a:rPr>
                <a:t>style.scss</a:t>
              </a:r>
              <a:endParaRPr lang="en-US" altLang="zh-CN" sz="1200" dirty="0"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ea typeface="幼圆" panose="02010509060101010101" pitchFamily="49" charset="-122"/>
                </a:rPr>
                <a:t>.classname { ...</a:t>
              </a:r>
              <a:endParaRPr lang="en-US" altLang="zh-CN" sz="1200" dirty="0"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ea typeface="幼圆" panose="020105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ea typeface="幼圆" panose="02010509060101010101" pitchFamily="49" charset="-122"/>
                  <a:sym typeface="+mn-ea"/>
                </a:rPr>
                <a:t>classname  </a:t>
              </a:r>
              <a:r>
                <a:rPr lang="zh-CN" altLang="en-US" sz="1200" dirty="0">
                  <a:ea typeface="幼圆" panose="02010509060101010101" pitchFamily="49" charset="-122"/>
                  <a:sym typeface="+mn-ea"/>
                </a:rPr>
                <a:t>与 </a:t>
              </a:r>
              <a:r>
                <a:rPr lang="en-US" altLang="zh-CN" sz="1200" dirty="0">
                  <a:ea typeface="幼圆" panose="02010509060101010101" pitchFamily="49" charset="-122"/>
                  <a:sym typeface="+mn-ea"/>
                </a:rPr>
                <a:t>index.js </a:t>
              </a:r>
              <a:r>
                <a:rPr lang="zh-CN" altLang="en-US" sz="1200" dirty="0">
                  <a:ea typeface="幼圆" panose="02010509060101010101" pitchFamily="49" charset="-122"/>
                  <a:sym typeface="+mn-ea"/>
                </a:rPr>
                <a:t>中一致</a:t>
              </a:r>
              <a:endParaRPr lang="zh-CN" altLang="en-US" sz="1200" dirty="0"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22200" y="4844465"/>
            <a:ext cx="2977662" cy="1273020"/>
            <a:chOff x="6444756" y="2893637"/>
            <a:chExt cx="2977662" cy="1273020"/>
          </a:xfrm>
        </p:grpSpPr>
        <p:cxnSp>
          <p:nvCxnSpPr>
            <p:cNvPr id="65" name="MH_Other_1"/>
            <p:cNvCxnSpPr/>
            <p:nvPr>
              <p:custDataLst>
                <p:tags r:id="rId13"/>
              </p:custDataLst>
            </p:nvPr>
          </p:nvCxnSpPr>
          <p:spPr>
            <a:xfrm>
              <a:off x="6444756" y="2893637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MH_Other_2"/>
            <p:cNvCxnSpPr/>
            <p:nvPr>
              <p:custDataLst>
                <p:tags r:id="rId14"/>
              </p:custDataLst>
            </p:nvPr>
          </p:nvCxnSpPr>
          <p:spPr>
            <a:xfrm flipV="1">
              <a:off x="6444756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MH_Other_3"/>
            <p:cNvCxnSpPr/>
            <p:nvPr>
              <p:custDataLst>
                <p:tags r:id="rId15"/>
              </p:custDataLst>
            </p:nvPr>
          </p:nvCxnSpPr>
          <p:spPr>
            <a:xfrm>
              <a:off x="6444756" y="4166652"/>
              <a:ext cx="297766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MH_Other_4"/>
            <p:cNvCxnSpPr/>
            <p:nvPr>
              <p:custDataLst>
                <p:tags r:id="rId16"/>
              </p:custDataLst>
            </p:nvPr>
          </p:nvCxnSpPr>
          <p:spPr>
            <a:xfrm flipV="1">
              <a:off x="9422418" y="2893642"/>
              <a:ext cx="0" cy="127301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5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H_Text_1"/>
            <p:cNvSpPr txBox="1"/>
            <p:nvPr>
              <p:custDataLst>
                <p:tags r:id="rId17"/>
              </p:custDataLst>
            </p:nvPr>
          </p:nvSpPr>
          <p:spPr>
            <a:xfrm>
              <a:off x="6528374" y="2949187"/>
              <a:ext cx="2787505" cy="118649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编辑routerConf.js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import ...</a:t>
              </a:r>
              <a:endParaRPr lang="zh-CN" altLang="en-US" sz="1200" dirty="0">
                <a:ea typeface="幼圆" panose="02010509060101010101" pitchFamily="49" charset="-122"/>
              </a:endParaRPr>
            </a:p>
            <a:p>
              <a:pPr algn="l">
                <a:lnSpc>
                  <a:spcPct val="150000"/>
                </a:lnSpc>
                <a:buNone/>
              </a:pPr>
              <a:r>
                <a:rPr lang="zh-CN" altLang="en-US" sz="1200" dirty="0">
                  <a:ea typeface="幼圆" panose="02010509060101010101" pitchFamily="49" charset="-122"/>
                </a:rPr>
                <a:t>{    path ...    }</a:t>
              </a:r>
              <a:endParaRPr lang="zh-CN" altLang="en-US" sz="1200" dirty="0">
                <a:ea typeface="幼圆" panose="02010509060101010101" pitchFamily="49" charset="-122"/>
              </a:endParaRPr>
            </a:p>
          </p:txBody>
        </p:sp>
      </p:grpSp>
      <p:cxnSp>
        <p:nvCxnSpPr>
          <p:cNvPr id="2" name="曲线连接符 1"/>
          <p:cNvCxnSpPr/>
          <p:nvPr/>
        </p:nvCxnSpPr>
        <p:spPr>
          <a:xfrm>
            <a:off x="8643620" y="2195830"/>
            <a:ext cx="243205" cy="9677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/>
          <p:cNvCxnSpPr/>
          <p:nvPr/>
        </p:nvCxnSpPr>
        <p:spPr>
          <a:xfrm rot="10800000" flipV="1">
            <a:off x="6408420" y="3773170"/>
            <a:ext cx="639445" cy="10039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PART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02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2542" y="2894621"/>
            <a:ext cx="4708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作用 </a:t>
            </a:r>
            <a:r>
              <a:rPr lang="en-US" altLang="zh-CN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- WHAT</a:t>
            </a:r>
            <a:endParaRPr lang="en-US" altLang="zh-CN" sz="3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273810"/>
            <a:ext cx="6118225" cy="347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85750" indent="-285750"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终端 输入组件名（大驼峰）以及相关配置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自动生成初始化组件文件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自动配置路由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配置说明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作用</a:t>
            </a:r>
            <a:endParaRPr lang="zh-CN" altLang="en-US" sz="28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4114800"/>
          <a:ext cx="8534400" cy="1524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7500"/>
                <a:gridCol w="3898900"/>
                <a:gridCol w="3048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默认值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-p , --path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自定义生成目录（相对），当前项目为根目录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src/pages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-u , --url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自定义访问路径（配置路由使用）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组件名</a:t>
                      </a:r>
                      <a:r>
                        <a:rPr lang="en-US" altLang="zh-CN" sz="1400"/>
                        <a:t>+</a:t>
                      </a:r>
                      <a:r>
                        <a:rPr lang="zh-CN" altLang="en-US" sz="1400"/>
                        <a:t>连字符，如：</a:t>
                      </a:r>
                      <a:r>
                        <a:rPr lang="en-US" altLang="zh-CN" sz="1400"/>
                        <a:t>/user-login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-l , --layout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自定义布局</a:t>
                      </a:r>
                      <a:r>
                        <a:rPr lang="zh-CN" altLang="en-US" sz="1400"/>
                        <a:t>（配置路由使用）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null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224752" y="2432706"/>
            <a:ext cx="26928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PART</a:t>
            </a:r>
            <a:endParaRPr lang="en-US" altLang="zh-CN" sz="60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</a:rPr>
              <a:t>03</a:t>
            </a:r>
            <a:endParaRPr lang="zh-CN" altLang="en-US" sz="96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2542" y="2894621"/>
            <a:ext cx="47082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 </a:t>
            </a:r>
            <a:r>
              <a:rPr lang="en-US" altLang="zh-CN" sz="3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- HOW</a:t>
            </a:r>
            <a:endParaRPr lang="en-US" altLang="zh-CN" sz="3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736809" y="3501045"/>
            <a:ext cx="4457700" cy="0"/>
          </a:xfrm>
          <a:prstGeom prst="line">
            <a:avLst/>
          </a:prstGeom>
          <a:ln>
            <a:solidFill>
              <a:srgbClr val="55B5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5" y="474"/>
            <a:ext cx="4688230" cy="2792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0" y="1072433"/>
            <a:ext cx="3017782" cy="3036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0093" y="2450951"/>
            <a:ext cx="3273836" cy="312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9" y="5265407"/>
            <a:ext cx="4304149" cy="15911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164" y="3327151"/>
            <a:ext cx="3078747" cy="27373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8707" y="4351711"/>
            <a:ext cx="1719221" cy="1865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</a:t>
            </a:r>
            <a:r>
              <a:rPr lang="zh-CN" altLang="en-US" sz="1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（相关技术）</a:t>
            </a:r>
            <a:endParaRPr lang="zh-CN" altLang="en-US" sz="1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cxnSp>
        <p:nvCxnSpPr>
          <p:cNvPr id="4" name="MH_Other_1"/>
          <p:cNvCxnSpPr/>
          <p:nvPr>
            <p:custDataLst>
              <p:tags r:id="rId1"/>
            </p:custDataLst>
          </p:nvPr>
        </p:nvCxnSpPr>
        <p:spPr>
          <a:xfrm flipH="1">
            <a:off x="3140266" y="1500569"/>
            <a:ext cx="0" cy="4402811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41445" y="1346200"/>
            <a:ext cx="4848225" cy="166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inquirer            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命令行交互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mustache          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模版内容渲染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commander      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命令可选项设置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colors                —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命令行输出文字颜色设置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MH_Other_3"/>
          <p:cNvSpPr/>
          <p:nvPr>
            <p:custDataLst>
              <p:tags r:id="rId3"/>
            </p:custDataLst>
          </p:nvPr>
        </p:nvSpPr>
        <p:spPr>
          <a:xfrm>
            <a:off x="2857787" y="2129820"/>
            <a:ext cx="555221" cy="555222"/>
          </a:xfrm>
          <a:prstGeom prst="ellipse">
            <a:avLst/>
          </a:prstGeom>
          <a:solidFill>
            <a:srgbClr val="FFFF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MH_Other_4"/>
          <p:cNvSpPr/>
          <p:nvPr>
            <p:custDataLst>
              <p:tags r:id="rId4"/>
            </p:custDataLst>
          </p:nvPr>
        </p:nvSpPr>
        <p:spPr>
          <a:xfrm>
            <a:off x="2962987" y="2235020"/>
            <a:ext cx="344821" cy="34482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41314" y="3125958"/>
            <a:ext cx="4365796" cy="11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文件系统模块（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fs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Path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模块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MH_Other_5"/>
          <p:cNvSpPr/>
          <p:nvPr>
            <p:custDataLst>
              <p:tags r:id="rId6"/>
            </p:custDataLst>
          </p:nvPr>
        </p:nvSpPr>
        <p:spPr>
          <a:xfrm>
            <a:off x="2857787" y="3396115"/>
            <a:ext cx="555221" cy="555222"/>
          </a:xfrm>
          <a:prstGeom prst="ellipse">
            <a:avLst/>
          </a:prstGeom>
          <a:solidFill>
            <a:srgbClr val="FFFFFF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2" name="MH_Other_6"/>
          <p:cNvSpPr/>
          <p:nvPr>
            <p:custDataLst>
              <p:tags r:id="rId7"/>
            </p:custDataLst>
          </p:nvPr>
        </p:nvSpPr>
        <p:spPr>
          <a:xfrm>
            <a:off x="2962987" y="3501315"/>
            <a:ext cx="344821" cy="344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3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41314" y="4363722"/>
            <a:ext cx="4365796" cy="115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字符串操作方法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数组操作方法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正则</a:t>
            </a:r>
            <a:endParaRPr lang="zh-CN" altLang="en-US" sz="16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MH_Other_7"/>
          <p:cNvSpPr/>
          <p:nvPr>
            <p:custDataLst>
              <p:tags r:id="rId9"/>
            </p:custDataLst>
          </p:nvPr>
        </p:nvSpPr>
        <p:spPr>
          <a:xfrm>
            <a:off x="2857787" y="4662410"/>
            <a:ext cx="555221" cy="555222"/>
          </a:xfrm>
          <a:prstGeom prst="ellipse">
            <a:avLst/>
          </a:prstGeom>
          <a:solidFill>
            <a:srgbClr val="FFFFFF"/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7" name="MH_Other_8"/>
          <p:cNvSpPr/>
          <p:nvPr>
            <p:custDataLst>
              <p:tags r:id="rId10"/>
            </p:custDataLst>
          </p:nvPr>
        </p:nvSpPr>
        <p:spPr>
          <a:xfrm>
            <a:off x="2962987" y="4767610"/>
            <a:ext cx="344821" cy="3448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08810" y="2235200"/>
            <a:ext cx="105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08810" y="348996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8810" y="4754880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8" grpId="0" bldLvl="0" animBg="1"/>
      <p:bldP spid="9" grpId="0" bldLvl="0" animBg="1"/>
      <p:bldP spid="10" grpId="0"/>
      <p:bldP spid="11" grpId="0" bldLvl="0" animBg="1"/>
      <p:bldP spid="12" grpId="0" bldLvl="0" animBg="1"/>
      <p:bldP spid="13" grpId="0"/>
      <p:bldP spid="14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74603" y="2008521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初始化项目 添加相关依赖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74603" y="2632298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提示输入 组件名 以及 其他配置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74603" y="3259885"/>
            <a:ext cx="43243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获取 组件名 以及 各配置值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74470" y="3879850"/>
            <a:ext cx="666051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创建模版文件 （组件模版/样式文件模版/路由配置文件模版）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48680" y="438149"/>
            <a:ext cx="3494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实现</a:t>
            </a:r>
            <a:r>
              <a:rPr lang="zh-CN" altLang="en-US" sz="1600" dirty="0">
                <a:solidFill>
                  <a:srgbClr val="55B577"/>
                </a:solidFill>
                <a:latin typeface="迷你简细倩" panose="03000509000000000000" pitchFamily="65" charset="-122"/>
                <a:ea typeface="迷你简细倩" panose="03000509000000000000" pitchFamily="65" charset="-122"/>
              </a:rPr>
              <a:t>（步骤）</a:t>
            </a:r>
            <a:endParaRPr lang="zh-CN" altLang="en-US" sz="1600" dirty="0">
              <a:solidFill>
                <a:srgbClr val="55B577"/>
              </a:solidFill>
              <a:latin typeface="迷你简细倩" panose="03000509000000000000" pitchFamily="65" charset="-122"/>
              <a:ea typeface="迷你简细倩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4470" y="4495165"/>
            <a:ext cx="9149080" cy="33718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05  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组件名转化为 xxxXxx（文件名） | XxxXxx（组件名） | xxx-xxx（className） 三类字符串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2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612171258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70612171258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70612171258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MH" val="20170612171258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70612171258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70612171258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70612171258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70612171258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_TYPE" val="#NeiR#"/>
  <p:tag name="MH_NUMBER" val="6"/>
  <p:tag name="MH_CATEGORY" val="#YinZJG#"/>
  <p:tag name="MH_LAYOUT" val="TitleSubTitleText"/>
  <p:tag name="MH" val="20170612171258"/>
  <p:tag name="MH_LIBRARY" val="GRAPHIC"/>
</p:tagLst>
</file>

<file path=ppt/tags/tag19.xml><?xml version="1.0" encoding="utf-8"?>
<p:tagLst xmlns:p="http://schemas.openxmlformats.org/presentationml/2006/main">
  <p:tag name="MH" val="20170612184752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70612171258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Desc"/>
  <p:tag name="MH" val="20170612184752"/>
  <p:tag name="MH_LIBRARY" val="GRAPHIC"/>
</p:tagLst>
</file>

<file path=ppt/tags/tag21.xml><?xml version="1.0" encoding="utf-8"?>
<p:tagLst xmlns:p="http://schemas.openxmlformats.org/presentationml/2006/main">
  <p:tag name="MH" val="20170612164346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70612164346"/>
  <p:tag name="MH_LIBRARY" val="GRAPHIC"/>
  <p:tag name="MH_TYPE" val="SubTitle"/>
  <p:tag name="MH_ORDER" val="1"/>
</p:tagLst>
</file>

<file path=ppt/tags/tag23.xml><?xml version="1.0" encoding="utf-8"?>
<p:tagLst xmlns:p="http://schemas.openxmlformats.org/presentationml/2006/main">
  <p:tag name="MH" val="20170612164346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70612164346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70612164346"/>
  <p:tag name="MH_LIBRARY" val="GRAPHIC"/>
  <p:tag name="MH_TYPE" val="SubTitle"/>
  <p:tag name="MH_ORDER" val="2"/>
</p:tagLst>
</file>

<file path=ppt/tags/tag26.xml><?xml version="1.0" encoding="utf-8"?>
<p:tagLst xmlns:p="http://schemas.openxmlformats.org/presentationml/2006/main">
  <p:tag name="MH" val="20170612164346"/>
  <p:tag name="MH_LIBRARY" val="GRAPHIC"/>
  <p:tag name="MH_TYPE" val="Other"/>
  <p:tag name="MH_ORDER" val="5"/>
</p:tagLst>
</file>

<file path=ppt/tags/tag27.xml><?xml version="1.0" encoding="utf-8"?>
<p:tagLst xmlns:p="http://schemas.openxmlformats.org/presentationml/2006/main">
  <p:tag name="MH" val="20170612164346"/>
  <p:tag name="MH_LIBRARY" val="GRAPHIC"/>
  <p:tag name="MH_TYPE" val="Other"/>
  <p:tag name="MH_ORDER" val="6"/>
</p:tagLst>
</file>

<file path=ppt/tags/tag28.xml><?xml version="1.0" encoding="utf-8"?>
<p:tagLst xmlns:p="http://schemas.openxmlformats.org/presentationml/2006/main">
  <p:tag name="MH" val="20170612164346"/>
  <p:tag name="MH_LIBRARY" val="GRAPHIC"/>
  <p:tag name="MH_TYPE" val="SubTitle"/>
  <p:tag name="MH_ORDER" val="3"/>
</p:tagLst>
</file>

<file path=ppt/tags/tag29.xml><?xml version="1.0" encoding="utf-8"?>
<p:tagLst xmlns:p="http://schemas.openxmlformats.org/presentationml/2006/main">
  <p:tag name="MH" val="20170612164346"/>
  <p:tag name="MH_LIBRARY" val="GRAPHIC"/>
  <p:tag name="MH_TYPE" val="Other"/>
  <p:tag name="MH_ORDER" val="7"/>
</p:tagLst>
</file>

<file path=ppt/tags/tag3.xml><?xml version="1.0" encoding="utf-8"?>
<p:tagLst xmlns:p="http://schemas.openxmlformats.org/presentationml/2006/main">
  <p:tag name="MH" val="20170612171258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70612164346"/>
  <p:tag name="MH_LIBRARY" val="GRAPHIC"/>
  <p:tag name="MH_TYPE" val="Other"/>
  <p:tag name="MH_ORDER" val="8"/>
</p:tagLst>
</file>

<file path=ppt/tags/tag31.xml><?xml version="1.0" encoding="utf-8"?>
<p:tagLst xmlns:p="http://schemas.openxmlformats.org/presentationml/2006/main">
  <p:tag name="MH_TYPE" val="#NeiR#"/>
  <p:tag name="MH_NUMBER" val="4"/>
  <p:tag name="MH_CATEGORY" val="#ShuJTB#"/>
  <p:tag name="MH_LAYOUT" val="SubTitleTextDesc"/>
  <p:tag name="MH" val="20170612183528"/>
  <p:tag name="MH_LIBRARY" val="GRAPHIC"/>
</p:tagLst>
</file>

<file path=ppt/tags/tag32.xml><?xml version="1.0" encoding="utf-8"?>
<p:tagLst xmlns:p="http://schemas.openxmlformats.org/presentationml/2006/main">
  <p:tag name="MH_TYPE" val="#NeiR#"/>
  <p:tag name="MH_NUMBER" val="4"/>
  <p:tag name="MH_CATEGORY" val="#ShuJTB#"/>
  <p:tag name="MH_LAYOUT" val="SubTitleTextDesc"/>
  <p:tag name="MH" val="20170612183528"/>
  <p:tag name="MH_LIBRARY" val="GRAPHIC"/>
</p:tagLst>
</file>

<file path=ppt/tags/tag3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MH" val="20170612171258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70612171258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70612171258"/>
  <p:tag name="MH_LIBRARY" val="GRAPHIC"/>
  <p:tag name="MH_TYPE" val="Text"/>
  <p:tag name="MH_ORDER" val="1"/>
</p:tagLst>
</file>

<file path=ppt/tags/tag7.xml><?xml version="1.0" encoding="utf-8"?>
<p:tagLst xmlns:p="http://schemas.openxmlformats.org/presentationml/2006/main">
  <p:tag name="PA" val="v3.1.0"/>
</p:tagLst>
</file>

<file path=ppt/tags/tag8.xml><?xml version="1.0" encoding="utf-8"?>
<p:tagLst xmlns:p="http://schemas.openxmlformats.org/presentationml/2006/main">
  <p:tag name="MH" val="20170612171258"/>
  <p:tag name="MH_LIBRARY" val="GRAPHIC"/>
  <p:tag name="MH_TYPE" val="Other"/>
  <p:tag name="MH_ORDER" val="1"/>
</p:tagLst>
</file>

<file path=ppt/tags/tag9.xml><?xml version="1.0" encoding="utf-8"?>
<p:tagLst xmlns:p="http://schemas.openxmlformats.org/presentationml/2006/main">
  <p:tag name="MH" val="20170612171258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18C80"/>
      </a:accent1>
      <a:accent2>
        <a:srgbClr val="F2CF61"/>
      </a:accent2>
      <a:accent3>
        <a:srgbClr val="A6E582"/>
      </a:accent3>
      <a:accent4>
        <a:srgbClr val="51D9B5"/>
      </a:accent4>
      <a:accent5>
        <a:srgbClr val="D95B5B"/>
      </a:accent5>
      <a:accent6>
        <a:srgbClr val="BFBFBF"/>
      </a:accent6>
      <a:hlink>
        <a:srgbClr val="318C80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表格</Application>
  <PresentationFormat>自定义</PresentationFormat>
  <Paragraphs>126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50" baseType="lpstr">
      <vt:lpstr>Arial</vt:lpstr>
      <vt:lpstr>方正书宋_GBK</vt:lpstr>
      <vt:lpstr>Wingdings</vt:lpstr>
      <vt:lpstr>幼圆</vt:lpstr>
      <vt:lpstr>迷你简细倩</vt:lpstr>
      <vt:lpstr>Calibri</vt:lpstr>
      <vt:lpstr>宋体</vt:lpstr>
      <vt:lpstr>华文宋体</vt:lpstr>
      <vt:lpstr>Arial Narrow</vt:lpstr>
      <vt:lpstr>Arial Black</vt:lpstr>
      <vt:lpstr>Calibri</vt:lpstr>
      <vt:lpstr>宋体</vt:lpstr>
      <vt:lpstr>微软雅黑</vt:lpstr>
      <vt:lpstr>Verdana</vt:lpstr>
      <vt:lpstr>Impact</vt:lpstr>
      <vt:lpstr>Arial</vt:lpstr>
      <vt:lpstr>微软雅黑</vt:lpstr>
      <vt:lpstr>汉仪旗黑KW</vt:lpstr>
      <vt:lpstr>宋体</vt:lpstr>
      <vt:lpstr>Arial Unicode MS</vt:lpstr>
      <vt:lpstr>苹方-简</vt:lpstr>
      <vt:lpstr>等线</vt:lpstr>
      <vt:lpstr>汉仪中等线KW</vt:lpstr>
      <vt:lpstr>思源宋体 CN</vt:lpstr>
      <vt:lpstr>Helvetica Neue</vt:lpstr>
      <vt:lpstr>汉仪书宋二KW</vt:lpstr>
      <vt:lpstr>Apple Color Emoji</vt:lpstr>
      <vt:lpstr>儷黑 Pro</vt:lpstr>
      <vt:lpstr>兰亭黑-简</vt:lpstr>
      <vt:lpstr>娃娃体-简</vt:lpstr>
      <vt:lpstr>圆体-简</vt:lpstr>
      <vt:lpstr>凌慧体-繁</vt:lpstr>
      <vt:lpstr>隶变-简</vt:lpstr>
      <vt:lpstr>翩翩体-简</vt:lpstr>
      <vt:lpstr>华文仿宋</vt:lpstr>
      <vt:lpstr>儷宋 Pro</vt:lpstr>
      <vt:lpstr>WPS-Numbers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叶子</dc:title>
  <dc:creator>第一PPT</dc:creator>
  <cp:keywords>www.1ppt.com</cp:keywords>
  <dc:description>www.1ppt.com</dc:description>
  <cp:lastModifiedBy>erindeng</cp:lastModifiedBy>
  <cp:revision>401</cp:revision>
  <dcterms:created xsi:type="dcterms:W3CDTF">2019-07-10T09:40:06Z</dcterms:created>
  <dcterms:modified xsi:type="dcterms:W3CDTF">2019-07-10T09:40:06Z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