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70" r:id="rId7"/>
    <p:sldId id="271" r:id="rId8"/>
    <p:sldId id="273" r:id="rId9"/>
    <p:sldId id="276" r:id="rId10"/>
    <p:sldId id="277" r:id="rId11"/>
    <p:sldId id="261" r:id="rId12"/>
    <p:sldId id="280" r:id="rId13"/>
    <p:sldId id="281" r:id="rId14"/>
    <p:sldId id="283" r:id="rId15"/>
    <p:sldId id="262" r:id="rId16"/>
    <p:sldId id="285" r:id="rId17"/>
    <p:sldId id="286" r:id="rId18"/>
    <p:sldId id="287" r:id="rId19"/>
    <p:sldId id="288" r:id="rId20"/>
    <p:sldId id="265" r:id="rId21"/>
    <p:sldId id="306" r:id="rId22"/>
    <p:sldId id="291" r:id="rId23"/>
    <p:sldId id="293" r:id="rId24"/>
    <p:sldId id="297" r:id="rId25"/>
    <p:sldId id="299" r:id="rId26"/>
    <p:sldId id="301" r:id="rId27"/>
    <p:sldId id="302" r:id="rId28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78B"/>
    <a:srgbClr val="A3C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F0DCF-1033-4FE1-B2C8-436124226760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5C81E-93CF-4B21-AC7B-79C5B807F81A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91156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4a734317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4a734317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4149735ed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4149735ed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4149735ed5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4149735ed5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d324ffc7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d324ffc7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312ed82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312ed82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f131e947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5f131e947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5f131e947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5f131e947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f131e947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f131e947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55c61d4b9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55c61d4b9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10c311e9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410c311e9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10d62cf69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10d62cf69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ea6eb8c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ea6eb8c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10c311e9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410c311e9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410d62cf69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410d62cf69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410d62cf69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410d62cf69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5c61d4b9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5c61d4b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c7d5d11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c7d5d11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c7d5d11a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c7d5d11a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149735ed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149735ed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d324ffc7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5d324ffc7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63c2f5845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63c2f5845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d324ffc7b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d324ffc7b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c7d5d11a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c7d5d11a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7CFF-0A2F-1F19-5432-7B04B076A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DD165-3C87-6F80-FD10-902ED76A5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1DA6-BAE1-57CF-1F59-A6B1DCB3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6FBEE-64F1-D0EA-554E-B5D65E04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7B2B-A428-2110-D755-C45EC430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34102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276DA-41EA-F633-CF7B-73AF8A5A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9A021-69ED-2E11-B93A-4F15B2819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AFC8E-95A5-FF85-C16E-0B0D8C37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076D-60C8-9AB6-1572-BEE2B4E8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4EBE6-5FF0-11B6-8683-0AE041D7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33086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A120D-0B36-A98C-0590-C9CB8D388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100DF-4ABC-6798-A3B0-6A9A9856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C935-8AE5-16E4-3DB1-8C8C0A96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585E-CD69-0A7D-8B03-F2154C79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E1C7-EC6D-687C-582A-A90759B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7840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fr" smtClean="0"/>
              <a:pPr/>
              <a:t>‹#›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120077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6633-562B-DA12-9C10-A30AA98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46EE-3AE9-3804-EB62-CADB3E182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077D7-EF8F-C0AE-141C-6ABC3AF5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E59D-3DB0-4EBC-8E4E-8EB9521C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A5B95-F5F0-7507-9D2A-C2609404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46178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FEE8-AD6B-F729-41EE-9A7EED98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1B482-CF9D-6B7B-DB4F-CBE9FA0A1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078FD-B676-F8CE-CFA3-1E2DFB2A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D8F0-324A-3C83-4CE6-622665F4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A370-83EE-43B8-D93C-0B957C7E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7758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A54-6D0A-3408-056D-8AA119D1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63E6-305A-56CB-F230-84F3294C3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97903-7EBA-6B8B-6697-F8594971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117D-BF37-5BEB-417B-BEC8DC77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25C97-3AAA-9485-FEF0-0CF5C2DD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F4945-CC26-6BA4-28BF-03352C06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3492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4B65-468F-8EBE-A1C1-00CC6A1F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2810-CDCC-BC48-84CD-9B63CE3ED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D7713-4991-1292-684D-A397368D1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F2E1E-C8F0-3D3B-14F9-57E4C4BB5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CDD97-DB38-77AE-2CFB-620AE6AE7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6C499-CF5B-059F-4C33-9785B259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A2E38-6DA6-88AC-7F36-06DC9114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A1E77-D9DC-4DE5-EAC4-A8091A59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52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D201-E1AE-936B-69D7-15A7AF32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F7230-F0F8-3665-C261-951F0AD6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0DAD2-D383-01B1-1100-DD146857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0AE7A-9ABD-3710-A574-BA477ADA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0017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6504B-18BF-8DD2-29E6-C31DF60A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ACBF5-25B6-3060-F0A7-C8225DE5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B6C9B-5670-8859-5879-56636344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644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F0B5-CC84-630A-1B1D-C5C0B6A1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DF4B0-E433-5F07-05B0-190C3C9D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AD03F-FD72-68FB-2F00-DE05C3614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5103D-A015-C4E2-531E-37E89F68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45695-19AE-8448-C9D6-9FA48BD58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43CCE-71A2-A3AE-EFF5-AA47EA6B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4197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EB59-FBA6-B5E3-E38F-7C8E0B1F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82F7E-69B9-B806-A01A-018464E58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ED258-5DAC-77A4-C182-A02577D0F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A80F3-B172-C401-CF43-5BBAEF01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8D745-92F8-EE32-1626-08FCEDF5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C7B34-DF2E-B0E7-B164-C1056762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94957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2F7E8-4235-CCA2-86B6-8CF75F5E5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T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08C02-F174-DECA-0F5A-E6467523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T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9E689-970F-D38F-2BC7-962085AEF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D693-9204-456A-BFA2-5ECFF40E65AD}" type="datetimeFigureOut">
              <a:rPr lang="fr-TN" smtClean="0"/>
              <a:t>09/10/2022</a:t>
            </a:fld>
            <a:endParaRPr lang="fr-T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5BF10-2FED-045C-70BE-8A527589E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D085-4F92-DBF9-47B9-5020A45D7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BDB5-F733-4B9E-B323-4BFA62BC63DB}" type="slidenum">
              <a:rPr lang="fr-TN" smtClean="0"/>
              <a:t>‹#›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2677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F5803E-C4CB-AC5F-4044-8E467F9AC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4" y="1760333"/>
            <a:ext cx="3019425" cy="3152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C81F5E-0C0D-7495-5F7C-38B4FFE38006}"/>
              </a:ext>
            </a:extLst>
          </p:cNvPr>
          <p:cNvSpPr txBox="1"/>
          <p:nvPr/>
        </p:nvSpPr>
        <p:spPr>
          <a:xfrm>
            <a:off x="989046" y="2875055"/>
            <a:ext cx="226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A3C1AD"/>
                </a:solidFill>
              </a:rPr>
              <a:t>ExpVar</a:t>
            </a:r>
            <a:endParaRPr lang="fr-TN" sz="5400" b="1" dirty="0">
              <a:solidFill>
                <a:srgbClr val="A3C1AD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FFCBB7-711C-13AF-6EF9-A0F1C2E8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592" y="4729672"/>
            <a:ext cx="1604788" cy="16756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879763-6B02-49AB-DDB7-CFFE136E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09" y="2498889"/>
            <a:ext cx="1604788" cy="16756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1A39AF-F0A8-6170-82B5-63A53070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45" y="435288"/>
            <a:ext cx="1604788" cy="16756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567F51-89A1-B80E-2BA4-9960D933CE19}"/>
              </a:ext>
            </a:extLst>
          </p:cNvPr>
          <p:cNvSpPr txBox="1"/>
          <p:nvPr/>
        </p:nvSpPr>
        <p:spPr>
          <a:xfrm>
            <a:off x="2845113" y="1030170"/>
            <a:ext cx="119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A3C1AD"/>
                </a:solidFill>
              </a:rPr>
              <a:t>EXPviz</a:t>
            </a:r>
            <a:endParaRPr lang="fr-TN" sz="4400" b="1" dirty="0">
              <a:solidFill>
                <a:srgbClr val="A3C1A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A72BB4-33C2-38C8-B8CE-69D8BF4D64F0}"/>
              </a:ext>
            </a:extLst>
          </p:cNvPr>
          <p:cNvSpPr txBox="1"/>
          <p:nvPr/>
        </p:nvSpPr>
        <p:spPr>
          <a:xfrm>
            <a:off x="3878358" y="3089085"/>
            <a:ext cx="192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A3C1AD"/>
                </a:solidFill>
              </a:rPr>
              <a:t>SNPviz</a:t>
            </a:r>
            <a:endParaRPr lang="fr-TN" sz="4400" b="1" dirty="0">
              <a:solidFill>
                <a:srgbClr val="A3C1A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61686F-219B-197C-E4B6-0859FD3DAF50}"/>
              </a:ext>
            </a:extLst>
          </p:cNvPr>
          <p:cNvSpPr txBox="1"/>
          <p:nvPr/>
        </p:nvSpPr>
        <p:spPr>
          <a:xfrm>
            <a:off x="2794626" y="5305893"/>
            <a:ext cx="129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A3C1AD"/>
                </a:solidFill>
              </a:rPr>
              <a:t>CNVviz</a:t>
            </a:r>
            <a:endParaRPr lang="fr-TN" sz="4400" b="1" dirty="0">
              <a:solidFill>
                <a:srgbClr val="A3C1A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C580B-19A9-D09A-FCDE-EB4EE0E23D56}"/>
              </a:ext>
            </a:extLst>
          </p:cNvPr>
          <p:cNvSpPr txBox="1"/>
          <p:nvPr/>
        </p:nvSpPr>
        <p:spPr>
          <a:xfrm>
            <a:off x="5710106" y="529119"/>
            <a:ext cx="5765879" cy="384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7DA7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 Expression and Genetic Variants  </a:t>
            </a: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7DA7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 Analysis And Visualization R package</a:t>
            </a:r>
            <a:endParaRPr lang="fr-TN" sz="4000" b="1" dirty="0">
              <a:solidFill>
                <a:srgbClr val="7DA78B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049179-F588-7F8C-0E28-5FA422ACD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5" y="10297"/>
            <a:ext cx="1019873" cy="101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8E10A2B-49F6-211A-5C8C-D2ACAF96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50" y="157603"/>
            <a:ext cx="580761" cy="69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4ABD8D-3454-E128-06B3-9C699D2A555F}"/>
              </a:ext>
            </a:extLst>
          </p:cNvPr>
          <p:cNvSpPr txBox="1"/>
          <p:nvPr/>
        </p:nvSpPr>
        <p:spPr>
          <a:xfrm>
            <a:off x="9630408" y="4913108"/>
            <a:ext cx="1845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7DA78B"/>
                </a:solidFill>
                <a:effectLst/>
                <a:latin typeface="Arial" panose="020B0604020202020204" pitchFamily="34" charset="0"/>
              </a:rPr>
              <a:t>Team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Hiba Ben Aribi</a:t>
            </a:r>
            <a:endParaRPr lang="en-US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Imraan</a:t>
            </a:r>
            <a:r>
              <a:rPr lang="en-US" sz="18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Dixon</a:t>
            </a:r>
            <a:endParaRPr lang="en-US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Najla</a:t>
            </a:r>
            <a:r>
              <a:rPr lang="en-US" sz="18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Abassi</a:t>
            </a:r>
            <a:endParaRPr lang="en-US" b="0" dirty="0">
              <a:solidFill>
                <a:schemeClr val="bg2">
                  <a:lumMod val="25000"/>
                </a:schemeClr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Olaitan Awe</a:t>
            </a:r>
            <a:endParaRPr lang="en-US" b="0" dirty="0">
              <a:solidFill>
                <a:schemeClr val="bg2">
                  <a:lumMod val="25000"/>
                </a:schemeClr>
              </a:solidFill>
              <a:effectLst/>
            </a:endParaRPr>
          </a:p>
        </p:txBody>
      </p:sp>
      <p:pic>
        <p:nvPicPr>
          <p:cNvPr id="2" name="Google Shape;58;p13">
            <a:extLst>
              <a:ext uri="{FF2B5EF4-FFF2-40B4-BE49-F238E27FC236}">
                <a16:creationId xmlns:a16="http://schemas.microsoft.com/office/drawing/2014/main" id="{ECBA54C2-0C03-C736-ABCA-C4D7DE77C82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090" y="1077394"/>
            <a:ext cx="1265850" cy="63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16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0" y="25456"/>
            <a:ext cx="11360800" cy="51151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115000"/>
              </a:lnSpc>
              <a:spcBef>
                <a:spcPts val="2400"/>
              </a:spcBef>
              <a:buClr>
                <a:schemeClr val="dk1"/>
              </a:buClr>
              <a:buSzPct val="64705"/>
            </a:pPr>
            <a:r>
              <a:rPr lang="fr" sz="2267" b="1" dirty="0">
                <a:solidFill>
                  <a:srgbClr val="7DA78B"/>
                </a:solidFill>
              </a:rPr>
              <a:t>Gene-Concept Network</a:t>
            </a:r>
            <a:endParaRPr sz="2267" b="1" dirty="0">
              <a:solidFill>
                <a:srgbClr val="7DA78B"/>
              </a:solidFill>
            </a:endParaRPr>
          </a:p>
          <a:p>
            <a:pPr>
              <a:spcBef>
                <a:spcPts val="533"/>
              </a:spcBef>
            </a:pPr>
            <a:endParaRPr b="1" dirty="0">
              <a:solidFill>
                <a:srgbClr val="7DA78B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7" y="1990817"/>
            <a:ext cx="5001208" cy="4139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0498" y="2918973"/>
            <a:ext cx="6910493" cy="246478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4"/>
          <p:cNvSpPr txBox="1"/>
          <p:nvPr/>
        </p:nvSpPr>
        <p:spPr>
          <a:xfrm>
            <a:off x="10806066" y="1393192"/>
            <a:ext cx="1928800" cy="94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45000"/>
              </a:lnSpc>
              <a:buClr>
                <a:schemeClr val="dk1"/>
              </a:buClr>
              <a:buSzPts val="1100"/>
            </a:pPr>
            <a:r>
              <a:rPr lang="fr" sz="1467" b="1" dirty="0">
                <a:solidFill>
                  <a:srgbClr val="7DA78B"/>
                </a:solidFill>
                <a:latin typeface="Courier New"/>
                <a:ea typeface="Courier New"/>
                <a:cs typeface="Courier New"/>
                <a:sym typeface="Courier New"/>
              </a:rPr>
              <a:t>heatplot</a:t>
            </a:r>
            <a:endParaRPr sz="1467" b="1" dirty="0">
              <a:solidFill>
                <a:srgbClr val="7DA7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dirty="0">
              <a:solidFill>
                <a:srgbClr val="073763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66990" y="1217957"/>
            <a:ext cx="1651600" cy="94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45000"/>
              </a:lnSpc>
              <a:buClr>
                <a:schemeClr val="dk1"/>
              </a:buClr>
              <a:buSzPts val="1100"/>
            </a:pPr>
            <a:r>
              <a:rPr lang="fr" sz="1467" b="1" dirty="0">
                <a:solidFill>
                  <a:srgbClr val="7DA78B"/>
                </a:solidFill>
                <a:latin typeface="Courier New"/>
                <a:ea typeface="Courier New"/>
                <a:cs typeface="Courier New"/>
                <a:sym typeface="Courier New"/>
              </a:rPr>
              <a:t>cnetplot</a:t>
            </a:r>
            <a:endParaRPr sz="1467" b="1" dirty="0">
              <a:solidFill>
                <a:srgbClr val="7DA78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solidFill>
                <a:srgbClr val="7DA78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853768" y="529700"/>
            <a:ext cx="921138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" sz="4500" b="1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sz="4500" b="1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68" y="1628756"/>
            <a:ext cx="8704665" cy="481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5E76CA-F4D7-20FC-38E3-8F7EFB280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3" y="0"/>
            <a:ext cx="1604788" cy="1675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B462FB-2B95-C167-8E89-01D3CD44C138}"/>
              </a:ext>
            </a:extLst>
          </p:cNvPr>
          <p:cNvSpPr txBox="1"/>
          <p:nvPr/>
        </p:nvSpPr>
        <p:spPr>
          <a:xfrm>
            <a:off x="381831" y="594882"/>
            <a:ext cx="119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A3C1AD"/>
                </a:solidFill>
              </a:rPr>
              <a:t>SNPviz</a:t>
            </a:r>
            <a:endParaRPr lang="fr-TN" sz="4400" b="1" dirty="0">
              <a:solidFill>
                <a:srgbClr val="A3C1AD"/>
              </a:solidFill>
            </a:endParaRPr>
          </a:p>
        </p:txBody>
      </p:sp>
      <p:sp>
        <p:nvSpPr>
          <p:cNvPr id="4" name="Google Shape;100;p18">
            <a:extLst>
              <a:ext uri="{FF2B5EF4-FFF2-40B4-BE49-F238E27FC236}">
                <a16:creationId xmlns:a16="http://schemas.microsoft.com/office/drawing/2014/main" id="{E4971101-0663-9DC3-BF96-C0EA20FF00BD}"/>
              </a:ext>
            </a:extLst>
          </p:cNvPr>
          <p:cNvSpPr txBox="1"/>
          <p:nvPr/>
        </p:nvSpPr>
        <p:spPr>
          <a:xfrm>
            <a:off x="709033" y="6108467"/>
            <a:ext cx="4812400" cy="670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Transition (Ti): 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purine-to-purine, pyrimidine-to-pyrimidine,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" sz="120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Transveersion (Tv) :</a:t>
            </a:r>
            <a:r>
              <a:rPr lang="fr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purine-to-pyrimidine, pyrimidine-to-purine,</a:t>
            </a:r>
            <a:endParaRPr sz="1467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333"/>
            <a:ext cx="11831216" cy="5649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2667"/>
            <a:ext cx="12192003" cy="5212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 rotWithShape="1">
          <a:blip r:embed="rId4">
            <a:alphaModFix/>
          </a:blip>
          <a:srcRect l="46003" t="25371" r="10954" b="3560"/>
          <a:stretch/>
        </p:blipFill>
        <p:spPr>
          <a:xfrm>
            <a:off x="2207334" y="1794401"/>
            <a:ext cx="4775599" cy="382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 rotWithShape="1">
          <a:blip r:embed="rId5">
            <a:alphaModFix/>
          </a:blip>
          <a:srcRect t="8650" r="1845"/>
          <a:stretch/>
        </p:blipFill>
        <p:spPr>
          <a:xfrm>
            <a:off x="7542867" y="2019901"/>
            <a:ext cx="4534999" cy="2818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5DA8CAC-2824-F588-CDE2-A517BCBB7537}"/>
              </a:ext>
            </a:extLst>
          </p:cNvPr>
          <p:cNvGrpSpPr/>
          <p:nvPr/>
        </p:nvGrpSpPr>
        <p:grpSpPr>
          <a:xfrm>
            <a:off x="1762972" y="1235534"/>
            <a:ext cx="10495907" cy="4684374"/>
            <a:chOff x="203201" y="203201"/>
            <a:chExt cx="11785604" cy="5180969"/>
          </a:xfrm>
        </p:grpSpPr>
        <p:pic>
          <p:nvPicPr>
            <p:cNvPr id="3" name="Google Shape;255;p39">
              <a:extLst>
                <a:ext uri="{FF2B5EF4-FFF2-40B4-BE49-F238E27FC236}">
                  <a16:creationId xmlns:a16="http://schemas.microsoft.com/office/drawing/2014/main" id="{A5A6F690-4E0B-36E8-39EF-6CF019398A4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03201" y="203201"/>
              <a:ext cx="11785604" cy="51809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56;p39">
              <a:extLst>
                <a:ext uri="{FF2B5EF4-FFF2-40B4-BE49-F238E27FC236}">
                  <a16:creationId xmlns:a16="http://schemas.microsoft.com/office/drawing/2014/main" id="{A637C062-922A-28AD-35F7-27F3F359661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l="2016" t="8836" r="1949" b="3934"/>
            <a:stretch/>
          </p:blipFill>
          <p:spPr>
            <a:xfrm>
              <a:off x="708034" y="1266233"/>
              <a:ext cx="5039401" cy="305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57;p39">
              <a:extLst>
                <a:ext uri="{FF2B5EF4-FFF2-40B4-BE49-F238E27FC236}">
                  <a16:creationId xmlns:a16="http://schemas.microsoft.com/office/drawing/2014/main" id="{FB5301E4-A61E-921F-8795-4EE592CB8277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00834" y="1027333"/>
              <a:ext cx="4807565" cy="3362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55" y="1"/>
            <a:ext cx="1138329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7601" y="1163500"/>
            <a:ext cx="7392500" cy="4928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1735493" y="532485"/>
            <a:ext cx="9873855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" sz="4500" b="1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sz="4500" b="1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l="32317"/>
          <a:stretch/>
        </p:blipFill>
        <p:spPr>
          <a:xfrm>
            <a:off x="2575248" y="1659446"/>
            <a:ext cx="5810677" cy="4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6031559" y="5215813"/>
            <a:ext cx="3008800" cy="763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Google Shape;109;p19"/>
          <p:cNvSpPr txBox="1"/>
          <p:nvPr/>
        </p:nvSpPr>
        <p:spPr>
          <a:xfrm>
            <a:off x="6031559" y="5105190"/>
            <a:ext cx="2673902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f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 permutation Test</a:t>
            </a:r>
            <a:endParaRPr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031559" y="3447580"/>
            <a:ext cx="3008800" cy="763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Google Shape;111;p19"/>
          <p:cNvSpPr txBox="1"/>
          <p:nvPr/>
        </p:nvSpPr>
        <p:spPr>
          <a:xfrm>
            <a:off x="6091559" y="3562580"/>
            <a:ext cx="324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f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 analysis</a:t>
            </a:r>
            <a:endParaRPr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6031559" y="1799113"/>
            <a:ext cx="3008800" cy="763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Google Shape;113;p19"/>
          <p:cNvSpPr txBox="1"/>
          <p:nvPr/>
        </p:nvSpPr>
        <p:spPr>
          <a:xfrm>
            <a:off x="6245070" y="1696324"/>
            <a:ext cx="3549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f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recurrent</a:t>
            </a:r>
          </a:p>
          <a:p>
            <a:r>
              <a:rPr lang="fr" sz="24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regions</a:t>
            </a:r>
            <a:endParaRPr sz="2400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219062" y="1799113"/>
            <a:ext cx="2575248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fr" sz="2800" dirty="0">
                <a:solidFill>
                  <a:schemeClr val="bg2">
                    <a:lumMod val="25000"/>
                  </a:schemeClr>
                </a:solidFill>
                <a:highlight>
                  <a:schemeClr val="lt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cnv.csv</a:t>
            </a:r>
            <a:endParaRPr sz="2800" dirty="0">
              <a:solidFill>
                <a:schemeClr val="bg2">
                  <a:lumMod val="25000"/>
                </a:schemeClr>
              </a:solidFill>
              <a:highlight>
                <a:schemeClr val="lt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042A05-95C0-6B3B-FF18-8A9E94CFB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" y="20662"/>
            <a:ext cx="1604788" cy="1675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062E5-FD32-B4FA-DA9D-A0496CDB563C}"/>
              </a:ext>
            </a:extLst>
          </p:cNvPr>
          <p:cNvSpPr txBox="1"/>
          <p:nvPr/>
        </p:nvSpPr>
        <p:spPr>
          <a:xfrm>
            <a:off x="295717" y="615544"/>
            <a:ext cx="135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A3C1AD"/>
                </a:solidFill>
              </a:rPr>
              <a:t>CNVviz</a:t>
            </a:r>
            <a:endParaRPr lang="fr-TN" sz="4400" b="1" dirty="0">
              <a:solidFill>
                <a:srgbClr val="A3C1A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/>
          </p:nvPr>
        </p:nvSpPr>
        <p:spPr>
          <a:xfrm>
            <a:off x="304533" y="2386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fr" b="1">
                <a:solidFill>
                  <a:srgbClr val="073763"/>
                </a:solidFill>
              </a:rPr>
              <a:t>3. CNVviz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0074"/>
            <a:ext cx="12192003" cy="475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2"/>
          <p:cNvPicPr preferRelativeResize="0"/>
          <p:nvPr/>
        </p:nvPicPr>
        <p:blipFill rotWithShape="1">
          <a:blip r:embed="rId4">
            <a:alphaModFix/>
          </a:blip>
          <a:srcRect l="36563" t="25947" r="1115" b="6584"/>
          <a:stretch/>
        </p:blipFill>
        <p:spPr>
          <a:xfrm>
            <a:off x="4495467" y="2159501"/>
            <a:ext cx="7351300" cy="35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285" name="Google Shape;28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767"/>
            <a:ext cx="12192003" cy="543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sp>
        <p:nvSpPr>
          <p:cNvPr id="292" name="Google Shape;292;p44"/>
          <p:cNvSpPr txBox="1"/>
          <p:nvPr/>
        </p:nvSpPr>
        <p:spPr>
          <a:xfrm>
            <a:off x="371733" y="5916567"/>
            <a:ext cx="11712000" cy="788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fr" sz="1533">
                <a:solidFill>
                  <a:srgbClr val="2C3E50"/>
                </a:solidFill>
                <a:highlight>
                  <a:srgbClr val="FFFFFF"/>
                </a:highlight>
              </a:rPr>
              <a:t>OncoPrint plot</a:t>
            </a:r>
            <a:endParaRPr sz="1533">
              <a:solidFill>
                <a:srgbClr val="2C3E50"/>
              </a:solidFill>
              <a:highlight>
                <a:srgbClr val="FFFFFF"/>
              </a:highlight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fr" sz="1533">
                <a:solidFill>
                  <a:srgbClr val="2C3E50"/>
                </a:solidFill>
                <a:highlight>
                  <a:srgbClr val="FFFFFF"/>
                </a:highlight>
              </a:rPr>
              <a:t>= illustrate the original CNV calls on overlapping protein-coding genes</a:t>
            </a:r>
            <a:endParaRPr sz="1533">
              <a:solidFill>
                <a:srgbClr val="2C3E50"/>
              </a:solidFill>
              <a:highlight>
                <a:srgbClr val="FFFFFF"/>
              </a:highlight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346774"/>
            <a:ext cx="12192001" cy="541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7" y="260319"/>
            <a:ext cx="12192000" cy="6781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F5D4-C07B-DBD1-F6C7-E3FDB9DE0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47786"/>
            <a:ext cx="3351245" cy="633251"/>
          </a:xfrm>
        </p:spPr>
        <p:txBody>
          <a:bodyPr>
            <a:noAutofit/>
          </a:bodyPr>
          <a:lstStyle/>
          <a:p>
            <a:r>
              <a:rPr lang="fr-FR" sz="4500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fr-TN" sz="4500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2A70E-BBEB-2AC5-2677-804668250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12" y="2464659"/>
            <a:ext cx="4691743" cy="16812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20974D-90B9-6A47-4417-B53A1A2C2A83}"/>
              </a:ext>
            </a:extLst>
          </p:cNvPr>
          <p:cNvSpPr txBox="1"/>
          <p:nvPr/>
        </p:nvSpPr>
        <p:spPr>
          <a:xfrm>
            <a:off x="262812" y="4254759"/>
            <a:ext cx="1789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 </a:t>
            </a:r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endParaRPr lang="fr-T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7717D-EA1B-DE76-F33C-263E9D025CF0}"/>
              </a:ext>
            </a:extLst>
          </p:cNvPr>
          <p:cNvSpPr txBox="1"/>
          <p:nvPr/>
        </p:nvSpPr>
        <p:spPr>
          <a:xfrm>
            <a:off x="2878494" y="4254759"/>
            <a:ext cx="178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  <a:endParaRPr lang="fr-T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23E0A0-F26E-0DB4-4CCD-F4BD2D7787B8}"/>
              </a:ext>
            </a:extLst>
          </p:cNvPr>
          <p:cNvSpPr/>
          <p:nvPr/>
        </p:nvSpPr>
        <p:spPr>
          <a:xfrm>
            <a:off x="6242180" y="2015420"/>
            <a:ext cx="4814596" cy="8957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Gene expression</a:t>
            </a:r>
            <a:endParaRPr lang="fr-T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14A5EF-004D-076F-F56B-A937CB01B566}"/>
              </a:ext>
            </a:extLst>
          </p:cNvPr>
          <p:cNvSpPr/>
          <p:nvPr/>
        </p:nvSpPr>
        <p:spPr>
          <a:xfrm>
            <a:off x="6242180" y="3903279"/>
            <a:ext cx="4814596" cy="8957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Genetic</a:t>
            </a:r>
            <a:r>
              <a:rPr lang="fr-FR" dirty="0"/>
              <a:t> </a:t>
            </a:r>
            <a:r>
              <a:rPr lang="fr-FR" dirty="0" err="1"/>
              <a:t>Variantion</a:t>
            </a:r>
            <a:endParaRPr lang="fr-TN" dirty="0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CE5A212-78DB-014E-F840-52AB7323886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954555" y="2463290"/>
            <a:ext cx="1287625" cy="8419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2C6791-F18D-784F-3075-80CA99980817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4954555" y="3305263"/>
            <a:ext cx="1287625" cy="10458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91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146100" y="2888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fr" b="1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package Functions</a:t>
            </a:r>
            <a:endParaRPr b="1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1" name="Google Shape;131;p22"/>
          <p:cNvGraphicFramePr/>
          <p:nvPr>
            <p:extLst>
              <p:ext uri="{D42A27DB-BD31-4B8C-83A1-F6EECF244321}">
                <p14:modId xmlns:p14="http://schemas.microsoft.com/office/powerpoint/2010/main" val="442311449"/>
              </p:ext>
            </p:extLst>
          </p:nvPr>
        </p:nvGraphicFramePr>
        <p:xfrm>
          <a:off x="146085" y="1518300"/>
          <a:ext cx="5379834" cy="4685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7DA78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sz="1600" b="1">
                        <a:solidFill>
                          <a:srgbClr val="7DA78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7DA78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1600" b="1">
                        <a:solidFill>
                          <a:srgbClr val="7DA78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7DA78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 sz="1600" b="1">
                        <a:solidFill>
                          <a:srgbClr val="7DA78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fastqProcession()  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Proprecess fastq files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fastq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bam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gene_counting()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 analysis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Bam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csv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geneExpression()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Identify DEGs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Bam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csv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call_snp()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SNPs calling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Bam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vcf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call_cnv()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CNVs calling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Bam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csv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call_indel()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Indels calling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Bam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vcf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2" name="Google Shape;132;p22"/>
          <p:cNvGraphicFramePr/>
          <p:nvPr>
            <p:extLst>
              <p:ext uri="{D42A27DB-BD31-4B8C-83A1-F6EECF244321}">
                <p14:modId xmlns:p14="http://schemas.microsoft.com/office/powerpoint/2010/main" val="207879302"/>
              </p:ext>
            </p:extLst>
          </p:nvPr>
        </p:nvGraphicFramePr>
        <p:xfrm>
          <a:off x="5886951" y="2185900"/>
          <a:ext cx="6233201" cy="29778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Role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7DA78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 sz="1600" b="1">
                        <a:solidFill>
                          <a:srgbClr val="7DA78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EXPviz() 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 and visualize the expression data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 csv file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interactive interface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SNPviz()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 and visualize the SNP data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vcf file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interactive interface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4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CNVviz()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 and visualize the CNV data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CNVs csv file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interactive interface</a:t>
                      </a:r>
                      <a:endParaRPr sz="16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84667" marR="84667" marT="84667" marB="8466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F2D6-34E2-EA33-19F4-175A66BF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4" y="2599448"/>
            <a:ext cx="10554090" cy="4547800"/>
          </a:xfrm>
        </p:spPr>
        <p:txBody>
          <a:bodyPr>
            <a:normAutofit/>
          </a:bodyPr>
          <a:lstStyle/>
          <a:p>
            <a:r>
              <a:rPr lang="fr-FR" sz="7200" b="1" u="sng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ExpVar vs </a:t>
            </a:r>
            <a:r>
              <a:rPr lang="en-US" sz="7200" b="1" u="sng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fr-FR" sz="7200" b="1" u="sng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endParaRPr lang="fr-TN" sz="7200" b="1" u="sng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82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6" name="Google Shape;316;p48"/>
          <p:cNvGraphicFramePr/>
          <p:nvPr>
            <p:extLst>
              <p:ext uri="{D42A27DB-BD31-4B8C-83A1-F6EECF244321}">
                <p14:modId xmlns:p14="http://schemas.microsoft.com/office/powerpoint/2010/main" val="641114200"/>
              </p:ext>
            </p:extLst>
          </p:nvPr>
        </p:nvGraphicFramePr>
        <p:xfrm>
          <a:off x="241983" y="345482"/>
          <a:ext cx="11708033" cy="6353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6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3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3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600" b="1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u="none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ExpVar</a:t>
                      </a:r>
                      <a:endParaRPr sz="1600" b="1" u="none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u="none" dirty="0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GATK4</a:t>
                      </a:r>
                      <a:endParaRPr sz="1600" b="1" u="none" dirty="0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4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highlight>
                            <a:srgbClr val="A3C1AD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R programming knowledge </a:t>
                      </a: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(calling functions, setting variables etc.)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Unix command line syntax knowledge (installing software, running software + parameters etc.)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Requirements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OS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Varies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Unix OS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Varies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9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FASTA, BSgenome (ref genome)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FASTQ (unmapped seq)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BAM (mapped seq)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VCF, gVCF, CSV (variant calls)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FASTA (ref genome)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uBAM (unmapped seq)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SAM, BAM, CRAM (mapped seq)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VCF, gVCF (variant calls)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23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GMAP ref genome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FASTQ (QC unmapped seq)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SAM, BAM (mapped seq)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VCF, gVCF, CSV (variant calls)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 (differential expression)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Visualisation Data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uBAM (unmapped seq)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SAM, BAM, CRAM (mapped seq)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VCF, gVCF, TSV (variant calls)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Dependencies/Add-ons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 automatically with package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Installed separately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3" marR="91433" marT="121900" marB="1219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50"/>
          <p:cNvGraphicFramePr/>
          <p:nvPr>
            <p:extLst>
              <p:ext uri="{D42A27DB-BD31-4B8C-83A1-F6EECF244321}">
                <p14:modId xmlns:p14="http://schemas.microsoft.com/office/powerpoint/2010/main" val="1205434771"/>
              </p:ext>
            </p:extLst>
          </p:nvPr>
        </p:nvGraphicFramePr>
        <p:xfrm>
          <a:off x="415601" y="823333"/>
          <a:ext cx="11658211" cy="52050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3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4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8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EXPviz</a:t>
                      </a:r>
                      <a:endParaRPr sz="1600" b="1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easyGEO (eVitta)</a:t>
                      </a:r>
                      <a:endParaRPr sz="1600" b="1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 b="1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easyGSEA (eVitta)</a:t>
                      </a:r>
                      <a:endParaRPr sz="1600" b="1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shinyGEO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40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data quality control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expression analysis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(custom p value and logFC)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(only custum p value)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no custom p value or logFC)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survival analysis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Ontology analysis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 + CC +MF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BP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KEGG  enrichment analysis</a:t>
                      </a:r>
                      <a:endParaRPr sz="16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enrichment analysis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35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Gene-Concept Network  analysis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2" name="Google Shape;352;p54"/>
          <p:cNvGraphicFramePr/>
          <p:nvPr>
            <p:extLst>
              <p:ext uri="{D42A27DB-BD31-4B8C-83A1-F6EECF244321}">
                <p14:modId xmlns:p14="http://schemas.microsoft.com/office/powerpoint/2010/main" val="3648368624"/>
              </p:ext>
            </p:extLst>
          </p:nvPr>
        </p:nvGraphicFramePr>
        <p:xfrm>
          <a:off x="1141132" y="1005181"/>
          <a:ext cx="9743367" cy="48476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5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SNPviz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SnpHub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367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rgbClr val="0E111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Analyzed data</a:t>
                      </a:r>
                      <a:endParaRPr sz="1600">
                        <a:solidFill>
                          <a:srgbClr val="0E111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genome or a specific region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specific region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367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rgbClr val="0E111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Variant annotation</a:t>
                      </a:r>
                      <a:endParaRPr sz="1600">
                        <a:solidFill>
                          <a:srgbClr val="0E1116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6937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rgbClr val="0E1116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SNPs types identifications and count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 chart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Barplot (Ti/Tv)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33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Trinucleotide motif analysis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 + barplot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5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Amino Acids changes  analysis</a:t>
                      </a:r>
                      <a:endParaRPr sz="16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 +  distribution and count barplot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+ location graph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5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Phylogenetic</a:t>
                      </a:r>
                      <a:endParaRPr sz="16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Yes - HapNet + PhyloTree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56"/>
          <p:cNvGraphicFramePr/>
          <p:nvPr>
            <p:extLst>
              <p:ext uri="{D42A27DB-BD31-4B8C-83A1-F6EECF244321}">
                <p14:modId xmlns:p14="http://schemas.microsoft.com/office/powerpoint/2010/main" val="887381420"/>
              </p:ext>
            </p:extLst>
          </p:nvPr>
        </p:nvGraphicFramePr>
        <p:xfrm>
          <a:off x="1421503" y="647110"/>
          <a:ext cx="9144367" cy="582054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1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9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CNVviz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 b="1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CNspector</a:t>
                      </a:r>
                      <a:endParaRPr sz="1600" b="1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 b="1" dirty="0">
                          <a:solidFill>
                            <a:srgbClr val="7DA78B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ShinyCNV </a:t>
                      </a:r>
                      <a:endParaRPr sz="1600" b="1" dirty="0">
                        <a:solidFill>
                          <a:srgbClr val="7DA78B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5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visualized region </a:t>
                      </a:r>
                      <a:endParaRPr sz="1600">
                        <a:solidFill>
                          <a:srgbClr val="222222"/>
                        </a:solidFill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 a specific region</a:t>
                      </a:r>
                      <a:endParaRPr sz="16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 a specific region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 a specific region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9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gains and losses identification</a:t>
                      </a:r>
                      <a:endParaRPr sz="16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 + table</a:t>
                      </a:r>
                      <a:endParaRPr sz="16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+ graph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No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79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Recurrent CNV regions identification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Yes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0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CNVs - genes overlapping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No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overlap mutated test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No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2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clinical assessment of CNVs</a:t>
                      </a:r>
                      <a:endParaRPr sz="16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No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fr" sz="160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Haplotypes</a:t>
                      </a:r>
                      <a:endParaRPr sz="1600">
                        <a:solidFill>
                          <a:srgbClr val="222222"/>
                        </a:solidFill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600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Roboto"/>
                        </a:rPr>
                        <a:t>No</a:t>
                      </a:r>
                      <a:endParaRPr sz="1600" dirty="0">
                        <a:solidFill>
                          <a:srgbClr val="222222"/>
                        </a:solidFill>
                        <a:latin typeface="Times New Roman" panose="02020603050405020304" pitchFamily="18" charset="0"/>
                        <a:ea typeface="Roboto"/>
                        <a:cs typeface="Times New Roman" panose="02020603050405020304" pitchFamily="18" charset="0"/>
                        <a:sym typeface="Roboto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>
            <a:spLocks noGrp="1"/>
          </p:cNvSpPr>
          <p:nvPr>
            <p:ph type="body" idx="1"/>
          </p:nvPr>
        </p:nvSpPr>
        <p:spPr>
          <a:xfrm>
            <a:off x="370833" y="2472612"/>
            <a:ext cx="11360800" cy="30038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ExpVar provides a unique combination of analysis and visualization features for biologists with limited programming skills.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only the need of FASTQ files, the user can perform multiple analyses and visualize biological data without the need for any third-party program. 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ExpVar package is publicly available in the project GitHub repository:</a:t>
            </a:r>
          </a:p>
          <a:p>
            <a:pPr marL="0" indent="0" algn="just"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omicscodeathon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/ExpVar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707BD-4B44-3BD7-C6AC-B9875BC6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5" y="597729"/>
            <a:ext cx="7922857" cy="1567542"/>
          </a:xfrm>
        </p:spPr>
        <p:txBody>
          <a:bodyPr>
            <a:normAutofit/>
          </a:bodyPr>
          <a:lstStyle/>
          <a:p>
            <a:r>
              <a:rPr lang="fr-FR" sz="7200" b="1" u="sng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TN" sz="7200" b="1" u="sng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>
            <a:spLocks noGrp="1"/>
          </p:cNvSpPr>
          <p:nvPr>
            <p:ph type="title"/>
          </p:nvPr>
        </p:nvSpPr>
        <p:spPr>
          <a:xfrm>
            <a:off x="415600" y="1454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125000"/>
              </a:lnSpc>
              <a:spcBef>
                <a:spcPts val="2400"/>
              </a:spcBef>
              <a:spcAft>
                <a:spcPts val="1600"/>
              </a:spcAft>
            </a:pPr>
            <a:r>
              <a:rPr lang="fr" sz="3600" b="1" dirty="0">
                <a:solidFill>
                  <a:srgbClr val="7DA78B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</a:t>
            </a:r>
            <a:endParaRPr sz="4177" b="1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Google Shape;380;p59"/>
          <p:cNvSpPr txBox="1">
            <a:spLocks noGrp="1"/>
          </p:cNvSpPr>
          <p:nvPr>
            <p:ph type="body" idx="1"/>
          </p:nvPr>
        </p:nvSpPr>
        <p:spPr>
          <a:xfrm>
            <a:off x="415600" y="2404379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fr" sz="2267" dirty="0">
                <a:solidFill>
                  <a:srgbClr val="0E111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authors thank</a:t>
            </a:r>
            <a:endParaRPr sz="2267" dirty="0">
              <a:solidFill>
                <a:srgbClr val="0E111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8722">
              <a:spcBef>
                <a:spcPts val="1600"/>
              </a:spcBef>
              <a:buClr>
                <a:srgbClr val="0E1116"/>
              </a:buClr>
              <a:buSzPts val="1700"/>
            </a:pPr>
            <a:r>
              <a:rPr lang="fr" sz="2267" dirty="0">
                <a:solidFill>
                  <a:srgbClr val="0E111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African Society for Bioinformatics and Computational Biology (ASBCB).  </a:t>
            </a:r>
            <a:endParaRPr sz="2267" dirty="0">
              <a:solidFill>
                <a:srgbClr val="0E111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8722">
              <a:buClr>
                <a:srgbClr val="0E1116"/>
              </a:buClr>
              <a:buSzPts val="1700"/>
            </a:pPr>
            <a:r>
              <a:rPr lang="fr" sz="2267" dirty="0">
                <a:solidFill>
                  <a:srgbClr val="0E111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National Institutes of Health (NIH)</a:t>
            </a:r>
            <a:endParaRPr sz="2267" dirty="0">
              <a:solidFill>
                <a:srgbClr val="0E111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8722">
              <a:buClr>
                <a:srgbClr val="0E1116"/>
              </a:buClr>
              <a:buSzPts val="1700"/>
            </a:pPr>
            <a:r>
              <a:rPr lang="fr" sz="2267" dirty="0">
                <a:solidFill>
                  <a:srgbClr val="0E111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 Office of Data Science Strategy (ODSS) </a:t>
            </a:r>
            <a:endParaRPr sz="2267" dirty="0">
              <a:solidFill>
                <a:srgbClr val="0E111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48722">
              <a:buClr>
                <a:srgbClr val="0E1116"/>
              </a:buClr>
              <a:buSzPts val="1700"/>
            </a:pPr>
            <a:r>
              <a:rPr lang="fr" sz="2267" dirty="0">
                <a:solidFill>
                  <a:srgbClr val="0E111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the National Center for Biotechnology Information (NCBI) </a:t>
            </a:r>
            <a:endParaRPr sz="2267" dirty="0">
              <a:solidFill>
                <a:srgbClr val="0E111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fr" sz="2267" dirty="0">
                <a:solidFill>
                  <a:srgbClr val="0E111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their immense support before and during the codeathon.</a:t>
            </a:r>
            <a:endParaRPr sz="22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1" name="Google Shape;38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401" y="123567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7768" y="123567"/>
            <a:ext cx="1259417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2967" y="461100"/>
            <a:ext cx="1791733" cy="89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9B47FE-D152-9802-B3CD-6BEC43A1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12" y="1852612"/>
            <a:ext cx="3019425" cy="3152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5FB4EC-53DA-BF9E-F322-0A667AFDE10F}"/>
              </a:ext>
            </a:extLst>
          </p:cNvPr>
          <p:cNvSpPr txBox="1"/>
          <p:nvPr/>
        </p:nvSpPr>
        <p:spPr>
          <a:xfrm>
            <a:off x="3741574" y="2967334"/>
            <a:ext cx="226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A3C1AD"/>
                </a:solidFill>
              </a:rPr>
              <a:t>ExpVar</a:t>
            </a:r>
            <a:endParaRPr lang="fr-TN" sz="5400" b="1" dirty="0">
              <a:solidFill>
                <a:srgbClr val="A3C1AD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16698-8A95-E63A-310F-AAE8D417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20" y="4821951"/>
            <a:ext cx="1604788" cy="1675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DB062A-8136-8FF9-27E4-E5A907E83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637" y="2591168"/>
            <a:ext cx="1604788" cy="16756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5B9468-A3EF-3308-E199-2B2590E1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73" y="546228"/>
            <a:ext cx="1604788" cy="1675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C6DE0-B2D7-AF96-E5C9-2372C7B124AF}"/>
              </a:ext>
            </a:extLst>
          </p:cNvPr>
          <p:cNvSpPr txBox="1"/>
          <p:nvPr/>
        </p:nvSpPr>
        <p:spPr>
          <a:xfrm>
            <a:off x="5597641" y="1122449"/>
            <a:ext cx="119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A3C1AD"/>
                </a:solidFill>
              </a:rPr>
              <a:t>EXPviz</a:t>
            </a:r>
            <a:endParaRPr lang="fr-TN" sz="4400" b="1" dirty="0">
              <a:solidFill>
                <a:srgbClr val="A3C1A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E9401-DC75-36AF-6417-47EADDF1AAA7}"/>
              </a:ext>
            </a:extLst>
          </p:cNvPr>
          <p:cNvSpPr txBox="1"/>
          <p:nvPr/>
        </p:nvSpPr>
        <p:spPr>
          <a:xfrm>
            <a:off x="6628170" y="3192508"/>
            <a:ext cx="1921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A3C1AD"/>
                </a:solidFill>
              </a:rPr>
              <a:t>SNPviz</a:t>
            </a:r>
            <a:endParaRPr lang="fr-TN" sz="4400" b="1" dirty="0">
              <a:solidFill>
                <a:srgbClr val="A3C1A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8EA93-BCA8-FBD5-4B58-A5410AF19F9B}"/>
              </a:ext>
            </a:extLst>
          </p:cNvPr>
          <p:cNvSpPr txBox="1"/>
          <p:nvPr/>
        </p:nvSpPr>
        <p:spPr>
          <a:xfrm>
            <a:off x="5547154" y="5398172"/>
            <a:ext cx="129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A3C1AD"/>
                </a:solidFill>
              </a:rPr>
              <a:t>CNVviz</a:t>
            </a:r>
            <a:endParaRPr lang="fr-TN" sz="4400" b="1" dirty="0">
              <a:solidFill>
                <a:srgbClr val="A3C1AD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3CC5C26-80A1-D690-1848-5C6EFFC22769}"/>
              </a:ext>
            </a:extLst>
          </p:cNvPr>
          <p:cNvSpPr txBox="1">
            <a:spLocks/>
          </p:cNvSpPr>
          <p:nvPr/>
        </p:nvSpPr>
        <p:spPr>
          <a:xfrm>
            <a:off x="82421" y="-82743"/>
            <a:ext cx="2259563" cy="847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500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fr-TN" sz="4500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EEB83-484A-7CB6-81DB-B2ECE3FDE453}"/>
              </a:ext>
            </a:extLst>
          </p:cNvPr>
          <p:cNvSpPr txBox="1"/>
          <p:nvPr/>
        </p:nvSpPr>
        <p:spPr>
          <a:xfrm>
            <a:off x="239728" y="3050650"/>
            <a:ext cx="320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  <a:endParaRPr lang="fr-T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33F8AE-18AE-1EAC-2A41-2E1949463357}"/>
              </a:ext>
            </a:extLst>
          </p:cNvPr>
          <p:cNvSpPr txBox="1"/>
          <p:nvPr/>
        </p:nvSpPr>
        <p:spPr>
          <a:xfrm>
            <a:off x="322267" y="4241195"/>
            <a:ext cx="320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endParaRPr lang="fr-T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4B1B7BFD-1DE6-A03D-C479-A1B5A5F8AA69}"/>
              </a:ext>
            </a:extLst>
          </p:cNvPr>
          <p:cNvSpPr/>
          <p:nvPr/>
        </p:nvSpPr>
        <p:spPr>
          <a:xfrm rot="10800000">
            <a:off x="2554893" y="3297172"/>
            <a:ext cx="775218" cy="155845"/>
          </a:xfrm>
          <a:prstGeom prst="stripedRightArrow">
            <a:avLst/>
          </a:prstGeom>
          <a:solidFill>
            <a:srgbClr val="7DA78B"/>
          </a:solidFill>
          <a:ln>
            <a:solidFill>
              <a:srgbClr val="7DA78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FDB61793-D4E0-9989-A239-9F060EE9C7F2}"/>
              </a:ext>
            </a:extLst>
          </p:cNvPr>
          <p:cNvSpPr/>
          <p:nvPr/>
        </p:nvSpPr>
        <p:spPr>
          <a:xfrm rot="10800000">
            <a:off x="2942501" y="4480265"/>
            <a:ext cx="775218" cy="155845"/>
          </a:xfrm>
          <a:prstGeom prst="stripedRightArrow">
            <a:avLst/>
          </a:prstGeom>
          <a:solidFill>
            <a:srgbClr val="7DA78B"/>
          </a:solidFill>
          <a:ln>
            <a:solidFill>
              <a:srgbClr val="7DA78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34900-A9ED-CC4E-A9B8-1CBA0E78E0D9}"/>
              </a:ext>
            </a:extLst>
          </p:cNvPr>
          <p:cNvSpPr txBox="1"/>
          <p:nvPr/>
        </p:nvSpPr>
        <p:spPr>
          <a:xfrm>
            <a:off x="322267" y="1966752"/>
            <a:ext cx="320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Preprocession</a:t>
            </a:r>
            <a:endParaRPr lang="fr-T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D5247E95-2D57-9D74-92E2-08A1BCA3AEC0}"/>
              </a:ext>
            </a:extLst>
          </p:cNvPr>
          <p:cNvSpPr/>
          <p:nvPr/>
        </p:nvSpPr>
        <p:spPr>
          <a:xfrm rot="10800000">
            <a:off x="2896262" y="2150547"/>
            <a:ext cx="775218" cy="155845"/>
          </a:xfrm>
          <a:prstGeom prst="stripedRightArrow">
            <a:avLst/>
          </a:prstGeom>
          <a:solidFill>
            <a:srgbClr val="7DA78B"/>
          </a:solidFill>
          <a:ln>
            <a:solidFill>
              <a:srgbClr val="7DA78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188713-1EA5-62DA-9B6B-C4681D702640}"/>
              </a:ext>
            </a:extLst>
          </p:cNvPr>
          <p:cNvSpPr txBox="1"/>
          <p:nvPr/>
        </p:nvSpPr>
        <p:spPr>
          <a:xfrm>
            <a:off x="1028500" y="4485381"/>
            <a:ext cx="1259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rgbClr val="7DA78B"/>
                </a:solidFill>
              </a:rPr>
              <a:t>=</a:t>
            </a:r>
            <a:endParaRPr lang="fr-TN" sz="4800" dirty="0">
              <a:solidFill>
                <a:srgbClr val="7DA78B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8E5A3-0E86-C2AE-8B35-1130B4E5CD1E}"/>
              </a:ext>
            </a:extLst>
          </p:cNvPr>
          <p:cNvSpPr txBox="1"/>
          <p:nvPr/>
        </p:nvSpPr>
        <p:spPr>
          <a:xfrm>
            <a:off x="554360" y="5197690"/>
            <a:ext cx="1787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SNPs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Indels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CNVs</a:t>
            </a: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BD08AA-B5C8-6AB9-0ACE-52408877CE1E}"/>
              </a:ext>
            </a:extLst>
          </p:cNvPr>
          <p:cNvSpPr txBox="1"/>
          <p:nvPr/>
        </p:nvSpPr>
        <p:spPr>
          <a:xfrm>
            <a:off x="7201031" y="1153226"/>
            <a:ext cx="407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Data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fr-T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37B61-4590-4377-DC0C-0432034B3EAA}"/>
              </a:ext>
            </a:extLst>
          </p:cNvPr>
          <p:cNvSpPr txBox="1"/>
          <p:nvPr/>
        </p:nvSpPr>
        <p:spPr>
          <a:xfrm>
            <a:off x="8332731" y="3154725"/>
            <a:ext cx="407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SNP Data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fr-T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F6A51-5877-1843-350D-128F4F2C20C3}"/>
              </a:ext>
            </a:extLst>
          </p:cNvPr>
          <p:cNvSpPr txBox="1"/>
          <p:nvPr/>
        </p:nvSpPr>
        <p:spPr>
          <a:xfrm>
            <a:off x="7201031" y="5398172"/>
            <a:ext cx="4076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CNV Data </a:t>
            </a:r>
            <a:r>
              <a:rPr lang="fr-F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fr-T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rrow: Striped Right 23">
            <a:extLst>
              <a:ext uri="{FF2B5EF4-FFF2-40B4-BE49-F238E27FC236}">
                <a16:creationId xmlns:a16="http://schemas.microsoft.com/office/drawing/2014/main" id="{78EF7873-598D-EA9E-F129-69DA55BD4B16}"/>
              </a:ext>
            </a:extLst>
          </p:cNvPr>
          <p:cNvSpPr/>
          <p:nvPr/>
        </p:nvSpPr>
        <p:spPr>
          <a:xfrm>
            <a:off x="6986180" y="1307541"/>
            <a:ext cx="178032" cy="153033"/>
          </a:xfrm>
          <a:prstGeom prst="stripedRightArrow">
            <a:avLst/>
          </a:prstGeom>
          <a:solidFill>
            <a:srgbClr val="7DA78B"/>
          </a:solidFill>
          <a:ln>
            <a:solidFill>
              <a:srgbClr val="7DA78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25" name="Arrow: Striped Right 24">
            <a:extLst>
              <a:ext uri="{FF2B5EF4-FFF2-40B4-BE49-F238E27FC236}">
                <a16:creationId xmlns:a16="http://schemas.microsoft.com/office/drawing/2014/main" id="{D4F2600C-A85E-EF27-2ED0-1ED628C89D34}"/>
              </a:ext>
            </a:extLst>
          </p:cNvPr>
          <p:cNvSpPr/>
          <p:nvPr/>
        </p:nvSpPr>
        <p:spPr>
          <a:xfrm>
            <a:off x="8039933" y="3320156"/>
            <a:ext cx="178032" cy="153033"/>
          </a:xfrm>
          <a:prstGeom prst="stripedRightArrow">
            <a:avLst/>
          </a:prstGeom>
          <a:solidFill>
            <a:srgbClr val="7DA78B"/>
          </a:solidFill>
          <a:ln>
            <a:solidFill>
              <a:srgbClr val="7DA78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26" name="Arrow: Striped Right 25">
            <a:extLst>
              <a:ext uri="{FF2B5EF4-FFF2-40B4-BE49-F238E27FC236}">
                <a16:creationId xmlns:a16="http://schemas.microsoft.com/office/drawing/2014/main" id="{B54BA99E-6025-CFAF-032E-49F378D79658}"/>
              </a:ext>
            </a:extLst>
          </p:cNvPr>
          <p:cNvSpPr/>
          <p:nvPr/>
        </p:nvSpPr>
        <p:spPr>
          <a:xfrm>
            <a:off x="6942058" y="5550459"/>
            <a:ext cx="178032" cy="153033"/>
          </a:xfrm>
          <a:prstGeom prst="stripedRightArrow">
            <a:avLst/>
          </a:prstGeom>
          <a:solidFill>
            <a:srgbClr val="7DA78B"/>
          </a:solidFill>
          <a:ln>
            <a:solidFill>
              <a:srgbClr val="7DA78B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82840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37852" y="588832"/>
            <a:ext cx="2769241" cy="18557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fr" b="1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Workflow</a:t>
            </a:r>
            <a:endParaRPr b="1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767" y="0"/>
            <a:ext cx="6754116" cy="66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6"/>
          <p:cNvCxnSpPr>
            <a:stCxn id="77" idx="1"/>
          </p:cNvCxnSpPr>
          <p:nvPr/>
        </p:nvCxnSpPr>
        <p:spPr>
          <a:xfrm flipH="1">
            <a:off x="9020067" y="4701833"/>
            <a:ext cx="232400" cy="1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52458" y="4406624"/>
            <a:ext cx="1679500" cy="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604788" y="494616"/>
            <a:ext cx="10815306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" sz="4500" b="1" dirty="0">
                <a:solidFill>
                  <a:srgbClr val="7DA78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sz="4500" b="1" dirty="0">
              <a:solidFill>
                <a:srgbClr val="7DA78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7571018" y="2159564"/>
            <a:ext cx="4933867" cy="2710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83" y="2758875"/>
            <a:ext cx="8308933" cy="12952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8359685" y="3447789"/>
            <a:ext cx="4400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7"/>
          <p:cNvCxnSpPr/>
          <p:nvPr/>
        </p:nvCxnSpPr>
        <p:spPr>
          <a:xfrm flipH="1">
            <a:off x="9024051" y="4432397"/>
            <a:ext cx="12400" cy="7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7"/>
          <p:cNvSpPr/>
          <p:nvPr/>
        </p:nvSpPr>
        <p:spPr>
          <a:xfrm>
            <a:off x="8359685" y="5220590"/>
            <a:ext cx="1143200" cy="383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fr" sz="2133" dirty="0">
                <a:solidFill>
                  <a:schemeClr val="bg2">
                    <a:lumMod val="25000"/>
                  </a:schemeClr>
                </a:solidFill>
                <a:highlight>
                  <a:schemeClr val="lt1"/>
                </a:highlight>
              </a:rPr>
              <a:t>  KEGG</a:t>
            </a:r>
            <a:endParaRPr sz="2133" dirty="0">
              <a:solidFill>
                <a:schemeClr val="bg2">
                  <a:lumMod val="25000"/>
                </a:schemeClr>
              </a:solidFill>
              <a:highlight>
                <a:schemeClr val="lt1"/>
              </a:highlight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329069" y="3074588"/>
            <a:ext cx="201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fr" sz="2400" dirty="0">
                <a:solidFill>
                  <a:schemeClr val="bg2">
                    <a:lumMod val="25000"/>
                  </a:schemeClr>
                </a:solidFill>
                <a:highlight>
                  <a:schemeClr val="lt1"/>
                </a:highlight>
              </a:rPr>
              <a:t>Normalization</a:t>
            </a:r>
            <a:endParaRPr sz="2267" dirty="0">
              <a:solidFill>
                <a:schemeClr val="bg2">
                  <a:lumMod val="25000"/>
                </a:schemeClr>
              </a:solidFill>
              <a:highlight>
                <a:schemeClr val="lt1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60DBE-3B6F-6D4D-4C6B-70F73FDD1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604788" cy="1675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0156AC-6D67-A8F7-87BC-398C64E7C6E9}"/>
              </a:ext>
            </a:extLst>
          </p:cNvPr>
          <p:cNvSpPr txBox="1"/>
          <p:nvPr/>
        </p:nvSpPr>
        <p:spPr>
          <a:xfrm>
            <a:off x="253068" y="594882"/>
            <a:ext cx="119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A3C1AD"/>
                </a:solidFill>
              </a:rPr>
              <a:t>EXPviz</a:t>
            </a:r>
            <a:endParaRPr lang="fr-TN" sz="4400" b="1" dirty="0">
              <a:solidFill>
                <a:srgbClr val="A3C1A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9864"/>
            <a:ext cx="12192003" cy="4498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301"/>
            <a:ext cx="11524297" cy="58153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661C4C-BD58-5316-1282-2E0D104C1BF3}"/>
              </a:ext>
            </a:extLst>
          </p:cNvPr>
          <p:cNvGrpSpPr/>
          <p:nvPr/>
        </p:nvGrpSpPr>
        <p:grpSpPr>
          <a:xfrm>
            <a:off x="6820837" y="487555"/>
            <a:ext cx="4983441" cy="5777078"/>
            <a:chOff x="5550820" y="83976"/>
            <a:chExt cx="6429686" cy="6774024"/>
          </a:xfrm>
        </p:grpSpPr>
        <p:pic>
          <p:nvPicPr>
            <p:cNvPr id="8" name="Google Shape;180;p29">
              <a:extLst>
                <a:ext uri="{FF2B5EF4-FFF2-40B4-BE49-F238E27FC236}">
                  <a16:creationId xmlns:a16="http://schemas.microsoft.com/office/drawing/2014/main" id="{17BEF6F9-A1B0-94E3-B5AC-B2815BEFEF3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225"/>
            <a:stretch/>
          </p:blipFill>
          <p:spPr>
            <a:xfrm>
              <a:off x="5550820" y="83976"/>
              <a:ext cx="6429686" cy="6774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83;p29">
              <a:extLst>
                <a:ext uri="{FF2B5EF4-FFF2-40B4-BE49-F238E27FC236}">
                  <a16:creationId xmlns:a16="http://schemas.microsoft.com/office/drawing/2014/main" id="{AF3A6D2C-CBB6-E4F0-C982-2905BEBAFB4E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4319" t="20584"/>
            <a:stretch/>
          </p:blipFill>
          <p:spPr>
            <a:xfrm>
              <a:off x="5550820" y="524869"/>
              <a:ext cx="3909134" cy="37528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C9C6B6-276F-2976-CFFD-C1EF8C78DCE8}"/>
              </a:ext>
            </a:extLst>
          </p:cNvPr>
          <p:cNvGrpSpPr/>
          <p:nvPr/>
        </p:nvGrpSpPr>
        <p:grpSpPr>
          <a:xfrm>
            <a:off x="6803669" y="449301"/>
            <a:ext cx="5136228" cy="5805071"/>
            <a:chOff x="5520247" y="63500"/>
            <a:chExt cx="6383907" cy="6858000"/>
          </a:xfrm>
        </p:grpSpPr>
        <p:pic>
          <p:nvPicPr>
            <p:cNvPr id="11" name="Google Shape;180;p29">
              <a:extLst>
                <a:ext uri="{FF2B5EF4-FFF2-40B4-BE49-F238E27FC236}">
                  <a16:creationId xmlns:a16="http://schemas.microsoft.com/office/drawing/2014/main" id="{830C9500-2DE0-5D2E-BE5A-DB71D47A6B1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0247" y="63500"/>
              <a:ext cx="6383907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81;p29">
              <a:extLst>
                <a:ext uri="{FF2B5EF4-FFF2-40B4-BE49-F238E27FC236}">
                  <a16:creationId xmlns:a16="http://schemas.microsoft.com/office/drawing/2014/main" id="{08207241-24AC-9F89-4F51-3556B15F499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24248"/>
            <a:stretch/>
          </p:blipFill>
          <p:spPr>
            <a:xfrm>
              <a:off x="6096000" y="3028934"/>
              <a:ext cx="5164499" cy="36843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6201"/>
            <a:ext cx="12192000" cy="503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600" y="1563067"/>
            <a:ext cx="4677000" cy="32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96;p31">
            <a:extLst>
              <a:ext uri="{FF2B5EF4-FFF2-40B4-BE49-F238E27FC236}">
                <a16:creationId xmlns:a16="http://schemas.microsoft.com/office/drawing/2014/main" id="{03FAA67A-94A3-DD6E-CE14-CFD0CDCAA8C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0098" y="688055"/>
            <a:ext cx="10241902" cy="49009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E0AAAFE-86F3-03F1-22D7-FEA3083A91AF}"/>
              </a:ext>
            </a:extLst>
          </p:cNvPr>
          <p:cNvGrpSpPr/>
          <p:nvPr/>
        </p:nvGrpSpPr>
        <p:grpSpPr>
          <a:xfrm>
            <a:off x="1950098" y="582971"/>
            <a:ext cx="10241902" cy="5006066"/>
            <a:chOff x="0" y="593371"/>
            <a:chExt cx="12192001" cy="6147778"/>
          </a:xfrm>
        </p:grpSpPr>
        <p:pic>
          <p:nvPicPr>
            <p:cNvPr id="5" name="Google Shape;203;p32">
              <a:extLst>
                <a:ext uri="{FF2B5EF4-FFF2-40B4-BE49-F238E27FC236}">
                  <a16:creationId xmlns:a16="http://schemas.microsoft.com/office/drawing/2014/main" id="{E5F5F954-5B1E-DB14-903B-1EC450CF6574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b="532"/>
            <a:stretch/>
          </p:blipFill>
          <p:spPr>
            <a:xfrm>
              <a:off x="0" y="593371"/>
              <a:ext cx="12192001" cy="61477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04;p32">
              <a:extLst>
                <a:ext uri="{FF2B5EF4-FFF2-40B4-BE49-F238E27FC236}">
                  <a16:creationId xmlns:a16="http://schemas.microsoft.com/office/drawing/2014/main" id="{E95FCB54-1171-CE68-223B-E60417B04E5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12649" r="1794" b="2361"/>
            <a:stretch/>
          </p:blipFill>
          <p:spPr>
            <a:xfrm>
              <a:off x="124033" y="1356968"/>
              <a:ext cx="8385485" cy="5109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927DF6-0948-D05F-514A-9DC50A77F174}"/>
              </a:ext>
            </a:extLst>
          </p:cNvPr>
          <p:cNvGrpSpPr/>
          <p:nvPr/>
        </p:nvGrpSpPr>
        <p:grpSpPr>
          <a:xfrm>
            <a:off x="0" y="539102"/>
            <a:ext cx="12192000" cy="5656425"/>
            <a:chOff x="203201" y="203201"/>
            <a:chExt cx="11785599" cy="5293900"/>
          </a:xfrm>
        </p:grpSpPr>
        <p:pic>
          <p:nvPicPr>
            <p:cNvPr id="209" name="Google Shape;20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01" y="203201"/>
              <a:ext cx="11785599" cy="529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3"/>
            <p:cNvPicPr preferRelativeResize="0"/>
            <p:nvPr/>
          </p:nvPicPr>
          <p:blipFill rotWithShape="1">
            <a:blip r:embed="rId4">
              <a:alphaModFix/>
            </a:blip>
            <a:srcRect l="17580"/>
            <a:stretch/>
          </p:blipFill>
          <p:spPr>
            <a:xfrm>
              <a:off x="4262300" y="610667"/>
              <a:ext cx="7600533" cy="416723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695</Words>
  <Application>Microsoft Office PowerPoint</Application>
  <PresentationFormat>Widescreen</PresentationFormat>
  <Paragraphs>238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Background</vt:lpstr>
      <vt:lpstr>PowerPoint Presentation</vt:lpstr>
      <vt:lpstr>Data Analysis Workflow</vt:lpstr>
      <vt:lpstr>Workflow</vt:lpstr>
      <vt:lpstr>PowerPoint Presentation</vt:lpstr>
      <vt:lpstr>PowerPoint Presentation</vt:lpstr>
      <vt:lpstr>PowerPoint Presentation</vt:lpstr>
      <vt:lpstr>PowerPoint Presentation</vt:lpstr>
      <vt:lpstr>Gene-Concept Network </vt:lpstr>
      <vt:lpstr>Workflow</vt:lpstr>
      <vt:lpstr>PowerPoint Presentation</vt:lpstr>
      <vt:lpstr>PowerPoint Presentation</vt:lpstr>
      <vt:lpstr>PowerPoint Presentation</vt:lpstr>
      <vt:lpstr>Workflow</vt:lpstr>
      <vt:lpstr>3. CNVviz</vt:lpstr>
      <vt:lpstr>PowerPoint Presentation</vt:lpstr>
      <vt:lpstr>PowerPoint Presentation</vt:lpstr>
      <vt:lpstr>PowerPoint Presentation</vt:lpstr>
      <vt:lpstr>R package Functions</vt:lpstr>
      <vt:lpstr>ExpVar vs Existing Tools</vt:lpstr>
      <vt:lpstr>PowerPoint Presentation</vt:lpstr>
      <vt:lpstr>PowerPoint Presentation</vt:lpstr>
      <vt:lpstr>PowerPoint Presentation</vt:lpstr>
      <vt:lpstr>PowerPoint Presentation</vt:lpstr>
      <vt:lpstr>Conclusion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hiba ba</dc:creator>
  <cp:lastModifiedBy>hiba ba</cp:lastModifiedBy>
  <cp:revision>7</cp:revision>
  <dcterms:created xsi:type="dcterms:W3CDTF">2022-10-03T10:28:31Z</dcterms:created>
  <dcterms:modified xsi:type="dcterms:W3CDTF">2022-10-09T08:41:05Z</dcterms:modified>
</cp:coreProperties>
</file>