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2"/>
  </p:notesMasterIdLst>
  <p:handoutMasterIdLst>
    <p:handoutMasterId r:id="rId23"/>
  </p:handoutMasterIdLst>
  <p:sldIdLst>
    <p:sldId id="256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70" r:id="rId13"/>
    <p:sldId id="271" r:id="rId14"/>
    <p:sldId id="272" r:id="rId15"/>
    <p:sldId id="276" r:id="rId16"/>
    <p:sldId id="275" r:id="rId17"/>
    <p:sldId id="274" r:id="rId18"/>
    <p:sldId id="273" r:id="rId19"/>
    <p:sldId id="278" r:id="rId20"/>
    <p:sldId id="277" r:id="rId21"/>
  </p:sldIdLst>
  <p:sldSz cx="10080625" cy="7559675"/>
  <p:notesSz cx="7559675" cy="10691813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5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3175" cap="rnd">
              <a:noFill/>
              <a:round/>
            </a:ln>
            <a:effectLst>
              <a:glow>
                <a:schemeClr val="accent1">
                  <a:alpha val="40000"/>
                </a:schemeClr>
              </a:glow>
            </a:effectLst>
          </c:spPr>
          <c:marker>
            <c:symbol val="circle"/>
            <c:size val="5"/>
            <c:spPr>
              <a:solidFill>
                <a:schemeClr val="tx1"/>
              </a:solidFill>
              <a:ln w="3175">
                <a:noFill/>
              </a:ln>
              <a:effectLst>
                <a:glow>
                  <a:schemeClr val="accent1">
                    <a:alpha val="40000"/>
                  </a:schemeClr>
                </a:glow>
              </a:effectLst>
            </c:spPr>
          </c:marker>
          <c:xVal>
            <c:numRef>
              <c:f>Sheet1!$A$2:$A$9</c:f>
              <c:numCache>
                <c:formatCode>General</c:formatCode>
                <c:ptCount val="8"/>
                <c:pt idx="0">
                  <c:v>0.25</c:v>
                </c:pt>
                <c:pt idx="1">
                  <c:v>0.25</c:v>
                </c:pt>
                <c:pt idx="2">
                  <c:v>0.25</c:v>
                </c:pt>
                <c:pt idx="3">
                  <c:v>0.41666999999999998</c:v>
                </c:pt>
                <c:pt idx="4">
                  <c:v>0.75</c:v>
                </c:pt>
                <c:pt idx="5">
                  <c:v>0.41666999999999998</c:v>
                </c:pt>
                <c:pt idx="6">
                  <c:v>0.58333000000000002</c:v>
                </c:pt>
                <c:pt idx="7">
                  <c:v>0.58333000000000002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0.75</c:v>
                </c:pt>
                <c:pt idx="1">
                  <c:v>0.58333000000000002</c:v>
                </c:pt>
                <c:pt idx="2">
                  <c:v>0.25</c:v>
                </c:pt>
                <c:pt idx="3">
                  <c:v>0.75</c:v>
                </c:pt>
                <c:pt idx="4">
                  <c:v>0.75</c:v>
                </c:pt>
                <c:pt idx="5">
                  <c:v>0.41666999999999998</c:v>
                </c:pt>
                <c:pt idx="6">
                  <c:v>0.41666999999999998</c:v>
                </c:pt>
                <c:pt idx="7">
                  <c:v>0.58333000000000002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86597408"/>
        <c:axId val="1286587616"/>
      </c:scatterChart>
      <c:valAx>
        <c:axId val="1286597408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1286587616"/>
        <c:crosses val="autoZero"/>
        <c:crossBetween val="midCat"/>
      </c:valAx>
      <c:valAx>
        <c:axId val="128658761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12865974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r-Latn-R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06D7BD6-A75B-4B6F-B833-43AF91332476}" type="slidenum">
              <a:t>‹#›</a:t>
            </a:fld>
            <a:endParaRPr lang="hr-HR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2476130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17"/>
            <a:ext cx="5345280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Noto Sans Regular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Noto Sans Regular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Noto Sans Regular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Noto Sans Regular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fld id="{3FA66DB9-FDE9-4739-A455-4636AE0B2F8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174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0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en-US" sz="2810" b="0" i="0" u="none" strike="noStrike" kern="1200" cap="none" spc="0" baseline="0">
        <a:solidFill>
          <a:srgbClr val="000000"/>
        </a:solidFill>
        <a:uFillTx/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209984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575731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860411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147433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396820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55491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85579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83516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32797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778945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96113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503795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774495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82049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defRPr/>
            </a:lvl1pPr>
          </a:lstStyle>
          <a:p>
            <a:pPr lvl="0"/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Slide Number Placeholder 6"/>
          <p:cNvSpPr txBox="1">
            <a:spLocks noGrp="1"/>
          </p:cNvSpPr>
          <p:nvPr>
            <p:ph type="sldNum" sz="quarter" idx="8"/>
          </p:nvPr>
        </p:nvSpPr>
        <p:spPr>
          <a:xfrm>
            <a:off x="7119939" y="7007220"/>
            <a:ext cx="2266953" cy="40164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hr-H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9E0C7FEA-30ED-4C23-80AA-1AC9E9BF63DE}" type="slidenum"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89351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Slide Number Placeholder 6"/>
          <p:cNvSpPr txBox="1">
            <a:spLocks noGrp="1"/>
          </p:cNvSpPr>
          <p:nvPr>
            <p:ph type="sldNum" sz="quarter" idx="8"/>
          </p:nvPr>
        </p:nvSpPr>
        <p:spPr>
          <a:xfrm>
            <a:off x="7119939" y="7007220"/>
            <a:ext cx="2266953" cy="40164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hr-H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290F2F1B-D784-4CBB-9AC6-FF10CE1DA884}" type="slidenum"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70647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7218365" y="4103690"/>
            <a:ext cx="2141533" cy="278288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792163" y="4103690"/>
            <a:ext cx="6273798" cy="278288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Slide Number Placeholder 6"/>
          <p:cNvSpPr txBox="1">
            <a:spLocks noGrp="1"/>
          </p:cNvSpPr>
          <p:nvPr>
            <p:ph type="sldNum" sz="quarter" idx="8"/>
          </p:nvPr>
        </p:nvSpPr>
        <p:spPr>
          <a:xfrm>
            <a:off x="7119939" y="7007220"/>
            <a:ext cx="2266953" cy="40164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hr-H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A71C338A-0BC3-48FE-91F4-F2681A20A040}" type="slidenum"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18011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EB2EABA-8470-4010-B0A2-33E7CB42DD15}" type="slidenum"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00758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hr-HR"/>
            </a:lvl1pPr>
          </a:lstStyle>
          <a:p>
            <a:pPr lvl="0"/>
            <a:r>
              <a:rPr lang="hr-HR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Clr>
                <a:srgbClr val="FF0000"/>
              </a:buClr>
              <a:buSzPct val="100000"/>
              <a:buFont typeface="Arial" pitchFamily="34"/>
              <a:buChar char="•"/>
              <a:defRPr lang="hr-HR"/>
            </a:lvl1pPr>
            <a:lvl2pPr marL="800100" indent="-342900">
              <a:buClr>
                <a:srgbClr val="FF0000"/>
              </a:buClr>
              <a:buFont typeface="Calibri" pitchFamily="34"/>
              <a:buChar char="–"/>
              <a:defRPr lang="hr-HR" sz="2600"/>
            </a:lvl2pPr>
          </a:lstStyle>
          <a:p>
            <a:pPr lvl="0"/>
            <a:r>
              <a:rPr lang="hr-HR"/>
              <a:t>First level</a:t>
            </a:r>
          </a:p>
          <a:p>
            <a:pPr lvl="1"/>
            <a:r>
              <a:rPr lang="hr-HR"/>
              <a:t>Second level</a:t>
            </a:r>
          </a:p>
        </p:txBody>
      </p:sp>
      <p:sp>
        <p:nvSpPr>
          <p:cNvPr id="4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CA0FA2E-1C5D-4A71-9286-CA17845792AF}" type="slidenum"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84777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C25A025-FB02-4691-B814-33C912DD6535}" type="slidenum"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4801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720720" y="2160590"/>
            <a:ext cx="4243392" cy="438467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5116516" y="2160590"/>
            <a:ext cx="4243382" cy="438467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Slide Number Placeholder 7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4D39CC4-2364-489A-A1B8-7B2F38072A16}" type="slidenum"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8015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Slide Number Placeholder 9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63926D6-9555-4B45-A7D3-E23AA0201CD9}" type="slidenum"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89212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9F9F08E-E43B-4266-8E49-26777E194AE9}" type="slidenum"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3584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B63FD48-4223-4CAE-A87D-40C74071F602}" type="slidenum"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6434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7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02CB759-4377-43C8-8D68-21FE4C0D68E4}" type="slidenum"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4006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Slide Number Placeholder 6"/>
          <p:cNvSpPr txBox="1">
            <a:spLocks noGrp="1"/>
          </p:cNvSpPr>
          <p:nvPr>
            <p:ph type="sldNum" sz="quarter" idx="8"/>
          </p:nvPr>
        </p:nvSpPr>
        <p:spPr>
          <a:xfrm>
            <a:off x="7119939" y="7007220"/>
            <a:ext cx="2266953" cy="40164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hr-H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AE6ACB60-DEE6-4D17-94AB-74B84239F0B0}" type="slidenum"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3164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 lang="hr-HR" sz="3200"/>
            </a:lvl1pPr>
          </a:lstStyle>
          <a:p>
            <a:pPr lvl="0"/>
            <a:endParaRPr lang="hr-HR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7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E952FD6-A923-4D6B-98C3-FF286F52ADD8}" type="slidenum"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701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B88EA97-D950-4560-B6C1-8162343F9162}" type="slidenum"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5661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7362821" y="301623"/>
            <a:ext cx="2212976" cy="6243642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720720" y="301623"/>
            <a:ext cx="6489697" cy="6243642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8CDB14B-2C3B-4BE7-84F8-19609FC877BD}" type="slidenum"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6688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6"/>
          <p:cNvSpPr txBox="1">
            <a:spLocks noGrp="1"/>
          </p:cNvSpPr>
          <p:nvPr>
            <p:ph type="sldNum" sz="quarter" idx="8"/>
          </p:nvPr>
        </p:nvSpPr>
        <p:spPr>
          <a:xfrm>
            <a:off x="7119939" y="7007220"/>
            <a:ext cx="2266953" cy="40164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hr-H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7C8DE6D3-B77A-4DE0-B689-3E8C18F0F91E}" type="slidenum"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77174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792163" y="5903915"/>
            <a:ext cx="4206870" cy="98265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5151436" y="5903915"/>
            <a:ext cx="4208461" cy="98265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Slide Number Placeholder 7"/>
          <p:cNvSpPr txBox="1">
            <a:spLocks noGrp="1"/>
          </p:cNvSpPr>
          <p:nvPr>
            <p:ph type="sldNum" sz="quarter" idx="8"/>
          </p:nvPr>
        </p:nvSpPr>
        <p:spPr>
          <a:xfrm>
            <a:off x="7119939" y="7007220"/>
            <a:ext cx="2266953" cy="40164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hr-H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06731B11-5AF1-41BA-A9C1-8F57AAEBDD6D}" type="slidenum"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8325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Slide Number Placeholder 9"/>
          <p:cNvSpPr txBox="1">
            <a:spLocks noGrp="1"/>
          </p:cNvSpPr>
          <p:nvPr>
            <p:ph type="sldNum" sz="quarter" idx="8"/>
          </p:nvPr>
        </p:nvSpPr>
        <p:spPr>
          <a:xfrm>
            <a:off x="7119939" y="7007220"/>
            <a:ext cx="2266953" cy="40164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hr-H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993AC529-0B6B-4441-8573-9447720C3D88}" type="slidenum"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99229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hr-HR">
                <a:latin typeface="Noto Sans Regular"/>
              </a:defRPr>
            </a:lvl1pPr>
          </a:lstStyle>
          <a:p>
            <a:pPr lvl="0"/>
            <a:r>
              <a:rPr lang="hr-HR"/>
              <a:t>Click to edit Master title style</a:t>
            </a:r>
          </a:p>
        </p:txBody>
      </p:sp>
      <p:sp>
        <p:nvSpPr>
          <p:cNvPr id="3" name="TextBox 7"/>
          <p:cNvSpPr txBox="1"/>
          <p:nvPr/>
        </p:nvSpPr>
        <p:spPr>
          <a:xfrm>
            <a:off x="791998" y="480764"/>
            <a:ext cx="8568001" cy="46166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r-HR" sz="2400" b="0" i="0" u="none" strike="noStrike" kern="1200" cap="none" spc="0" baseline="0">
                <a:solidFill>
                  <a:srgbClr val="000000"/>
                </a:solidFill>
                <a:uFillTx/>
                <a:latin typeface="Noto Sans Regular"/>
              </a:rPr>
              <a:t>Sveučilište u Zagrebu, Fakultet elektrotehnike i računarstva</a:t>
            </a:r>
          </a:p>
        </p:txBody>
      </p:sp>
      <p:sp>
        <p:nvSpPr>
          <p:cNvPr id="4" name="TextBox 8"/>
          <p:cNvSpPr txBox="1"/>
          <p:nvPr/>
        </p:nvSpPr>
        <p:spPr>
          <a:xfrm>
            <a:off x="791998" y="2169276"/>
            <a:ext cx="8568001" cy="7078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r-HR" sz="4000" b="0" i="0" u="none" strike="noStrike" kern="1200" cap="none" spc="0" baseline="0">
                <a:solidFill>
                  <a:srgbClr val="000000"/>
                </a:solidFill>
                <a:uFillTx/>
                <a:latin typeface="Noto Sans Regular"/>
              </a:rPr>
              <a:t>Prezentacija seminarskog rada</a:t>
            </a:r>
          </a:p>
        </p:txBody>
      </p:sp>
      <p:sp>
        <p:nvSpPr>
          <p:cNvPr id="5" name="TextBox 9"/>
          <p:cNvSpPr txBox="1"/>
          <p:nvPr/>
        </p:nvSpPr>
        <p:spPr>
          <a:xfrm>
            <a:off x="5919212" y="6770839"/>
            <a:ext cx="3440786" cy="46166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r-HR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U Zagrebu, 8.6.2018.</a:t>
            </a:r>
          </a:p>
        </p:txBody>
      </p:sp>
      <p:sp>
        <p:nvSpPr>
          <p:cNvPr id="6" name="TextBox 10"/>
          <p:cNvSpPr txBox="1"/>
          <p:nvPr/>
        </p:nvSpPr>
        <p:spPr>
          <a:xfrm>
            <a:off x="5075998" y="5895813"/>
            <a:ext cx="4143411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r-HR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Matija Bertović</a:t>
            </a:r>
          </a:p>
        </p:txBody>
      </p:sp>
    </p:spTree>
    <p:extLst>
      <p:ext uri="{BB962C8B-B14F-4D97-AF65-F5344CB8AC3E}">
        <p14:creationId xmlns:p14="http://schemas.microsoft.com/office/powerpoint/2010/main" val="352960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 txBox="1">
            <a:spLocks noGrp="1"/>
          </p:cNvSpPr>
          <p:nvPr>
            <p:ph type="sldNum" sz="quarter" idx="8"/>
          </p:nvPr>
        </p:nvSpPr>
        <p:spPr>
          <a:xfrm>
            <a:off x="7119939" y="7007220"/>
            <a:ext cx="2266953" cy="40164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hr-H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02D1E5CF-056E-4BF9-9211-1526A0F92C7D}" type="slidenum"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8868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7"/>
          <p:cNvSpPr txBox="1">
            <a:spLocks noGrp="1"/>
          </p:cNvSpPr>
          <p:nvPr>
            <p:ph type="sldNum" sz="quarter" idx="8"/>
          </p:nvPr>
        </p:nvSpPr>
        <p:spPr>
          <a:xfrm>
            <a:off x="7119939" y="7007220"/>
            <a:ext cx="2266953" cy="40164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hr-H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37DF06DE-E6C4-41CD-8D59-795068D3D9B3}" type="slidenum"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666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 lang="hr-HR" sz="3200"/>
            </a:lvl1pPr>
          </a:lstStyle>
          <a:p>
            <a:pPr lvl="0"/>
            <a:endParaRPr lang="hr-HR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7"/>
          <p:cNvSpPr txBox="1">
            <a:spLocks noGrp="1"/>
          </p:cNvSpPr>
          <p:nvPr>
            <p:ph type="sldNum" sz="quarter" idx="8"/>
          </p:nvPr>
        </p:nvSpPr>
        <p:spPr>
          <a:xfrm>
            <a:off x="7119939" y="7007220"/>
            <a:ext cx="2266953" cy="40164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hr-H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19502048-A9F9-46FE-9A3C-A761F1B800DA}" type="slidenum"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9914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791998" y="4104000"/>
            <a:ext cx="8568001" cy="143999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0" compatLnSpc="1">
            <a:normAutofit/>
          </a:bodyPr>
          <a:lstStyle/>
          <a:p>
            <a:pPr lvl="0"/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791998" y="5903997"/>
            <a:ext cx="8568001" cy="9824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reeform 6"/>
          <p:cNvSpPr/>
          <p:nvPr/>
        </p:nvSpPr>
        <p:spPr>
          <a:xfrm>
            <a:off x="0" y="4320000"/>
            <a:ext cx="503998" cy="1079997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EF2929"/>
          </a:solidFill>
          <a:ln cap="flat">
            <a:noFill/>
            <a:prstDash val="solid"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Noto Sans Regular" pitchFamily="34"/>
              <a:ea typeface="DejaVu Sans" pitchFamily="2"/>
              <a:cs typeface="DejaVu Sans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lvl="0" indent="0" algn="l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800" b="1" i="0" u="none" strike="noStrike" kern="1200" cap="none" spc="0" baseline="0">
          <a:solidFill>
            <a:srgbClr val="333333"/>
          </a:solidFill>
          <a:uFillTx/>
          <a:latin typeface="Noto Sans Regular" pitchFamily="34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0"/>
        </a:spcBef>
        <a:spcAft>
          <a:spcPts val="1880"/>
        </a:spcAft>
        <a:buNone/>
        <a:tabLst/>
        <a:defRPr lang="en-US" sz="2400" b="0" i="0" u="none" strike="noStrike" kern="1200" cap="none" spc="0" baseline="0">
          <a:solidFill>
            <a:srgbClr val="333333"/>
          </a:solidFill>
          <a:uFillTx/>
          <a:latin typeface="Noto Sans Bold" pitchFamily="34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719998" y="300956"/>
            <a:ext cx="8855643" cy="126252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719998" y="2159995"/>
            <a:ext cx="8640001" cy="438480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reeform 6"/>
          <p:cNvSpPr/>
          <p:nvPr/>
        </p:nvSpPr>
        <p:spPr>
          <a:xfrm>
            <a:off x="0" y="287999"/>
            <a:ext cx="503998" cy="1079997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EF2929"/>
          </a:solidFill>
          <a:ln cap="flat">
            <a:noFill/>
            <a:prstDash val="solid"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Noto Sans Regular" pitchFamily="34"/>
              <a:ea typeface="DejaVu Sans" pitchFamily="2"/>
              <a:cs typeface="DejaVu Sans" pitchFamily="2"/>
            </a:endParaRPr>
          </a:p>
        </p:txBody>
      </p:sp>
      <p:sp>
        <p:nvSpPr>
          <p:cNvPr id="5" name="Slide Number Placeholder 7"/>
          <p:cNvSpPr txBox="1">
            <a:spLocks noGrp="1"/>
          </p:cNvSpPr>
          <p:nvPr>
            <p:ph type="sldNum" sz="quarter" idx="4"/>
          </p:nvPr>
        </p:nvSpPr>
        <p:spPr>
          <a:xfrm>
            <a:off x="7119939" y="7007220"/>
            <a:ext cx="2266953" cy="40164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hr-H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CC09B611-4709-40A4-B9E5-8941D3485ADC}" type="slidenum"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lvl="0" indent="0" algn="l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400" b="1" i="0" u="none" strike="noStrike" kern="1200" cap="none" spc="0" baseline="0">
          <a:solidFill>
            <a:srgbClr val="333333"/>
          </a:solidFill>
          <a:uFillTx/>
          <a:latin typeface="Noto Sans Regular" pitchFamily="34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0"/>
        </a:spcBef>
        <a:spcAft>
          <a:spcPts val="1415"/>
        </a:spcAft>
        <a:buNone/>
        <a:tabLst/>
        <a:defRPr lang="en-US" sz="2800" b="0" i="0" u="none" strike="noStrike" kern="1200" cap="none" spc="0" baseline="0">
          <a:solidFill>
            <a:srgbClr val="333333"/>
          </a:solidFill>
          <a:uFillTx/>
          <a:latin typeface="Noto Sans Regular" pitchFamily="34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hr-HR"/>
              <a:t>Umjetne neuronske mreže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hr-HR"/>
              <a:t>Umjetni neuron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dirty="0" err="1"/>
              <a:t>Sigmoidalna</a:t>
            </a:r>
            <a:r>
              <a:rPr lang="hr-HR" dirty="0"/>
              <a:t> prijenosna funkcija</a:t>
            </a:r>
          </a:p>
        </p:txBody>
      </p:sp>
      <p:sp>
        <p:nvSpPr>
          <p:cNvPr id="4" name="Slide Number Placeholder 9"/>
          <p:cNvSpPr txBox="1"/>
          <p:nvPr/>
        </p:nvSpPr>
        <p:spPr>
          <a:xfrm>
            <a:off x="7119939" y="7007220"/>
            <a:ext cx="2266953" cy="40164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BA3BABD-A455-4898-8923-84B62882EB17}" type="slidenum">
              <a:t>10</a:t>
            </a:fld>
            <a:endParaRPr lang="hr-HR" sz="1200" b="0" i="0" u="none" strike="noStrike" kern="1200" cap="none" spc="0" baseline="0">
              <a:solidFill>
                <a:srgbClr val="898989"/>
              </a:solidFill>
              <a:uFillTx/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3"/>
              <p:cNvSpPr txBox="1"/>
              <p:nvPr/>
            </p:nvSpPr>
            <p:spPr>
              <a:xfrm>
                <a:off x="1554480" y="4754880"/>
                <a:ext cx="6766560" cy="91440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none" lIns="90004" tIns="44997" rIns="90004" bIns="44997" anchor="ctr" anchorCtr="0" compatLnSpc="0">
                <a:noAutofit/>
              </a:bodyPr>
              <a:lstStyle/>
              <a:p>
                <a:pPr marL="0" marR="0" lvl="0" indent="0" algn="l" defTabSz="914400" rtl="0" fontAlgn="auto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r-H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r-HR" sz="2800" i="1">
                              <a:latin typeface="Cambria Math" panose="02040503050406030204" pitchFamily="18" charset="0"/>
                            </a:rPr>
                            <m:t>𝑑𝑠𝑖𝑔𝑚</m:t>
                          </m:r>
                          <m:d>
                            <m:dPr>
                              <m:ctrlPr>
                                <a:rPr lang="hr-H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r-HR" sz="2800" i="1">
                                  <a:latin typeface="Cambria Math" panose="02040503050406030204" pitchFamily="18" charset="0"/>
                                </a:rPr>
                                <m:t>𝑛𝑒𝑡</m:t>
                              </m:r>
                            </m:e>
                          </m:d>
                        </m:num>
                        <m:den>
                          <m:r>
                            <a:rPr lang="hr-HR" sz="2800" i="1">
                              <a:latin typeface="Cambria Math" panose="02040503050406030204" pitchFamily="18" charset="0"/>
                            </a:rPr>
                            <m:t>𝑑𝑛𝑒𝑡</m:t>
                          </m:r>
                        </m:den>
                      </m:f>
                      <m:r>
                        <a:rPr lang="hr-HR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r-HR" sz="2800" i="1">
                          <a:latin typeface="Cambria Math" panose="02040503050406030204" pitchFamily="18" charset="0"/>
                        </a:rPr>
                        <m:t>𝑠𝑖𝑔𝑚</m:t>
                      </m:r>
                      <m:d>
                        <m:dPr>
                          <m:ctrlPr>
                            <a:rPr lang="hr-H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r-HR" sz="2800" i="1">
                              <a:latin typeface="Cambria Math" panose="02040503050406030204" pitchFamily="18" charset="0"/>
                            </a:rPr>
                            <m:t>𝑛𝑒𝑡</m:t>
                          </m:r>
                        </m:e>
                      </m:d>
                      <m:r>
                        <a:rPr lang="hr-HR" sz="2800" i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hr-H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r-HR" sz="2800" i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hr-HR" sz="2800" i="1">
                              <a:latin typeface="Cambria Math" panose="02040503050406030204" pitchFamily="18" charset="0"/>
                            </a:rPr>
                            <m:t>𝑠𝑖𝑔𝑚</m:t>
                          </m:r>
                          <m:d>
                            <m:dPr>
                              <m:ctrlPr>
                                <a:rPr lang="hr-H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r-HR" sz="2800" i="1">
                                  <a:latin typeface="Cambria Math" panose="02040503050406030204" pitchFamily="18" charset="0"/>
                                </a:rPr>
                                <m:t>𝑛𝑒𝑡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hr-HR" sz="2800" b="0" i="0" u="none" strike="noStrike" kern="1200" cap="none" spc="0" baseline="0" dirty="0">
                  <a:solidFill>
                    <a:srgbClr val="000000"/>
                  </a:solidFill>
                  <a:uFillTx/>
                  <a:latin typeface="Liberation Sans" pitchFamily="18"/>
                </a:endParaRPr>
              </a:p>
            </p:txBody>
          </p:sp>
        </mc:Choice>
        <mc:Fallback xmlns="">
          <p:sp>
            <p:nvSpPr>
              <p:cNvPr id="5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4754880"/>
                <a:ext cx="6766560" cy="914400"/>
              </a:xfrm>
              <a:prstGeom prst="rect">
                <a:avLst/>
              </a:prstGeom>
              <a:blipFill rotWithShape="0">
                <a:blip r:embed="rId3"/>
                <a:stretch>
                  <a:fillRect r="-450"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4"/>
              <p:cNvSpPr txBox="1"/>
              <p:nvPr/>
            </p:nvSpPr>
            <p:spPr>
              <a:xfrm>
                <a:off x="1554480" y="3243962"/>
                <a:ext cx="3566160" cy="91440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none" lIns="90004" tIns="44997" rIns="90004" bIns="44997" anchor="ctr" anchorCtr="0" compatLnSpc="0">
                <a:noAutofit/>
              </a:bodyPr>
              <a:lstStyle/>
              <a:p>
                <a:pPr marL="0" marR="0" lvl="0" indent="0" algn="l" defTabSz="914400" rtl="0" fontAlgn="auto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r-HR" sz="2800" i="1">
                          <a:latin typeface="Cambria Math" panose="02040503050406030204" pitchFamily="18" charset="0"/>
                        </a:rPr>
                        <m:t>𝑠𝑖𝑔𝑚</m:t>
                      </m:r>
                      <m:d>
                        <m:dPr>
                          <m:ctrlPr>
                            <a:rPr lang="hr-H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r-HR" sz="2800" i="1">
                              <a:latin typeface="Cambria Math" panose="02040503050406030204" pitchFamily="18" charset="0"/>
                            </a:rPr>
                            <m:t>𝑛𝑒𝑡</m:t>
                          </m:r>
                        </m:e>
                      </m:d>
                      <m:r>
                        <a:rPr lang="hr-HR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r-H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r-HR" sz="28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r-HR" sz="2800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hr-H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r-HR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hr-HR" sz="28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hr-HR" sz="2800" i="1">
                                  <a:latin typeface="Cambria Math" panose="02040503050406030204" pitchFamily="18" charset="0"/>
                                </a:rPr>
                                <m:t>𝑛𝑒𝑡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hr-HR" sz="2800" b="0" i="0" u="none" strike="noStrike" kern="1200" cap="none" spc="0" baseline="0" dirty="0">
                  <a:solidFill>
                    <a:srgbClr val="000000"/>
                  </a:solidFill>
                  <a:uFillTx/>
                  <a:latin typeface="Liberation Sans" pitchFamily="18"/>
                </a:endParaRPr>
              </a:p>
            </p:txBody>
          </p:sp>
        </mc:Choice>
        <mc:Fallback xmlns="">
          <p:sp>
            <p:nvSpPr>
              <p:cNvPr id="6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3243962"/>
                <a:ext cx="3566160" cy="914400"/>
              </a:xfrm>
              <a:prstGeom prst="rect">
                <a:avLst/>
              </a:prstGeom>
              <a:blipFill rotWithShape="0">
                <a:blip r:embed="rId4"/>
                <a:stretch>
                  <a:fillRect r="-1709"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hr-HR"/>
              <a:t>Umjetna neuronska mreža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Povezivanje umjetnih neurona</a:t>
            </a:r>
          </a:p>
          <a:p>
            <a:pPr lvl="0"/>
            <a:r>
              <a:rPr lang="hr-HR" i="1"/>
              <a:t>Potpuno povezane unaprjedne slojevite umjetne neuronske mreže</a:t>
            </a:r>
            <a:r>
              <a:rPr lang="hr-HR"/>
              <a:t> (engl. </a:t>
            </a:r>
            <a:r>
              <a:rPr lang="en-US" i="1"/>
              <a:t>Fully-connected Feed-forward Multi-layered</a:t>
            </a:r>
            <a:r>
              <a:rPr lang="hr-HR"/>
              <a:t>)</a:t>
            </a:r>
          </a:p>
        </p:txBody>
      </p:sp>
      <p:sp>
        <p:nvSpPr>
          <p:cNvPr id="4" name="Slide Number Placeholder 7"/>
          <p:cNvSpPr txBox="1"/>
          <p:nvPr/>
        </p:nvSpPr>
        <p:spPr>
          <a:xfrm>
            <a:off x="7119939" y="7007220"/>
            <a:ext cx="2266953" cy="40164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92BE52B-67C7-4C39-BE83-298869E8BEBA}" type="slidenum">
              <a:t>11</a:t>
            </a:fld>
            <a:endParaRPr lang="hr-HR" sz="1200" b="0" i="0" u="none" strike="noStrike" kern="1200" cap="none" spc="0" baseline="0">
              <a:solidFill>
                <a:srgbClr val="898989"/>
              </a:solidFill>
              <a:uFillTx/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hr-HR"/>
              <a:t>Umjetna neuronska mreža</a:t>
            </a:r>
          </a:p>
        </p:txBody>
      </p:sp>
      <p:sp>
        <p:nvSpPr>
          <p:cNvPr id="4" name="Slide Number Placeholder 7"/>
          <p:cNvSpPr txBox="1"/>
          <p:nvPr/>
        </p:nvSpPr>
        <p:spPr>
          <a:xfrm>
            <a:off x="7119939" y="7007220"/>
            <a:ext cx="2266953" cy="40164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0DDEA3D-CD21-4C55-9A3F-8B26D0421016}" type="slidenum">
              <a:t>12</a:t>
            </a:fld>
            <a:endParaRPr lang="hr-HR" sz="1200" b="0" i="0" u="none" strike="noStrike" kern="1200" cap="none" spc="0" baseline="0">
              <a:solidFill>
                <a:srgbClr val="898989"/>
              </a:solidFill>
              <a:uFillTx/>
              <a:latin typeface="Calibri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648486" y="2102177"/>
            <a:ext cx="8744532" cy="4629264"/>
            <a:chOff x="648486" y="2102177"/>
            <a:chExt cx="8744532" cy="4629264"/>
          </a:xfrm>
        </p:grpSpPr>
        <p:grpSp>
          <p:nvGrpSpPr>
            <p:cNvPr id="42" name="Group 41"/>
            <p:cNvGrpSpPr/>
            <p:nvPr/>
          </p:nvGrpSpPr>
          <p:grpSpPr>
            <a:xfrm>
              <a:off x="719998" y="2102177"/>
              <a:ext cx="8673020" cy="4096889"/>
              <a:chOff x="719998" y="2102177"/>
              <a:chExt cx="8673020" cy="4096889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719998" y="2548339"/>
                <a:ext cx="8673020" cy="3136024"/>
                <a:chOff x="1649686" y="2765155"/>
                <a:chExt cx="6882713" cy="2488678"/>
              </a:xfrm>
            </p:grpSpPr>
            <p:sp>
              <p:nvSpPr>
                <p:cNvPr id="7" name="Oval 6"/>
                <p:cNvSpPr/>
                <p:nvPr/>
              </p:nvSpPr>
              <p:spPr>
                <a:xfrm>
                  <a:off x="4105362" y="2765155"/>
                  <a:ext cx="829559" cy="829559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r-HR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1649686" y="4424274"/>
                  <a:ext cx="829559" cy="829559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r-HR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4105361" y="4417950"/>
                  <a:ext cx="829559" cy="829559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r-HR"/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1649686" y="2765156"/>
                  <a:ext cx="829559" cy="829559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r-HR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6561036" y="3594714"/>
                  <a:ext cx="829559" cy="829559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r-HR"/>
                </a:p>
              </p:txBody>
            </p:sp>
            <p:cxnSp>
              <p:nvCxnSpPr>
                <p:cNvPr id="13" name="Straight Arrow Connector 12"/>
                <p:cNvCxnSpPr>
                  <a:stCxn id="10" idx="6"/>
                  <a:endCxn id="7" idx="2"/>
                </p:cNvCxnSpPr>
                <p:nvPr/>
              </p:nvCxnSpPr>
              <p:spPr>
                <a:xfrm flipV="1">
                  <a:off x="2479245" y="3179935"/>
                  <a:ext cx="1626117" cy="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/>
                <p:cNvCxnSpPr>
                  <a:stCxn id="8" idx="6"/>
                  <a:endCxn id="7" idx="3"/>
                </p:cNvCxnSpPr>
                <p:nvPr/>
              </p:nvCxnSpPr>
              <p:spPr>
                <a:xfrm flipV="1">
                  <a:off x="2479245" y="3473228"/>
                  <a:ext cx="1747603" cy="136582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>
                  <a:stCxn id="10" idx="6"/>
                  <a:endCxn id="9" idx="1"/>
                </p:cNvCxnSpPr>
                <p:nvPr/>
              </p:nvCxnSpPr>
              <p:spPr>
                <a:xfrm>
                  <a:off x="2479245" y="3179936"/>
                  <a:ext cx="1747602" cy="135950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>
                  <a:stCxn id="8" idx="6"/>
                  <a:endCxn id="9" idx="2"/>
                </p:cNvCxnSpPr>
                <p:nvPr/>
              </p:nvCxnSpPr>
              <p:spPr>
                <a:xfrm flipV="1">
                  <a:off x="2479245" y="4832730"/>
                  <a:ext cx="1626116" cy="632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/>
                <p:cNvCxnSpPr>
                  <a:stCxn id="7" idx="6"/>
                  <a:endCxn id="11" idx="1"/>
                </p:cNvCxnSpPr>
                <p:nvPr/>
              </p:nvCxnSpPr>
              <p:spPr>
                <a:xfrm>
                  <a:off x="4934921" y="3179935"/>
                  <a:ext cx="1747601" cy="53626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>
                  <a:stCxn id="9" idx="6"/>
                  <a:endCxn id="11" idx="3"/>
                </p:cNvCxnSpPr>
                <p:nvPr/>
              </p:nvCxnSpPr>
              <p:spPr>
                <a:xfrm flipV="1">
                  <a:off x="4934920" y="4302787"/>
                  <a:ext cx="1747602" cy="52994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/>
                <p:cNvCxnSpPr>
                  <a:stCxn id="11" idx="6"/>
                </p:cNvCxnSpPr>
                <p:nvPr/>
              </p:nvCxnSpPr>
              <p:spPr>
                <a:xfrm flipV="1">
                  <a:off x="7390595" y="4009493"/>
                  <a:ext cx="1027541" cy="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TextBox 29"/>
                <p:cNvSpPr txBox="1"/>
                <p:nvPr/>
              </p:nvSpPr>
              <p:spPr>
                <a:xfrm>
                  <a:off x="1876993" y="2995268"/>
                  <a:ext cx="4807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x</a:t>
                  </a:r>
                  <a:r>
                    <a:rPr lang="en-US" baseline="-25000" dirty="0" smtClean="0"/>
                    <a:t>1</a:t>
                  </a:r>
                  <a:endParaRPr lang="hr-HR" baseline="-25000" dirty="0"/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1876993" y="4648063"/>
                  <a:ext cx="4147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x</a:t>
                  </a:r>
                  <a:r>
                    <a:rPr lang="en-US" baseline="-25000" dirty="0" smtClean="0"/>
                    <a:t>2</a:t>
                  </a:r>
                  <a:endParaRPr lang="hr-HR" baseline="-25000" dirty="0"/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8084874" y="3594714"/>
                  <a:ext cx="4475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o</a:t>
                  </a:r>
                  <a:r>
                    <a:rPr lang="en-US" baseline="-25000" dirty="0" smtClean="0"/>
                    <a:t>1</a:t>
                  </a:r>
                  <a:endParaRPr lang="hr-HR" baseline="-25000" dirty="0"/>
                </a:p>
              </p:txBody>
            </p:sp>
          </p:grpSp>
          <p:cxnSp>
            <p:nvCxnSpPr>
              <p:cNvPr id="37" name="Straight Arrow Connector 36"/>
              <p:cNvCxnSpPr>
                <a:endCxn id="7" idx="1"/>
              </p:cNvCxnSpPr>
              <p:nvPr/>
            </p:nvCxnSpPr>
            <p:spPr>
              <a:xfrm>
                <a:off x="2988297" y="2102177"/>
                <a:ext cx="979226" cy="5992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endCxn id="9" idx="3"/>
              </p:cNvCxnSpPr>
              <p:nvPr/>
            </p:nvCxnSpPr>
            <p:spPr>
              <a:xfrm flipV="1">
                <a:off x="3120272" y="5523307"/>
                <a:ext cx="847250" cy="67575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>
                <a:endCxn id="11" idx="0"/>
              </p:cNvCxnSpPr>
              <p:nvPr/>
            </p:nvCxnSpPr>
            <p:spPr>
              <a:xfrm>
                <a:off x="6759019" y="2693456"/>
                <a:ext cx="672523" cy="9002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/>
            <p:cNvSpPr txBox="1"/>
            <p:nvPr/>
          </p:nvSpPr>
          <p:spPr>
            <a:xfrm>
              <a:off x="648486" y="6329594"/>
              <a:ext cx="13217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sz="2000" dirty="0" smtClean="0"/>
                <a:t>ulazni sloj</a:t>
              </a:r>
              <a:endParaRPr lang="hr-HR" sz="2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502833" y="6324296"/>
              <a:ext cx="16685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sz="2000" dirty="0" smtClean="0"/>
                <a:t>1. skriveni sloj</a:t>
              </a:r>
              <a:endParaRPr lang="hr-HR" sz="2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791523" y="6331331"/>
              <a:ext cx="12800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sz="2000" dirty="0" smtClean="0"/>
                <a:t>izlazni sloj</a:t>
              </a:r>
              <a:endParaRPr lang="hr-HR" sz="2000"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hr-HR"/>
              <a:t>Umjetna neuronska mreža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i="1"/>
              <a:t>Algoritam propagacije pogreške unatrag</a:t>
            </a:r>
            <a:r>
              <a:rPr lang="hr-HR"/>
              <a:t> (engl. </a:t>
            </a:r>
            <a:r>
              <a:rPr lang="en-US" i="1"/>
              <a:t>backpropagation</a:t>
            </a:r>
            <a:r>
              <a:rPr lang="hr-HR"/>
              <a:t>)</a:t>
            </a:r>
          </a:p>
        </p:txBody>
      </p:sp>
      <p:sp>
        <p:nvSpPr>
          <p:cNvPr id="4" name="Slide Number Placeholder 10"/>
          <p:cNvSpPr txBox="1"/>
          <p:nvPr/>
        </p:nvSpPr>
        <p:spPr>
          <a:xfrm>
            <a:off x="7119939" y="7007220"/>
            <a:ext cx="2266953" cy="40164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C00A42A-B773-4CC2-966C-F1ABB9D87738}" type="slidenum">
              <a:t>13</a:t>
            </a:fld>
            <a:endParaRPr lang="hr-HR" sz="1200" b="0" i="0" u="none" strike="noStrike" kern="1200" cap="none" spc="0" baseline="0">
              <a:solidFill>
                <a:srgbClr val="898989"/>
              </a:solidFill>
              <a:uFillTx/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Content Placeholder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2639336"/>
              </p:ext>
            </p:extLst>
          </p:nvPr>
        </p:nvGraphicFramePr>
        <p:xfrm>
          <a:off x="1408883" y="517373"/>
          <a:ext cx="7508873" cy="66312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8" name="Rectangle 17"/>
          <p:cNvSpPr/>
          <p:nvPr/>
        </p:nvSpPr>
        <p:spPr>
          <a:xfrm>
            <a:off x="3436070" y="2124898"/>
            <a:ext cx="207390" cy="2073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9" name="Rectangle 18"/>
          <p:cNvSpPr/>
          <p:nvPr/>
        </p:nvSpPr>
        <p:spPr>
          <a:xfrm>
            <a:off x="6864284" y="2126469"/>
            <a:ext cx="207390" cy="2073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0" name="Rectangle 19"/>
          <p:cNvSpPr/>
          <p:nvPr/>
        </p:nvSpPr>
        <p:spPr>
          <a:xfrm>
            <a:off x="3436070" y="3153910"/>
            <a:ext cx="207390" cy="2073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1" name="Rectangle 20"/>
          <p:cNvSpPr/>
          <p:nvPr/>
        </p:nvSpPr>
        <p:spPr>
          <a:xfrm>
            <a:off x="4652127" y="2124898"/>
            <a:ext cx="207390" cy="2073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2" name="Rectangle 21"/>
          <p:cNvSpPr/>
          <p:nvPr/>
        </p:nvSpPr>
        <p:spPr>
          <a:xfrm>
            <a:off x="3440783" y="5151244"/>
            <a:ext cx="207390" cy="2073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Isosceles Triangle 1"/>
          <p:cNvSpPr/>
          <p:nvPr/>
        </p:nvSpPr>
        <p:spPr>
          <a:xfrm>
            <a:off x="5685934" y="3120917"/>
            <a:ext cx="273377" cy="23567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" name="Isosceles Triangle 8"/>
          <p:cNvSpPr/>
          <p:nvPr/>
        </p:nvSpPr>
        <p:spPr>
          <a:xfrm>
            <a:off x="5685934" y="4113228"/>
            <a:ext cx="273377" cy="23567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Isosceles Triangle 9"/>
          <p:cNvSpPr/>
          <p:nvPr/>
        </p:nvSpPr>
        <p:spPr>
          <a:xfrm>
            <a:off x="4568858" y="4113228"/>
            <a:ext cx="273377" cy="23567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3092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20205" y="1772239"/>
            <a:ext cx="9081535" cy="4807670"/>
            <a:chOff x="648486" y="2102177"/>
            <a:chExt cx="8744532" cy="4629264"/>
          </a:xfrm>
        </p:grpSpPr>
        <p:grpSp>
          <p:nvGrpSpPr>
            <p:cNvPr id="5" name="Group 4"/>
            <p:cNvGrpSpPr/>
            <p:nvPr/>
          </p:nvGrpSpPr>
          <p:grpSpPr>
            <a:xfrm>
              <a:off x="719998" y="2102177"/>
              <a:ext cx="8673020" cy="4096889"/>
              <a:chOff x="719998" y="2102177"/>
              <a:chExt cx="8673020" cy="4096889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719998" y="2548339"/>
                <a:ext cx="8673020" cy="3136024"/>
                <a:chOff x="1649686" y="2765155"/>
                <a:chExt cx="6882713" cy="2488678"/>
              </a:xfrm>
            </p:grpSpPr>
            <p:sp>
              <p:nvSpPr>
                <p:cNvPr id="13" name="Oval 12"/>
                <p:cNvSpPr/>
                <p:nvPr/>
              </p:nvSpPr>
              <p:spPr>
                <a:xfrm>
                  <a:off x="4105362" y="2765155"/>
                  <a:ext cx="829559" cy="829559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r-HR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1649686" y="4424274"/>
                  <a:ext cx="829559" cy="829559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r-HR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4105361" y="4417950"/>
                  <a:ext cx="829559" cy="829559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r-HR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1649686" y="2765156"/>
                  <a:ext cx="829559" cy="829559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r-HR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6561036" y="3594714"/>
                  <a:ext cx="829559" cy="829559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r-HR"/>
                </a:p>
              </p:txBody>
            </p:sp>
            <p:cxnSp>
              <p:nvCxnSpPr>
                <p:cNvPr id="18" name="Straight Arrow Connector 17"/>
                <p:cNvCxnSpPr>
                  <a:stCxn id="16" idx="6"/>
                  <a:endCxn id="13" idx="2"/>
                </p:cNvCxnSpPr>
                <p:nvPr/>
              </p:nvCxnSpPr>
              <p:spPr>
                <a:xfrm flipV="1">
                  <a:off x="2479245" y="3179935"/>
                  <a:ext cx="1626117" cy="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>
                  <a:stCxn id="14" idx="6"/>
                  <a:endCxn id="13" idx="3"/>
                </p:cNvCxnSpPr>
                <p:nvPr/>
              </p:nvCxnSpPr>
              <p:spPr>
                <a:xfrm flipV="1">
                  <a:off x="2479245" y="3473228"/>
                  <a:ext cx="1747603" cy="136582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>
                  <a:stCxn id="16" idx="6"/>
                  <a:endCxn id="15" idx="1"/>
                </p:cNvCxnSpPr>
                <p:nvPr/>
              </p:nvCxnSpPr>
              <p:spPr>
                <a:xfrm>
                  <a:off x="2479245" y="3179936"/>
                  <a:ext cx="1747602" cy="135950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>
                  <a:stCxn id="14" idx="6"/>
                  <a:endCxn id="15" idx="2"/>
                </p:cNvCxnSpPr>
                <p:nvPr/>
              </p:nvCxnSpPr>
              <p:spPr>
                <a:xfrm flipV="1">
                  <a:off x="2479245" y="4832730"/>
                  <a:ext cx="1626116" cy="632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>
                  <a:stCxn id="13" idx="6"/>
                  <a:endCxn id="17" idx="1"/>
                </p:cNvCxnSpPr>
                <p:nvPr/>
              </p:nvCxnSpPr>
              <p:spPr>
                <a:xfrm>
                  <a:off x="4934921" y="3179935"/>
                  <a:ext cx="1747601" cy="53626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/>
                <p:cNvCxnSpPr>
                  <a:stCxn id="15" idx="6"/>
                  <a:endCxn id="17" idx="3"/>
                </p:cNvCxnSpPr>
                <p:nvPr/>
              </p:nvCxnSpPr>
              <p:spPr>
                <a:xfrm flipV="1">
                  <a:off x="4934920" y="4302787"/>
                  <a:ext cx="1747602" cy="52994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>
                  <a:stCxn id="17" idx="6"/>
                </p:cNvCxnSpPr>
                <p:nvPr/>
              </p:nvCxnSpPr>
              <p:spPr>
                <a:xfrm flipV="1">
                  <a:off x="7390595" y="4009493"/>
                  <a:ext cx="1027541" cy="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TextBox 24"/>
                <p:cNvSpPr txBox="1"/>
                <p:nvPr/>
              </p:nvSpPr>
              <p:spPr>
                <a:xfrm>
                  <a:off x="1876993" y="2995268"/>
                  <a:ext cx="4807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x</a:t>
                  </a:r>
                  <a:r>
                    <a:rPr lang="en-US" baseline="-25000" dirty="0" smtClean="0"/>
                    <a:t>1</a:t>
                  </a:r>
                  <a:endParaRPr lang="hr-HR" baseline="-25000" dirty="0"/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1876993" y="4648063"/>
                  <a:ext cx="4147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x</a:t>
                  </a:r>
                  <a:r>
                    <a:rPr lang="en-US" baseline="-25000" dirty="0" smtClean="0"/>
                    <a:t>2</a:t>
                  </a:r>
                  <a:endParaRPr lang="hr-HR" baseline="-25000" dirty="0"/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8084874" y="3594714"/>
                  <a:ext cx="4475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o</a:t>
                  </a:r>
                  <a:r>
                    <a:rPr lang="en-US" baseline="-25000" dirty="0" smtClean="0"/>
                    <a:t>1</a:t>
                  </a:r>
                  <a:endParaRPr lang="hr-HR" baseline="-25000" dirty="0"/>
                </a:p>
              </p:txBody>
            </p:sp>
          </p:grpSp>
          <p:cxnSp>
            <p:nvCxnSpPr>
              <p:cNvPr id="10" name="Straight Arrow Connector 9"/>
              <p:cNvCxnSpPr>
                <a:endCxn id="13" idx="1"/>
              </p:cNvCxnSpPr>
              <p:nvPr/>
            </p:nvCxnSpPr>
            <p:spPr>
              <a:xfrm>
                <a:off x="2988297" y="2102177"/>
                <a:ext cx="979226" cy="5992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>
                <a:endCxn id="15" idx="3"/>
              </p:cNvCxnSpPr>
              <p:nvPr/>
            </p:nvCxnSpPr>
            <p:spPr>
              <a:xfrm flipV="1">
                <a:off x="3120272" y="5523307"/>
                <a:ext cx="847250" cy="67575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endCxn id="17" idx="0"/>
              </p:cNvCxnSpPr>
              <p:nvPr/>
            </p:nvCxnSpPr>
            <p:spPr>
              <a:xfrm>
                <a:off x="6759019" y="2693456"/>
                <a:ext cx="672523" cy="9002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48486" y="6329594"/>
              <a:ext cx="13217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sz="2000" dirty="0" smtClean="0"/>
                <a:t>ulazni sloj</a:t>
              </a:r>
              <a:endParaRPr lang="hr-HR" sz="20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02833" y="6324296"/>
              <a:ext cx="16685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sz="2000" dirty="0" smtClean="0"/>
                <a:t>1. skriveni sloj</a:t>
              </a:r>
              <a:endParaRPr lang="hr-HR" sz="20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91523" y="6331331"/>
              <a:ext cx="12800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sz="2000" dirty="0" smtClean="0"/>
                <a:t>izlazni sloj</a:t>
              </a:r>
              <a:endParaRPr lang="hr-HR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9877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512" y="530262"/>
            <a:ext cx="6636614" cy="6627743"/>
          </a:xfrm>
        </p:spPr>
      </p:pic>
    </p:spTree>
    <p:extLst>
      <p:ext uri="{BB962C8B-B14F-4D97-AF65-F5344CB8AC3E}">
        <p14:creationId xmlns:p14="http://schemas.microsoft.com/office/powerpoint/2010/main" val="424598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hr-HR"/>
              <a:t>Zaključak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i="1"/>
              <a:t>Problem nestajućeg gradijenta</a:t>
            </a:r>
            <a:r>
              <a:rPr lang="hr-HR"/>
              <a:t> (engl. </a:t>
            </a:r>
            <a:r>
              <a:rPr lang="en-US" i="1"/>
              <a:t>vanishing gradient problem</a:t>
            </a:r>
            <a:r>
              <a:rPr lang="hr-HR"/>
              <a:t>)</a:t>
            </a:r>
          </a:p>
          <a:p>
            <a:pPr lvl="0"/>
            <a:endParaRPr lang="hr-HR"/>
          </a:p>
          <a:p>
            <a:pPr lvl="0"/>
            <a:endParaRPr lang="hr-HR"/>
          </a:p>
          <a:p>
            <a:pPr lvl="0"/>
            <a:r>
              <a:rPr lang="hr-HR"/>
              <a:t>Zastoj u razvoju neuronskih mreža</a:t>
            </a:r>
          </a:p>
          <a:p>
            <a:pPr lvl="0"/>
            <a:r>
              <a:rPr lang="hr-HR"/>
              <a:t>Nove prijenosne funkcije i tehnike učenja</a:t>
            </a:r>
          </a:p>
          <a:p>
            <a:pPr lvl="0"/>
            <a:r>
              <a:rPr lang="hr-HR"/>
              <a:t>Duboke neuronske mreže</a:t>
            </a:r>
          </a:p>
        </p:txBody>
      </p:sp>
      <p:sp>
        <p:nvSpPr>
          <p:cNvPr id="4" name="Slide Number Placeholder 8"/>
          <p:cNvSpPr txBox="1"/>
          <p:nvPr/>
        </p:nvSpPr>
        <p:spPr>
          <a:xfrm>
            <a:off x="7119939" y="7007220"/>
            <a:ext cx="2266953" cy="40164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01D21C4-AF91-4B03-80D5-AEF6605B0912}" type="slidenum">
              <a:t>17</a:t>
            </a:fld>
            <a:endParaRPr lang="hr-HR" sz="1200" b="0" i="0" u="none" strike="noStrike" kern="1200" cap="none" spc="0" baseline="0">
              <a:solidFill>
                <a:srgbClr val="898989"/>
              </a:solidFill>
              <a:uFillTx/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3"/>
              <p:cNvSpPr txBox="1"/>
              <p:nvPr/>
            </p:nvSpPr>
            <p:spPr>
              <a:xfrm>
                <a:off x="2421020" y="3250600"/>
                <a:ext cx="5237955" cy="1034748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none" lIns="90004" tIns="44997" rIns="90004" bIns="44997" anchor="ctr" anchorCtr="0" compatLnSpc="0">
                <a:noAutofit/>
              </a:bodyPr>
              <a:lstStyle/>
              <a:p>
                <a:pPr marL="0" marR="0" lvl="0" indent="0" algn="l" defTabSz="914400" rtl="0" fontAlgn="auto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hr-H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r>
                        <a:rPr lang="hr-HR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hr-H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r>
                        <a:rPr lang="hr-HR" i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hr-H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r-HR" i="0">
                              <a:latin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hr-H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r-H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hr-HR" i="0"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hr m:val="∑"/>
                          <m:supHide m:val="on"/>
                          <m:ctrlPr>
                            <a:rPr lang="hr-H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𝐷𝑜𝑤𝑛𝑠𝑡𝑟𝑒𝑎𝑚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hr-HR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hr-HR" i="0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hr-H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r-H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hr-HR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</m:oMath>
                  </m:oMathPara>
                </a14:m>
                <a:endParaRPr lang="hr-HR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Liberation Sans" pitchFamily="18"/>
                </a:endParaRPr>
              </a:p>
            </p:txBody>
          </p:sp>
        </mc:Choice>
        <mc:Fallback xmlns="">
          <p:sp>
            <p:nvSpPr>
              <p:cNvPr id="5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1020" y="3250600"/>
                <a:ext cx="5237955" cy="103474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Formule</a:t>
            </a:r>
            <a:endParaRPr lang="hr-H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>
                <a:spLocks noResize="1"/>
              </p:cNvSpPr>
              <p:nvPr/>
            </p:nvSpPr>
            <p:spPr>
              <a:xfrm>
                <a:off x="719998" y="2445658"/>
                <a:ext cx="5989320" cy="6400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="ctr" anchorCtr="0" compatLnSpc="0">
                <a:no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hr-HR" sz="280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hr-HR" sz="28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hr-HR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hr-HR" sz="2800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</m:sSubSup>
                      <m:r>
                        <a:rPr lang="hr-HR" sz="28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hr-H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sz="2800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hr-HR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hr-HR" sz="28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r-HR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hr-HR" sz="2800" i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hr-H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r-HR" sz="2800" i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hr-H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sz="28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hr-HR" sz="2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hr-HR" sz="28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hr-HR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hr-HR" sz="2800" i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hr-H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r-H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hr-HR" sz="2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hr-HR" sz="28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hr-HR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hr-HR" sz="28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hr-H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sz="28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hr-HR" sz="2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hr-HR" sz="28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hr-HR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hr-HR" sz="2800" i="0" dirty="0">
                  <a:latin typeface="Liberation Sans" pitchFamily="18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998" y="2445658"/>
                <a:ext cx="5989320" cy="64008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>
                <a:spLocks noResize="1"/>
              </p:cNvSpPr>
              <p:nvPr/>
            </p:nvSpPr>
            <p:spPr>
              <a:xfrm>
                <a:off x="719998" y="3967919"/>
                <a:ext cx="7561080" cy="91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="ctr" anchorCtr="0" compatLnSpc="0">
                <a:no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hr-HR" sz="280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hr-HR" sz="28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hr-HR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hr-H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r-HR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r>
                        <a:rPr lang="hr-HR" sz="2800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hr-HR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hr-HR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hr-HR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hr-H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r-HR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r>
                        <a:rPr lang="hr-HR" sz="2800" i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hr-H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r-HR" sz="2800" i="0">
                              <a:latin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hr-HR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hr-HR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hr-HR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hr-HR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r-HR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hr-HR" sz="2800" i="0"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hr m:val="∑"/>
                          <m:supHide m:val="on"/>
                          <m:ctrlPr>
                            <a:rPr lang="hr-HR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hr-HR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hr-HR" sz="2800" i="1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hr-HR" sz="2800" i="1">
                              <a:latin typeface="Cambria Math" panose="02040503050406030204" pitchFamily="18" charset="0"/>
                            </a:rPr>
                            <m:t>𝐷𝑜𝑤𝑛𝑠𝑡𝑟𝑒𝑎𝑚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hr-H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hr-HR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hr-HR" sz="28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hr-HR" sz="2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hr-HR" sz="2800" i="0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lang="hr-HR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hr-HR" sz="28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hr-HR" sz="2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hr-HR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r-HR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hr-HR" sz="2800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</m:oMath>
                  </m:oMathPara>
                </a14:m>
                <a:endParaRPr lang="hr-HR" sz="2800" i="0" dirty="0">
                  <a:latin typeface="Liberation Sans" pitchFamily="18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998" y="3967919"/>
                <a:ext cx="7561080" cy="914400"/>
              </a:xfrm>
              <a:prstGeom prst="rect">
                <a:avLst/>
              </a:prstGeom>
              <a:blipFill rotWithShape="0">
                <a:blip r:embed="rId3"/>
                <a:stretch>
                  <a:fillRect r="-968" b="-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>
                <a:spLocks noResize="1"/>
              </p:cNvSpPr>
              <p:nvPr/>
            </p:nvSpPr>
            <p:spPr>
              <a:xfrm>
                <a:off x="1437838" y="5764500"/>
                <a:ext cx="4553640" cy="6400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="ctr" anchorCtr="0" compatLnSpc="0">
                <a:no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hr-HR" sz="280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hr-HR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hr-HR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hr-HR" sz="28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r-HR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hr-H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r-HR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r>
                        <a:rPr lang="hr-HR" sz="2800" i="0">
                          <a:latin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lang="hr-HR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hr-HR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hr-HR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hr-HR" sz="28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r-HR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hr-H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r-HR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r>
                        <a:rPr lang="hr-HR" sz="28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hr-HR" sz="2800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hr-HR" sz="2800" i="0">
                          <a:latin typeface="Cambria Math" panose="02040503050406030204" pitchFamily="18" charset="0"/>
                        </a:rPr>
                        <m:t>⋅</m:t>
                      </m:r>
                      <m:sSubSup>
                        <m:sSubSupPr>
                          <m:ctrlPr>
                            <a:rPr lang="hr-HR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hr-HR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hr-HR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hr-H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r-HR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r>
                        <a:rPr lang="hr-HR" sz="2800" i="0">
                          <a:latin typeface="Cambria Math" panose="02040503050406030204" pitchFamily="18" charset="0"/>
                        </a:rPr>
                        <m:t>⋅</m:t>
                      </m:r>
                      <m:sSubSup>
                        <m:sSubSupPr>
                          <m:ctrlPr>
                            <a:rPr lang="hr-HR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hr-HR" sz="28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hr-HR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hr-H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r-HR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hr-HR" sz="280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hr-HR" sz="2800" i="0" dirty="0">
                  <a:latin typeface="Liberation Sans" pitchFamily="18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838" y="5764500"/>
                <a:ext cx="4553640" cy="640080"/>
              </a:xfrm>
              <a:prstGeom prst="rect">
                <a:avLst/>
              </a:prstGeom>
              <a:blipFill rotWithShape="0">
                <a:blip r:embed="rId4"/>
                <a:stretch>
                  <a:fillRect r="-93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587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Slike na </a:t>
            </a:r>
            <a:r>
              <a:rPr lang="hr-HR" dirty="0" err="1" smtClean="0"/>
              <a:t>prikaznicama</a:t>
            </a:r>
            <a:r>
              <a:rPr lang="hr-HR" dirty="0" smtClean="0"/>
              <a:t> 4, 6, 7, 9 preuzete iz:</a:t>
            </a:r>
          </a:p>
          <a:p>
            <a:pPr marL="0" indent="0">
              <a:buNone/>
            </a:pPr>
            <a:r>
              <a:rPr lang="hr-HR" dirty="0"/>
              <a:t>	</a:t>
            </a:r>
            <a:r>
              <a:rPr lang="hr-HR" dirty="0" smtClean="0"/>
              <a:t>[1] Marko Čupić: Umjetna inteligencija</a:t>
            </a:r>
          </a:p>
        </p:txBody>
      </p:sp>
    </p:spTree>
    <p:extLst>
      <p:ext uri="{BB962C8B-B14F-4D97-AF65-F5344CB8AC3E}">
        <p14:creationId xmlns:p14="http://schemas.microsoft.com/office/powerpoint/2010/main" val="131231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hr-HR"/>
              <a:t>Sadržaj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dirty="0"/>
              <a:t>Motivacija</a:t>
            </a:r>
          </a:p>
          <a:p>
            <a:pPr lvl="0"/>
            <a:r>
              <a:rPr lang="hr-HR" dirty="0"/>
              <a:t>Primjene umjetnih neuronskih mreža</a:t>
            </a:r>
          </a:p>
          <a:p>
            <a:pPr lvl="0"/>
            <a:r>
              <a:rPr lang="hr-HR" dirty="0" smtClean="0"/>
              <a:t>Umjetni </a:t>
            </a:r>
            <a:r>
              <a:rPr lang="hr-HR" dirty="0"/>
              <a:t>neuron</a:t>
            </a:r>
          </a:p>
          <a:p>
            <a:pPr lvl="0"/>
            <a:r>
              <a:rPr lang="hr-HR" dirty="0"/>
              <a:t>Umjetna neuronska mreža</a:t>
            </a:r>
          </a:p>
          <a:p>
            <a:pPr lvl="0"/>
            <a:r>
              <a:rPr lang="hr-HR" dirty="0"/>
              <a:t>Vizualizacija</a:t>
            </a:r>
          </a:p>
          <a:p>
            <a:pPr lvl="0"/>
            <a:r>
              <a:rPr lang="hr-HR" dirty="0"/>
              <a:t>Zaključak</a:t>
            </a:r>
          </a:p>
        </p:txBody>
      </p:sp>
      <p:sp>
        <p:nvSpPr>
          <p:cNvPr id="4" name="Slide Number Placeholder 17"/>
          <p:cNvSpPr txBox="1"/>
          <p:nvPr/>
        </p:nvSpPr>
        <p:spPr>
          <a:xfrm>
            <a:off x="7119939" y="7007220"/>
            <a:ext cx="2266953" cy="40164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2ACF12F-6B1A-4668-8FAB-A1AEB6EFC88D}" type="slidenum">
              <a:t>2</a:t>
            </a:fld>
            <a:endParaRPr lang="hr-HR" sz="1200" b="0" i="0" u="none" strike="noStrike" kern="1200" cap="none" spc="0" baseline="0">
              <a:solidFill>
                <a:srgbClr val="898989"/>
              </a:solidFill>
              <a:uFillTx/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hr-HR"/>
              <a:t>Motivacija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Obrada velikog broja podataka</a:t>
            </a:r>
          </a:p>
          <a:p>
            <a:pPr lvl="0"/>
            <a:r>
              <a:rPr lang="hr-HR"/>
              <a:t>Živčani sustav</a:t>
            </a:r>
          </a:p>
          <a:p>
            <a:pPr lvl="0"/>
            <a:r>
              <a:rPr lang="hr-HR"/>
              <a:t>Živčane stanice (neuroni)</a:t>
            </a:r>
          </a:p>
          <a:p>
            <a:pPr lvl="0"/>
            <a:r>
              <a:rPr lang="hr-HR" i="1"/>
              <a:t>Konektivistički</a:t>
            </a:r>
            <a:r>
              <a:rPr lang="hr-HR"/>
              <a:t> pristup</a:t>
            </a:r>
          </a:p>
          <a:p>
            <a:pPr lvl="0"/>
            <a:r>
              <a:rPr lang="hr-HR"/>
              <a:t>Umjetni neuroni</a:t>
            </a:r>
          </a:p>
          <a:p>
            <a:pPr lvl="0"/>
            <a:r>
              <a:rPr lang="hr-HR"/>
              <a:t>Umjetne neuronske mreže (engl. </a:t>
            </a:r>
            <a:r>
              <a:rPr lang="en-US" i="1"/>
              <a:t>Artificial Neural Networks</a:t>
            </a:r>
            <a:r>
              <a:rPr lang="hr-HR"/>
              <a:t>)</a:t>
            </a:r>
          </a:p>
        </p:txBody>
      </p:sp>
      <p:sp>
        <p:nvSpPr>
          <p:cNvPr id="4" name="Slide Number Placeholder 12"/>
          <p:cNvSpPr txBox="1"/>
          <p:nvPr/>
        </p:nvSpPr>
        <p:spPr>
          <a:xfrm>
            <a:off x="7119939" y="7007220"/>
            <a:ext cx="2266953" cy="40164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9B60CB3-9F4C-42A3-9DB8-98EB860A906F}" type="slidenum">
              <a:t>3</a:t>
            </a:fld>
            <a:endParaRPr lang="hr-HR" sz="1200" b="0" i="0" u="none" strike="noStrike" kern="1200" cap="none" spc="0" baseline="0">
              <a:solidFill>
                <a:srgbClr val="898989"/>
              </a:solidFill>
              <a:uFillTx/>
              <a:latin typeface="Calibri"/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4699796" y="3612236"/>
            <a:ext cx="719641" cy="35964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hr-HR"/>
              <a:t>Motivacija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i="1"/>
              <a:t>Neuro-računarstvo</a:t>
            </a:r>
          </a:p>
        </p:txBody>
      </p:sp>
      <p:sp>
        <p:nvSpPr>
          <p:cNvPr id="4" name="Slide Number Placeholder 8"/>
          <p:cNvSpPr txBox="1"/>
          <p:nvPr/>
        </p:nvSpPr>
        <p:spPr>
          <a:xfrm>
            <a:off x="7119939" y="7007220"/>
            <a:ext cx="2266953" cy="40164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C9657D5-8A73-4038-9F27-ED7D4F5AE277}" type="slidenum">
              <a:t>4</a:t>
            </a:fld>
            <a:endParaRPr lang="hr-HR" sz="1200" b="0" i="0" u="none" strike="noStrike" kern="1200" cap="none" spc="0" baseline="0">
              <a:solidFill>
                <a:srgbClr val="898989"/>
              </a:solidFill>
              <a:uFillTx/>
              <a:latin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98" y="3588164"/>
            <a:ext cx="8638186" cy="20590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hr-HR"/>
              <a:t>Primjene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i="1"/>
              <a:t>Klasifikacija</a:t>
            </a:r>
          </a:p>
          <a:p>
            <a:pPr lvl="0"/>
            <a:r>
              <a:rPr lang="hr-HR" i="1"/>
              <a:t>Funkcijska regresija</a:t>
            </a:r>
          </a:p>
        </p:txBody>
      </p:sp>
      <p:sp>
        <p:nvSpPr>
          <p:cNvPr id="4" name="Slide Number Placeholder 7"/>
          <p:cNvSpPr txBox="1"/>
          <p:nvPr/>
        </p:nvSpPr>
        <p:spPr>
          <a:xfrm>
            <a:off x="7119939" y="7007220"/>
            <a:ext cx="2266953" cy="40164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28D048F-B862-4FE1-A766-94D2C2CF500E}" type="slidenum">
              <a:t>5</a:t>
            </a:fld>
            <a:endParaRPr lang="hr-HR" sz="1200" b="0" i="0" u="none" strike="noStrike" kern="1200" cap="none" spc="0" baseline="0">
              <a:solidFill>
                <a:srgbClr val="898989"/>
              </a:solidFill>
              <a:uFillTx/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hr-HR"/>
              <a:t>Umjetni neuron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Biološki neuron</a:t>
            </a:r>
          </a:p>
          <a:p>
            <a:pPr lvl="0"/>
            <a:endParaRPr lang="hr-HR"/>
          </a:p>
        </p:txBody>
      </p:sp>
      <p:sp>
        <p:nvSpPr>
          <p:cNvPr id="4" name="Slide Number Placeholder 8"/>
          <p:cNvSpPr txBox="1"/>
          <p:nvPr/>
        </p:nvSpPr>
        <p:spPr>
          <a:xfrm>
            <a:off x="7119939" y="7007220"/>
            <a:ext cx="2266953" cy="40164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98F4F1E-E5D2-43FC-91C8-D341A5E3A735}" type="slidenum">
              <a:t>6</a:t>
            </a:fld>
            <a:endParaRPr lang="hr-HR" sz="1200" b="0" i="0" u="none" strike="noStrike" kern="1200" cap="none" spc="0" baseline="0">
              <a:solidFill>
                <a:srgbClr val="898989"/>
              </a:solidFill>
              <a:uFillTx/>
              <a:latin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98" y="2742927"/>
            <a:ext cx="8670194" cy="41939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hr-HR"/>
              <a:t>Umjetni neuron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Warren McCulloch</a:t>
            </a:r>
            <a:r>
              <a:rPr lang="hr-HR"/>
              <a:t> i </a:t>
            </a:r>
            <a:r>
              <a:rPr lang="en-US"/>
              <a:t>Walter Pitts</a:t>
            </a:r>
            <a:r>
              <a:rPr lang="hr-HR"/>
              <a:t>, 1943.</a:t>
            </a:r>
          </a:p>
          <a:p>
            <a:pPr lvl="0"/>
            <a:endParaRPr lang="hr-HR"/>
          </a:p>
        </p:txBody>
      </p:sp>
      <p:sp>
        <p:nvSpPr>
          <p:cNvPr id="4" name="Slide Number Placeholder 8"/>
          <p:cNvSpPr txBox="1"/>
          <p:nvPr/>
        </p:nvSpPr>
        <p:spPr>
          <a:xfrm>
            <a:off x="7119939" y="7007220"/>
            <a:ext cx="2266953" cy="40164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D65281C-771E-4B28-B82D-EBD4A3F2DFFA}" type="slidenum">
              <a:t>7</a:t>
            </a:fld>
            <a:endParaRPr lang="hr-HR" sz="1200" b="0" i="0" u="none" strike="noStrike" kern="1200" cap="none" spc="0" baseline="0">
              <a:solidFill>
                <a:srgbClr val="898989"/>
              </a:solidFill>
              <a:uFillTx/>
              <a:latin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39" y="3069990"/>
            <a:ext cx="8665453" cy="33810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hr-HR"/>
              <a:t>Umjetni neuron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dirty="0"/>
              <a:t>Ukupni potencijal stanice </a:t>
            </a:r>
            <a:r>
              <a:rPr lang="en-US" i="1" dirty="0"/>
              <a:t>net</a:t>
            </a:r>
          </a:p>
          <a:p>
            <a:pPr lvl="0"/>
            <a:endParaRPr lang="hr-HR" dirty="0"/>
          </a:p>
          <a:p>
            <a:pPr lvl="0"/>
            <a:endParaRPr lang="hr-HR" dirty="0"/>
          </a:p>
          <a:p>
            <a:pPr lvl="0"/>
            <a:r>
              <a:rPr lang="hr-HR" dirty="0"/>
              <a:t>Prijenosna funkcija (engl. </a:t>
            </a:r>
            <a:r>
              <a:rPr lang="en-US" i="1" dirty="0"/>
              <a:t>transfer function</a:t>
            </a:r>
            <a:r>
              <a:rPr lang="hr-HR" dirty="0"/>
              <a:t>)</a:t>
            </a:r>
          </a:p>
          <a:p>
            <a:pPr lvl="0"/>
            <a:r>
              <a:rPr lang="hr-HR" dirty="0"/>
              <a:t>Funkcija identiteta, funkcija skoka, </a:t>
            </a:r>
            <a:r>
              <a:rPr lang="hr-HR" dirty="0" err="1"/>
              <a:t>sigmoidalna</a:t>
            </a:r>
            <a:r>
              <a:rPr lang="hr-HR" dirty="0"/>
              <a:t> funkcija, funkcija tangens </a:t>
            </a:r>
            <a:r>
              <a:rPr lang="hr-HR" dirty="0" err="1"/>
              <a:t>hiperbolni</a:t>
            </a:r>
            <a:endParaRPr lang="hr-HR" dirty="0"/>
          </a:p>
        </p:txBody>
      </p:sp>
      <p:sp>
        <p:nvSpPr>
          <p:cNvPr id="4" name="Slide Number Placeholder 8"/>
          <p:cNvSpPr txBox="1"/>
          <p:nvPr/>
        </p:nvSpPr>
        <p:spPr>
          <a:xfrm>
            <a:off x="7119939" y="7007220"/>
            <a:ext cx="2266953" cy="40164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7D694F5-3C28-44A6-A201-8E789F2D53EE}" type="slidenum">
              <a:t>8</a:t>
            </a:fld>
            <a:endParaRPr lang="hr-HR" sz="1200" b="0" i="0" u="none" strike="noStrike" kern="1200" cap="none" spc="0" baseline="0">
              <a:solidFill>
                <a:srgbClr val="898989"/>
              </a:solidFill>
              <a:uFillTx/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3"/>
              <p:cNvSpPr txBox="1"/>
              <p:nvPr/>
            </p:nvSpPr>
            <p:spPr>
              <a:xfrm rot="11998">
                <a:off x="1909996" y="2813749"/>
                <a:ext cx="2823118" cy="904323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none" lIns="90004" tIns="44997" rIns="90004" bIns="44997" anchor="ctr" anchorCtr="0" compatLnSpc="0">
                <a:noAutofit/>
              </a:bodyPr>
              <a:lstStyle/>
              <a:p>
                <a:pPr marL="0" marR="0" lvl="0" indent="0" algn="l" defTabSz="914400" rtl="0" fontAlgn="auto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r-HR" sz="2400" i="1">
                          <a:latin typeface="Cambria Math" panose="02040503050406030204" pitchFamily="18" charset="0"/>
                        </a:rPr>
                        <m:t>𝑛𝑒𝑡</m:t>
                      </m:r>
                      <m:r>
                        <a:rPr lang="hr-HR" sz="24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hr-H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hr-H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hr-HR" sz="24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hr-H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hr-H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hr-H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hr-HR" sz="2400" i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hr-H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hr-H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hr-HR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hr-H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hr-HR" sz="24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hr-HR" sz="2400" b="0" i="0" u="none" strike="noStrike" kern="1200" cap="none" spc="0" baseline="0" dirty="0">
                  <a:solidFill>
                    <a:srgbClr val="000000"/>
                  </a:solidFill>
                  <a:uFillTx/>
                  <a:latin typeface="Liberation Sans" pitchFamily="18"/>
                </a:endParaRPr>
              </a:p>
            </p:txBody>
          </p:sp>
        </mc:Choice>
        <mc:Fallback xmlns="">
          <p:sp>
            <p:nvSpPr>
              <p:cNvPr id="5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1998">
                <a:off x="1909996" y="2813749"/>
                <a:ext cx="2823118" cy="904323"/>
              </a:xfrm>
              <a:prstGeom prst="rect">
                <a:avLst/>
              </a:prstGeom>
              <a:blipFill rotWithShape="0">
                <a:blip r:embed="rId3"/>
                <a:stretch>
                  <a:fillRect r="-1940" b="-3974"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hr-HR"/>
              <a:t>Umjetni neuron</a:t>
            </a:r>
          </a:p>
        </p:txBody>
      </p:sp>
      <p:sp>
        <p:nvSpPr>
          <p:cNvPr id="4" name="Slide Number Placeholder 7"/>
          <p:cNvSpPr txBox="1"/>
          <p:nvPr/>
        </p:nvSpPr>
        <p:spPr>
          <a:xfrm>
            <a:off x="7119939" y="7007220"/>
            <a:ext cx="2266953" cy="40164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7B130A4-7F73-470C-83B1-97F06E8B4E94}" type="slidenum">
              <a:t>9</a:t>
            </a:fld>
            <a:endParaRPr lang="hr-HR" sz="1200" b="0" i="0" u="none" strike="noStrike" kern="1200" cap="none" spc="0" baseline="0">
              <a:solidFill>
                <a:srgbClr val="898989"/>
              </a:solidFill>
              <a:uFillTx/>
              <a:latin typeface="Calibri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10" y="1563477"/>
            <a:ext cx="6726418" cy="5724250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pres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mpress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211</Words>
  <Application>Microsoft Office PowerPoint</Application>
  <PresentationFormat>Custom</PresentationFormat>
  <Paragraphs>81</Paragraphs>
  <Slides>19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Cambria Math</vt:lpstr>
      <vt:lpstr>DejaVu Sans</vt:lpstr>
      <vt:lpstr>Liberation Sans</vt:lpstr>
      <vt:lpstr>Noto Sans Bold</vt:lpstr>
      <vt:lpstr>Noto Sans Regular</vt:lpstr>
      <vt:lpstr>Impress</vt:lpstr>
      <vt:lpstr>Impress1</vt:lpstr>
      <vt:lpstr>Umjetne neuronske mreže</vt:lpstr>
      <vt:lpstr>Sadržaj</vt:lpstr>
      <vt:lpstr>Motivacija</vt:lpstr>
      <vt:lpstr>Motivacija</vt:lpstr>
      <vt:lpstr>Primjene</vt:lpstr>
      <vt:lpstr>Umjetni neuron</vt:lpstr>
      <vt:lpstr>Umjetni neuron</vt:lpstr>
      <vt:lpstr>Umjetni neuron</vt:lpstr>
      <vt:lpstr>Umjetni neuron</vt:lpstr>
      <vt:lpstr>Umjetni neuron</vt:lpstr>
      <vt:lpstr>Umjetna neuronska mreža</vt:lpstr>
      <vt:lpstr>Umjetna neuronska mreža</vt:lpstr>
      <vt:lpstr>Umjetna neuronska mreža</vt:lpstr>
      <vt:lpstr>PowerPoint Presentation</vt:lpstr>
      <vt:lpstr>PowerPoint Presentation</vt:lpstr>
      <vt:lpstr>PowerPoint Presentation</vt:lpstr>
      <vt:lpstr>Zaključak</vt:lpstr>
      <vt:lpstr>Formule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Impress</dc:title>
  <dc:creator>Matija Bertović</dc:creator>
  <cp:lastModifiedBy>Anton Božić</cp:lastModifiedBy>
  <cp:revision>44</cp:revision>
  <dcterms:created xsi:type="dcterms:W3CDTF">2018-05-17T23:21:44Z</dcterms:created>
  <dcterms:modified xsi:type="dcterms:W3CDTF">2018-06-08T09:55:17Z</dcterms:modified>
</cp:coreProperties>
</file>