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>
      <p:cViewPr varScale="1">
        <p:scale>
          <a:sx n="49" d="100"/>
          <a:sy n="49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 7:…"/>
          <p:cNvSpPr txBox="1">
            <a:spLocks noGrp="1"/>
          </p:cNvSpPr>
          <p:nvPr>
            <p:ph type="body" idx="21"/>
          </p:nvPr>
        </p:nvSpPr>
        <p:spPr>
          <a:xfrm>
            <a:off x="9868324" y="11070578"/>
            <a:ext cx="3433032" cy="21619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610870">
              <a:defRPr sz="2664" b="0"/>
            </a:pPr>
            <a:r>
              <a:t>Group 7:</a:t>
            </a:r>
          </a:p>
          <a:p>
            <a:pPr defTabSz="610870">
              <a:defRPr sz="2664" b="0"/>
            </a:pPr>
            <a:r>
              <a:t>Ciriaco De Minico</a:t>
            </a:r>
          </a:p>
          <a:p>
            <a:pPr defTabSz="610870">
              <a:defRPr sz="2664" b="0"/>
            </a:pPr>
            <a:r>
              <a:t>Eric Fäh</a:t>
            </a:r>
          </a:p>
          <a:p>
            <a:pPr defTabSz="610870">
              <a:defRPr sz="2664" b="0"/>
            </a:pPr>
            <a:r>
              <a:t>Anton Kurinnyy</a:t>
            </a:r>
          </a:p>
          <a:p>
            <a:pPr defTabSz="610870">
              <a:defRPr sz="2664" b="0"/>
            </a:pPr>
            <a:r>
              <a:t>Artur Ostertag</a:t>
            </a:r>
          </a:p>
        </p:txBody>
      </p:sp>
      <p:sp>
        <p:nvSpPr>
          <p:cNvPr id="152" name="Smart Contracts Group Project."/>
          <p:cNvSpPr txBox="1">
            <a:spLocks noGrp="1"/>
          </p:cNvSpPr>
          <p:nvPr>
            <p:ph type="ctrTitle"/>
          </p:nvPr>
        </p:nvSpPr>
        <p:spPr>
          <a:xfrm>
            <a:off x="9941359" y="375373"/>
            <a:ext cx="13416361" cy="104181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6000" b="0" spc="-119"/>
            </a:lvl1pPr>
          </a:lstStyle>
          <a:p>
            <a:r>
              <a:t>Smart Contracts Group Project.</a:t>
            </a:r>
          </a:p>
        </p:txBody>
      </p:sp>
      <p:pic>
        <p:nvPicPr>
          <p:cNvPr id="153" name="2434381.jpg" descr="2434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" y="-1"/>
            <a:ext cx="914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Blackjack on Ethereum Blockchain"/>
          <p:cNvSpPr txBox="1"/>
          <p:nvPr/>
        </p:nvSpPr>
        <p:spPr>
          <a:xfrm>
            <a:off x="9949216" y="2048852"/>
            <a:ext cx="13416361" cy="2923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9000" b="1" spc="-180">
                <a:solidFill>
                  <a:srgbClr val="000000"/>
                </a:solidFill>
              </a:defRPr>
            </a:lvl1pPr>
          </a:lstStyle>
          <a:p>
            <a:r>
              <a:rPr dirty="0"/>
              <a:t>Blackjack on Ethereum Blockchain</a:t>
            </a:r>
          </a:p>
        </p:txBody>
      </p:sp>
      <p:pic>
        <p:nvPicPr>
          <p:cNvPr id="155" name="Ethereum-Logo.wine.png" descr="Ethereum-Logo.wine.png"/>
          <p:cNvPicPr>
            <a:picLocks noChangeAspect="1"/>
          </p:cNvPicPr>
          <p:nvPr/>
        </p:nvPicPr>
        <p:blipFill>
          <a:blip r:embed="rId3"/>
          <a:srcRect l="29139" t="9373" r="29139" b="9373"/>
          <a:stretch>
            <a:fillRect/>
          </a:stretch>
        </p:blipFill>
        <p:spPr>
          <a:xfrm>
            <a:off x="15185070" y="4956571"/>
            <a:ext cx="2929086" cy="3802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UniBas_Logo_EN_Schwarz_RGB_65.pdf" descr="UniBas_Logo_EN_Schwarz_RGB_65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342" y="12039475"/>
            <a:ext cx="3209922" cy="104181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niversity of Basel, 3. December 2021"/>
          <p:cNvSpPr txBox="1"/>
          <p:nvPr/>
        </p:nvSpPr>
        <p:spPr>
          <a:xfrm>
            <a:off x="11688841" y="9397099"/>
            <a:ext cx="9937112" cy="104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defTabSz="825500">
              <a:defRPr sz="3600">
                <a:solidFill>
                  <a:srgbClr val="000000"/>
                </a:solidFill>
              </a:defRPr>
            </a:lvl1pPr>
          </a:lstStyle>
          <a:p>
            <a:r>
              <a:t>University of Basel, 3. December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Motivation for Blackjack Smart Contract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Intuition behind decentralized casino / Blackjack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66F0D8-00D4-5145-BD88-FE68A4415702}"/>
              </a:ext>
            </a:extLst>
          </p:cNvPr>
          <p:cNvSpPr txBox="1"/>
          <p:nvPr/>
        </p:nvSpPr>
        <p:spPr>
          <a:xfrm>
            <a:off x="1206500" y="3677688"/>
            <a:ext cx="9957600" cy="2462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34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en-US" sz="3400" b="1" dirty="0">
                <a:solidFill>
                  <a:schemeClr val="bg1"/>
                </a:solidFill>
                <a:cs typeface="Calibri" panose="020F0502020204030204" pitchFamily="34" charset="0"/>
              </a:rPr>
              <a:t>Players in a regular casino or online casino must trust the casino </a:t>
            </a:r>
          </a:p>
          <a:p>
            <a:endParaRPr lang="en-US" sz="34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5C6318C-7D91-D74A-914D-4D6D12AFC353}"/>
              </a:ext>
            </a:extLst>
          </p:cNvPr>
          <p:cNvSpPr txBox="1"/>
          <p:nvPr/>
        </p:nvSpPr>
        <p:spPr>
          <a:xfrm>
            <a:off x="12666133" y="3629921"/>
            <a:ext cx="9958736" cy="24617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hangingPunct="1">
              <a:lnSpc>
                <a:spcPct val="90000"/>
              </a:lnSpc>
              <a:spcBef>
                <a:spcPts val="4500"/>
              </a:spcBef>
              <a:buSzPct val="123000"/>
            </a:pPr>
            <a:r>
              <a:rPr lang="en-US" sz="3400" b="1" dirty="0">
                <a:solidFill>
                  <a:schemeClr val="bg1"/>
                </a:solidFill>
              </a:rPr>
              <a:t>In a smart contract, you can verify the probability distribution and the payout mechanisms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614334-C261-3A45-9CFA-4D8965C78EFC}"/>
              </a:ext>
            </a:extLst>
          </p:cNvPr>
          <p:cNvSpPr txBox="1"/>
          <p:nvPr/>
        </p:nvSpPr>
        <p:spPr>
          <a:xfrm>
            <a:off x="12666133" y="6537642"/>
            <a:ext cx="9958736" cy="26879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Further implementation possibilities </a:t>
            </a:r>
            <a:r>
              <a:rPr lang="en-US" sz="3600" b="1">
                <a:solidFill>
                  <a:schemeClr val="bg1"/>
                </a:solidFill>
              </a:rPr>
              <a:t>for instance </a:t>
            </a:r>
            <a:r>
              <a:rPr lang="en-US" sz="3600" b="1" dirty="0">
                <a:solidFill>
                  <a:schemeClr val="bg1"/>
                </a:solidFill>
              </a:rPr>
              <a:t>token with additional rights that allows you to become a shareholder of the contract and receive earnings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5C2DE0-7A34-A44C-A59F-F36CBB24F05A}"/>
              </a:ext>
            </a:extLst>
          </p:cNvPr>
          <p:cNvSpPr txBox="1"/>
          <p:nvPr/>
        </p:nvSpPr>
        <p:spPr>
          <a:xfrm>
            <a:off x="1206500" y="6599196"/>
            <a:ext cx="9957600" cy="2564805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34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en-US" sz="3400" b="1" dirty="0">
                <a:solidFill>
                  <a:schemeClr val="bg1"/>
                </a:solidFill>
                <a:cs typeface="Calibri" panose="020F0502020204030204" pitchFamily="34" charset="0"/>
              </a:rPr>
              <a:t>Most casinos are private firms, and investors need a lot of capital to receive equity</a:t>
            </a:r>
          </a:p>
          <a:p>
            <a:endParaRPr lang="en-US" sz="34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2" name="UniBas_Logo_EN_Schwarz_RGB_65.pdf" descr="UniBas_Logo_EN_Schwarz_RGB_65.pdf">
            <a:extLst>
              <a:ext uri="{FF2B5EF4-FFF2-40B4-BE49-F238E27FC236}">
                <a16:creationId xmlns:a16="http://schemas.microsoft.com/office/drawing/2014/main" id="{3CA6F544-751D-8344-AAF5-B21E9724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42" y="12039475"/>
            <a:ext cx="3209922" cy="104181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280FF2-2EC0-BF47-9379-CFA9FBD587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2</a:t>
            </a:fld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DB9C28A-E168-E74A-86C7-BF2979E8CC7A}"/>
              </a:ext>
            </a:extLst>
          </p:cNvPr>
          <p:cNvSpPr txBox="1"/>
          <p:nvPr/>
        </p:nvSpPr>
        <p:spPr>
          <a:xfrm>
            <a:off x="5041898" y="9766268"/>
            <a:ext cx="13919201" cy="2780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cs typeface="Arial Black" panose="020B0604020202020204" pitchFamily="34" charset="0"/>
              </a:rPr>
              <a:t>Blackjack is straight forward game</a:t>
            </a:r>
          </a:p>
          <a:p>
            <a:pPr marL="609600" lvl="1" indent="0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cs typeface="Arial Black" panose="020B0604020202020204" pitchFamily="34" charset="0"/>
              </a:rPr>
              <a:t>Clear Structure with rules</a:t>
            </a:r>
          </a:p>
          <a:p>
            <a:pPr marL="609600" lvl="1" indent="0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cs typeface="Arial Black" panose="020B0604020202020204" pitchFamily="34" charset="0"/>
              </a:rPr>
              <a:t>Makes it easier to program</a:t>
            </a:r>
          </a:p>
          <a:p>
            <a:pPr marL="609600" lvl="1" indent="0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cs typeface="Arial Black" panose="020B0604020202020204" pitchFamily="34" charset="0"/>
              </a:rPr>
              <a:t>Trendy Topic (Decentraland) </a:t>
            </a:r>
          </a:p>
          <a:p>
            <a:pPr marL="609600" lvl="1" indent="0"/>
            <a:endParaRPr lang="en-US" sz="2800" b="1" dirty="0"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Challenges and our solutions to them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are the attack points of our smart contracts?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ABFE8CA-EDB9-F04E-BA8F-036DBF889D75}"/>
              </a:ext>
            </a:extLst>
          </p:cNvPr>
          <p:cNvSpPr>
            <a:spLocks/>
          </p:cNvSpPr>
          <p:nvPr/>
        </p:nvSpPr>
        <p:spPr>
          <a:xfrm>
            <a:off x="4631471" y="3728457"/>
            <a:ext cx="7145867" cy="4342894"/>
          </a:xfrm>
          <a:prstGeom prst="roundRect">
            <a:avLst/>
          </a:prstGeom>
          <a:gradFill flip="none" rotWithShape="1">
            <a:gsLst>
              <a:gs pos="28000">
                <a:schemeClr val="dk1">
                  <a:tint val="100000"/>
                  <a:shade val="100000"/>
                  <a:satMod val="129999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defTabSz="825500"/>
            <a:r>
              <a:rPr lang="en-US" sz="4000" b="1" u="sng" dirty="0">
                <a:latin typeface="+mj-lt"/>
              </a:rPr>
              <a:t>Randomization</a:t>
            </a:r>
          </a:p>
          <a:p>
            <a:pPr marL="571500" indent="-571500" defTabSz="825500">
              <a:buFont typeface="Arial" panose="020B0604020202020204" pitchFamily="34" charset="0"/>
              <a:buChar char="•"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Off-Chain Oracles</a:t>
            </a:r>
          </a:p>
          <a:p>
            <a:pPr marL="571500" indent="-571500" defTabSz="825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Commit and Reveal</a:t>
            </a:r>
          </a:p>
          <a:p>
            <a:pPr marL="571500" indent="-571500" defTabSz="825500">
              <a:buFont typeface="Arial" panose="020B0604020202020204" pitchFamily="34" charset="0"/>
              <a:buChar char="•"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Blockhash of future Block</a:t>
            </a:r>
          </a:p>
          <a:p>
            <a:pPr marL="571500" indent="-571500" defTabSz="825500">
              <a:buFontTx/>
              <a:buChar char="-"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0C31177-F69E-B242-846E-04E3469906AA}"/>
              </a:ext>
            </a:extLst>
          </p:cNvPr>
          <p:cNvSpPr/>
          <p:nvPr/>
        </p:nvSpPr>
        <p:spPr>
          <a:xfrm>
            <a:off x="12370004" y="3728457"/>
            <a:ext cx="7145867" cy="4342894"/>
          </a:xfrm>
          <a:prstGeom prst="roundRect">
            <a:avLst/>
          </a:prstGeom>
          <a:gradFill flip="none" rotWithShape="1">
            <a:gsLst>
              <a:gs pos="28000">
                <a:schemeClr val="dk1">
                  <a:tint val="100000"/>
                  <a:shade val="100000"/>
                  <a:satMod val="129999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u="sng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Only Start if Round Over</a:t>
            </a:r>
          </a:p>
          <a:p>
            <a:pPr marL="571500" marR="0" indent="-571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Round End = True</a:t>
            </a:r>
            <a:endParaRPr kumimoji="0" lang="en-US" sz="400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C18D9FF-6062-164D-8BD1-6CB51331A1AA}"/>
              </a:ext>
            </a:extLst>
          </p:cNvPr>
          <p:cNvSpPr/>
          <p:nvPr/>
        </p:nvSpPr>
        <p:spPr>
          <a:xfrm>
            <a:off x="4631470" y="8317390"/>
            <a:ext cx="7145867" cy="4342894"/>
          </a:xfrm>
          <a:prstGeom prst="roundRect">
            <a:avLst/>
          </a:prstGeom>
          <a:gradFill flip="none" rotWithShape="1">
            <a:gsLst>
              <a:gs pos="28000">
                <a:schemeClr val="dk1">
                  <a:tint val="100000"/>
                  <a:shade val="100000"/>
                  <a:satMod val="129999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Helvetica Neue Medium"/>
                <a:cs typeface="Helvetica Neue Medium"/>
                <a:sym typeface="Helvetica Neue Medium"/>
              </a:rPr>
              <a:t>Deposit Process</a:t>
            </a:r>
          </a:p>
          <a:p>
            <a:pPr marL="571500" marR="0" indent="-571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 err="1">
                <a:solidFill>
                  <a:srgbClr val="FFFFFF"/>
                </a:solidFill>
                <a:ea typeface="Helvetica Neue Medium"/>
                <a:cs typeface="Helvetica Neue Medium"/>
                <a:sym typeface="Helvetica Neue Medium"/>
              </a:rPr>
              <a:t>m</a:t>
            </a:r>
            <a:r>
              <a:rPr kumimoji="0" lang="en-US" sz="4000" i="0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sg.sender</a:t>
            </a:r>
            <a:endParaRPr kumimoji="0" lang="en-US" sz="400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  <a:p>
            <a:pPr marL="571500" marR="0" indent="-571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 err="1">
                <a:solidFill>
                  <a:srgbClr val="FFFFFF"/>
                </a:solidFill>
                <a:ea typeface="Helvetica Neue Medium"/>
                <a:cs typeface="Helvetica Neue Medium"/>
                <a:sym typeface="Helvetica Neue Medium"/>
              </a:rPr>
              <a:t>msg.value</a:t>
            </a:r>
            <a:endParaRPr kumimoji="0" lang="en-US" sz="400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BC8A4D5-9926-6A4D-B35B-1B6CC518358F}"/>
              </a:ext>
            </a:extLst>
          </p:cNvPr>
          <p:cNvSpPr/>
          <p:nvPr/>
        </p:nvSpPr>
        <p:spPr>
          <a:xfrm>
            <a:off x="12370004" y="8317390"/>
            <a:ext cx="7145867" cy="4342894"/>
          </a:xfrm>
          <a:prstGeom prst="roundRect">
            <a:avLst/>
          </a:prstGeom>
          <a:gradFill flip="none" rotWithShape="1">
            <a:gsLst>
              <a:gs pos="28000">
                <a:schemeClr val="dk1">
                  <a:tint val="100000"/>
                  <a:shade val="100000"/>
                  <a:satMod val="129999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Helvetica Neue Medium"/>
                <a:cs typeface="Helvetica Neue Medium"/>
                <a:sym typeface="Helvetica Neue Medium"/>
              </a:rPr>
              <a:t>Withdrawal Process</a:t>
            </a:r>
          </a:p>
          <a:p>
            <a:pPr marL="571500" marR="0" indent="-571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 err="1">
                <a:solidFill>
                  <a:srgbClr val="FFFFFF"/>
                </a:solidFill>
                <a:latin typeface="+mj-lt"/>
                <a:ea typeface="Helvetica Neue Medium"/>
                <a:cs typeface="Helvetica Neue Medium"/>
                <a:sym typeface="Helvetica Neue Medium"/>
              </a:rPr>
              <a:t>msg.sender</a:t>
            </a:r>
            <a:endParaRPr lang="en-US" sz="4000" dirty="0">
              <a:solidFill>
                <a:srgbClr val="FFFFFF"/>
              </a:solidFill>
              <a:latin typeface="+mj-lt"/>
              <a:ea typeface="Helvetica Neue Medium"/>
              <a:cs typeface="Helvetica Neue Medium"/>
              <a:sym typeface="Helvetica Neue Medium"/>
            </a:endParaRPr>
          </a:p>
          <a:p>
            <a:pPr marL="571500" marR="0" indent="-571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 err="1">
                <a:solidFill>
                  <a:srgbClr val="FFFFFF"/>
                </a:solidFill>
                <a:latin typeface="+mj-lt"/>
                <a:ea typeface="Helvetica Neue Medium"/>
                <a:cs typeface="Helvetica Neue Medium"/>
                <a:sym typeface="Helvetica Neue Medium"/>
              </a:rPr>
              <a:t>msg.value</a:t>
            </a:r>
            <a:endParaRPr lang="en-US" sz="4000" dirty="0">
              <a:solidFill>
                <a:srgbClr val="FFFFFF"/>
              </a:solidFill>
              <a:latin typeface="+mj-lt"/>
              <a:ea typeface="Helvetica Neue Medium"/>
              <a:cs typeface="Helvetica Neue Medium"/>
              <a:sym typeface="Helvetica Neue Medium"/>
            </a:endParaRPr>
          </a:p>
          <a:p>
            <a:pPr marL="571500" marR="0" indent="-571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Helvetica Neue Medium"/>
                <a:cs typeface="Helvetica Neue Medium"/>
                <a:sym typeface="Helvetica Neue Medium"/>
              </a:rPr>
              <a:t>Bet = 0 </a:t>
            </a:r>
          </a:p>
        </p:txBody>
      </p:sp>
      <p:pic>
        <p:nvPicPr>
          <p:cNvPr id="13" name="UniBas_Logo_EN_Schwarz_RGB_65.pdf" descr="UniBas_Logo_EN_Schwarz_RGB_65.pdf">
            <a:extLst>
              <a:ext uri="{FF2B5EF4-FFF2-40B4-BE49-F238E27FC236}">
                <a16:creationId xmlns:a16="http://schemas.microsoft.com/office/drawing/2014/main" id="{C349E9D7-E04E-8B4D-A4E7-147FF136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42" y="12039475"/>
            <a:ext cx="3209922" cy="10418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AC917-4D3D-334A-A10B-8ECA4C14FB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3964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Remix Smart Contract Demonstration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9FBADF-8EFF-5B4B-8042-C2F596F8C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27" y="3529327"/>
            <a:ext cx="7800345" cy="7393370"/>
          </a:xfrm>
          <a:prstGeom prst="rect">
            <a:avLst/>
          </a:prstGeom>
        </p:spPr>
      </p:pic>
      <p:pic>
        <p:nvPicPr>
          <p:cNvPr id="9" name="UniBas_Logo_EN_Schwarz_RGB_65.pdf" descr="UniBas_Logo_EN_Schwarz_RGB_65.pdf">
            <a:extLst>
              <a:ext uri="{FF2B5EF4-FFF2-40B4-BE49-F238E27FC236}">
                <a16:creationId xmlns:a16="http://schemas.microsoft.com/office/drawing/2014/main" id="{7C506998-A188-7145-8D6A-BCCDC762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42" y="12039475"/>
            <a:ext cx="3209922" cy="10418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40A5C-5F49-234F-8159-92D3D12899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84809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End of Presentation 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Thank you for your attention, happy gambling!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74E0DD-7B3E-C141-B57F-63501684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 and/or Questions?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UniBas_Logo_EN_Schwarz_RGB_65.pdf" descr="UniBas_Logo_EN_Schwarz_RGB_65.pdf">
            <a:extLst>
              <a:ext uri="{FF2B5EF4-FFF2-40B4-BE49-F238E27FC236}">
                <a16:creationId xmlns:a16="http://schemas.microsoft.com/office/drawing/2014/main" id="{E6371A59-F07E-BA43-8F4D-9C71489F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42" y="12039475"/>
            <a:ext cx="3209922" cy="104181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49710E3-E214-5348-AC91-468F1C2DDD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0940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Benutzerdefiniert</PresentationFormat>
  <Paragraphs>43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Helvetica Neue Medium</vt:lpstr>
      <vt:lpstr>21_BasicWhite</vt:lpstr>
      <vt:lpstr>Smart Contracts Group Project.</vt:lpstr>
      <vt:lpstr>Motivation for Blackjack Smart Contract</vt:lpstr>
      <vt:lpstr>Challenges and our solutions to them</vt:lpstr>
      <vt:lpstr>Remix Smart Contract Demonstration</vt:lpstr>
      <vt:lpstr>End of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Group Project.</dc:title>
  <cp:lastModifiedBy>Eric Faeh</cp:lastModifiedBy>
  <cp:revision>18</cp:revision>
  <dcterms:modified xsi:type="dcterms:W3CDTF">2021-12-03T15:11:23Z</dcterms:modified>
</cp:coreProperties>
</file>