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360" autoAdjust="0"/>
  </p:normalViewPr>
  <p:slideViewPr>
    <p:cSldViewPr>
      <p:cViewPr>
        <p:scale>
          <a:sx n="75" d="100"/>
          <a:sy n="75" d="100"/>
        </p:scale>
        <p:origin x="-547" y="8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242D93-9230-40AC-85C8-3F43F1014F9B}" type="datetimeFigureOut">
              <a:rPr lang="zh-CN" altLang="en-US" smtClean="0"/>
              <a:pPr/>
              <a:t>2017/4/1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4100AC-B15E-40B9-BC92-8CBB7DEEBD16}" type="slidenum">
              <a:rPr lang="zh-CN" altLang="en-US" smtClean="0"/>
              <a:pPr/>
              <a:t>‹#›</a:t>
            </a:fld>
            <a:endParaRPr lang="zh-CN" altLang="en-US"/>
          </a:p>
        </p:txBody>
      </p:sp>
    </p:spTree>
    <p:extLst>
      <p:ext uri="{BB962C8B-B14F-4D97-AF65-F5344CB8AC3E}">
        <p14:creationId xmlns:p14="http://schemas.microsoft.com/office/powerpoint/2010/main" val="32169480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4100AC-B15E-40B9-BC92-8CBB7DEEBD16}" type="slidenum">
              <a:rPr lang="zh-CN" altLang="en-US" smtClean="0"/>
              <a:pPr/>
              <a:t>1</a:t>
            </a:fld>
            <a:endParaRPr lang="zh-CN" altLang="en-US"/>
          </a:p>
        </p:txBody>
      </p:sp>
    </p:spTree>
    <p:extLst>
      <p:ext uri="{BB962C8B-B14F-4D97-AF65-F5344CB8AC3E}">
        <p14:creationId xmlns:p14="http://schemas.microsoft.com/office/powerpoint/2010/main" val="33377772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4100AC-B15E-40B9-BC92-8CBB7DEEBD16}" type="slidenum">
              <a:rPr lang="zh-CN" altLang="en-US" smtClean="0"/>
              <a:pPr/>
              <a:t>5</a:t>
            </a:fld>
            <a:endParaRPr lang="zh-CN" altLang="en-US"/>
          </a:p>
        </p:txBody>
      </p:sp>
    </p:spTree>
    <p:extLst>
      <p:ext uri="{BB962C8B-B14F-4D97-AF65-F5344CB8AC3E}">
        <p14:creationId xmlns:p14="http://schemas.microsoft.com/office/powerpoint/2010/main" val="21611235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等腰三角形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540544" y="776288"/>
            <a:ext cx="8062912" cy="1470025"/>
          </a:xfrm>
        </p:spPr>
        <p:txBody>
          <a:bodyPr anchor="b">
            <a:normAutofit/>
          </a:bodyPr>
          <a:lstStyle>
            <a:lvl1pPr algn="r">
              <a:defRPr sz="4400"/>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a:xfrm>
            <a:off x="1371600" y="6012656"/>
            <a:ext cx="5791200" cy="365125"/>
          </a:xfrm>
        </p:spPr>
        <p:txBody>
          <a:bodyPr tIns="0" bIns="0" anchor="t"/>
          <a:lstStyle>
            <a:lvl1pPr algn="r">
              <a:defRPr sz="1000"/>
            </a:lvl1pPr>
          </a:lstStyle>
          <a:p>
            <a:fld id="{530820CF-B880-4189-942D-D702A7CBA730}" type="datetimeFigureOut">
              <a:rPr lang="zh-CN" altLang="en-US" smtClean="0"/>
              <a:pPr/>
              <a:t>2017/4/1</a:t>
            </a:fld>
            <a:endParaRPr lang="zh-CN" altLang="en-US"/>
          </a:p>
        </p:txBody>
      </p:sp>
      <p:sp>
        <p:nvSpPr>
          <p:cNvPr id="17" name="页脚占位符 16"/>
          <p:cNvSpPr>
            <a:spLocks noGrp="1"/>
          </p:cNvSpPr>
          <p:nvPr>
            <p:ph type="ftr" sz="quarter" idx="11"/>
          </p:nvPr>
        </p:nvSpPr>
        <p:spPr>
          <a:xfrm>
            <a:off x="1371600" y="5650704"/>
            <a:ext cx="5791200" cy="365125"/>
          </a:xfrm>
        </p:spPr>
        <p:txBody>
          <a:bodyPr tIns="0" bIns="0" anchor="b"/>
          <a:lstStyle>
            <a:lvl1pPr algn="r">
              <a:defRPr sz="1100"/>
            </a:lvl1pPr>
          </a:lstStyle>
          <a:p>
            <a:endParaRPr lang="zh-CN" altLang="en-US"/>
          </a:p>
        </p:txBody>
      </p:sp>
      <p:sp>
        <p:nvSpPr>
          <p:cNvPr id="29" name="灯片编号占位符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0C913308-F349-4B6D-A68A-DD1791B4A57B}" type="slidenum">
              <a:rPr lang="zh-CN" altLang="en-US" smtClean="0"/>
              <a:pPr/>
              <a:t>‹#›</a:t>
            </a:fld>
            <a:endParaRPr lang="zh-CN" altLang="en-US"/>
          </a:p>
        </p:txBody>
      </p:sp>
    </p:spTree>
  </p:cSld>
  <p:clrMapOvr>
    <a:masterClrMapping/>
  </p:clrMapOvr>
  <p:transition>
    <p:cu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2017/4/1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p:cu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1800" y="381000"/>
            <a:ext cx="1905000" cy="5486400"/>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381000"/>
            <a:ext cx="6248400" cy="5486400"/>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2017/4/1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67494"/>
            <a:ext cx="8229600" cy="1399032"/>
          </a:xfrm>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457200" y="1882808"/>
            <a:ext cx="82296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4791456" y="6480048"/>
            <a:ext cx="2133600" cy="301752"/>
          </a:xfrm>
        </p:spPr>
        <p:txBody>
          <a:bodyPr/>
          <a:lstStyle/>
          <a:p>
            <a:fld id="{530820CF-B880-4189-942D-D702A7CBA730}" type="datetimeFigureOut">
              <a:rPr lang="zh-CN" altLang="en-US" smtClean="0"/>
              <a:pPr/>
              <a:t>2017/4/1</a:t>
            </a:fld>
            <a:endParaRPr lang="zh-CN" altLang="en-US"/>
          </a:p>
        </p:txBody>
      </p:sp>
      <p:sp>
        <p:nvSpPr>
          <p:cNvPr id="5" name="页脚占位符 4"/>
          <p:cNvSpPr>
            <a:spLocks noGrp="1"/>
          </p:cNvSpPr>
          <p:nvPr>
            <p:ph type="ftr" sz="quarter" idx="11"/>
          </p:nvPr>
        </p:nvSpPr>
        <p:spPr>
          <a:xfrm>
            <a:off x="457200" y="6480969"/>
            <a:ext cx="4260056" cy="300831"/>
          </a:xfrm>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2">
        <a:schemeClr val="bg1"/>
      </p:bgRef>
    </p:bg>
    <p:spTree>
      <p:nvGrpSpPr>
        <p:cNvPr id="1" name=""/>
        <p:cNvGrpSpPr/>
        <p:nvPr/>
      </p:nvGrpSpPr>
      <p:grpSpPr>
        <a:xfrm>
          <a:off x="0" y="0"/>
          <a:ext cx="0" cy="0"/>
          <a:chOff x="0" y="0"/>
          <a:chExt cx="0" cy="0"/>
        </a:xfrm>
      </p:grpSpPr>
      <p:sp>
        <p:nvSpPr>
          <p:cNvPr id="9" name="直角三角形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等腰三角形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日期占位符 3"/>
          <p:cNvSpPr>
            <a:spLocks noGrp="1"/>
          </p:cNvSpPr>
          <p:nvPr>
            <p:ph type="dt" sz="half" idx="10"/>
          </p:nvPr>
        </p:nvSpPr>
        <p:spPr>
          <a:xfrm>
            <a:off x="6955632" y="6477000"/>
            <a:ext cx="2133600" cy="304800"/>
          </a:xfrm>
        </p:spPr>
        <p:txBody>
          <a:bodyPr/>
          <a:lstStyle/>
          <a:p>
            <a:fld id="{530820CF-B880-4189-942D-D702A7CBA730}" type="datetimeFigureOut">
              <a:rPr lang="zh-CN" altLang="en-US" smtClean="0"/>
              <a:pPr/>
              <a:t>2017/4/1</a:t>
            </a:fld>
            <a:endParaRPr lang="zh-CN" altLang="en-US"/>
          </a:p>
        </p:txBody>
      </p:sp>
      <p:sp>
        <p:nvSpPr>
          <p:cNvPr id="5" name="页脚占位符 4"/>
          <p:cNvSpPr>
            <a:spLocks noGrp="1"/>
          </p:cNvSpPr>
          <p:nvPr>
            <p:ph type="ftr" sz="quarter" idx="11"/>
          </p:nvPr>
        </p:nvSpPr>
        <p:spPr>
          <a:xfrm>
            <a:off x="2619376" y="6480969"/>
            <a:ext cx="4260056" cy="300831"/>
          </a:xfrm>
        </p:spPr>
        <p:txBody>
          <a:bodyPr/>
          <a:lstStyle/>
          <a:p>
            <a:endParaRPr lang="zh-CN" altLang="en-US"/>
          </a:p>
        </p:txBody>
      </p:sp>
      <p:sp>
        <p:nvSpPr>
          <p:cNvPr id="6" name="灯片编号占位符 5"/>
          <p:cNvSpPr>
            <a:spLocks noGrp="1"/>
          </p:cNvSpPr>
          <p:nvPr>
            <p:ph type="sldNum" sz="quarter" idx="12"/>
          </p:nvPr>
        </p:nvSpPr>
        <p:spPr>
          <a:xfrm>
            <a:off x="8451056" y="809624"/>
            <a:ext cx="502920" cy="300831"/>
          </a:xfrm>
        </p:spPr>
        <p:txBody>
          <a:bodyPr/>
          <a:lstStyle/>
          <a:p>
            <a:fld id="{0C913308-F349-4B6D-A68A-DD1791B4A57B}" type="slidenum">
              <a:rPr lang="zh-CN" altLang="en-US" smtClean="0"/>
              <a:pPr/>
              <a:t>‹#›</a:t>
            </a:fld>
            <a:endParaRPr lang="zh-CN" altLang="en-US"/>
          </a:p>
        </p:txBody>
      </p:sp>
      <p:cxnSp>
        <p:nvCxnSpPr>
          <p:cNvPr id="11" name="直接连接符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直接连接符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标题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Tree>
  </p:cSld>
  <p:clrMapOvr>
    <a:overrideClrMapping bg1="dk1" tx1="lt1" bg2="dk2" tx2="lt2" accent1="accent1" accent2="accent2" accent3="accent3" accent4="accent4" accent5="accent5" accent6="accent6" hlink="hlink" folHlink="folHlink"/>
  </p:clrMapOvr>
  <p:transition>
    <p:cu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marL="0" algn="l">
              <a:defRPr/>
            </a:lvl1p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4791456" y="6480969"/>
            <a:ext cx="2133600" cy="301752"/>
          </a:xfrm>
        </p:spPr>
        <p:txBody>
          <a:bodyPr/>
          <a:lstStyle/>
          <a:p>
            <a:fld id="{530820CF-B880-4189-942D-D702A7CBA730}" type="datetimeFigureOut">
              <a:rPr lang="zh-CN" altLang="en-US" smtClean="0"/>
              <a:pPr/>
              <a:t>2017/4/1</a:t>
            </a:fld>
            <a:endParaRPr lang="zh-CN" altLang="en-US"/>
          </a:p>
        </p:txBody>
      </p:sp>
      <p:sp>
        <p:nvSpPr>
          <p:cNvPr id="6" name="页脚占位符 5"/>
          <p:cNvSpPr>
            <a:spLocks noGrp="1"/>
          </p:cNvSpPr>
          <p:nvPr>
            <p:ph type="ftr" sz="quarter" idx="11"/>
          </p:nvPr>
        </p:nvSpPr>
        <p:spPr>
          <a:xfrm>
            <a:off x="457200" y="6480969"/>
            <a:ext cx="4260056" cy="301752"/>
          </a:xfrm>
        </p:spPr>
        <p:txBody>
          <a:bodyPr/>
          <a:lstStyle/>
          <a:p>
            <a:endParaRPr lang="zh-CN" altLang="en-US"/>
          </a:p>
        </p:txBody>
      </p:sp>
      <p:sp>
        <p:nvSpPr>
          <p:cNvPr id="7" name="灯片编号占位符 6"/>
          <p:cNvSpPr>
            <a:spLocks noGrp="1"/>
          </p:cNvSpPr>
          <p:nvPr>
            <p:ph type="sldNum" sz="quarter" idx="12"/>
          </p:nvPr>
        </p:nvSpPr>
        <p:spPr>
          <a:xfrm>
            <a:off x="7589520" y="6480969"/>
            <a:ext cx="502920" cy="301752"/>
          </a:xfrm>
        </p:spPr>
        <p:txBody>
          <a:bodyPr/>
          <a:lstStyle/>
          <a:p>
            <a:fld id="{0C913308-F349-4B6D-A68A-DD1791B4A57B}" type="slidenum">
              <a:rPr lang="zh-CN" altLang="en-US" smtClean="0"/>
              <a:pPr/>
              <a:t>‹#›</a:t>
            </a:fld>
            <a:endParaRPr lang="zh-CN" altLang="en-US"/>
          </a:p>
        </p:txBody>
      </p:sp>
    </p:spTree>
  </p:cSld>
  <p:clrMapOvr>
    <a:masterClrMapping/>
  </p:clrMapOvr>
  <p:transition>
    <p:cu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a:xfrm>
            <a:off x="4791456" y="6480969"/>
            <a:ext cx="2130552" cy="301752"/>
          </a:xfrm>
        </p:spPr>
        <p:txBody>
          <a:bodyPr/>
          <a:lstStyle/>
          <a:p>
            <a:fld id="{530820CF-B880-4189-942D-D702A7CBA730}" type="datetimeFigureOut">
              <a:rPr lang="zh-CN" altLang="en-US" smtClean="0"/>
              <a:pPr/>
              <a:t>2017/4/1</a:t>
            </a:fld>
            <a:endParaRPr lang="zh-CN" altLang="en-US"/>
          </a:p>
        </p:txBody>
      </p:sp>
      <p:sp>
        <p:nvSpPr>
          <p:cNvPr id="8" name="页脚占位符 7"/>
          <p:cNvSpPr>
            <a:spLocks noGrp="1"/>
          </p:cNvSpPr>
          <p:nvPr>
            <p:ph type="ftr" sz="quarter" idx="11"/>
          </p:nvPr>
        </p:nvSpPr>
        <p:spPr>
          <a:xfrm>
            <a:off x="457200" y="6480969"/>
            <a:ext cx="4261104" cy="301752"/>
          </a:xfrm>
        </p:spPr>
        <p:txBody>
          <a:bodyPr/>
          <a:lstStyle/>
          <a:p>
            <a:endParaRPr lang="zh-CN" altLang="en-US"/>
          </a:p>
        </p:txBody>
      </p:sp>
      <p:sp>
        <p:nvSpPr>
          <p:cNvPr id="9" name="灯片编号占位符 8"/>
          <p:cNvSpPr>
            <a:spLocks noGrp="1"/>
          </p:cNvSpPr>
          <p:nvPr>
            <p:ph type="sldNum" sz="quarter" idx="12"/>
          </p:nvPr>
        </p:nvSpPr>
        <p:spPr>
          <a:xfrm>
            <a:off x="7589520" y="6483096"/>
            <a:ext cx="502920" cy="301752"/>
          </a:xfrm>
        </p:spPr>
        <p:txBody>
          <a:bodyPr/>
          <a:lstStyle>
            <a:lvl1pPr algn="ctr">
              <a:defRPr/>
            </a:lvl1pPr>
          </a:lstStyle>
          <a:p>
            <a:fld id="{0C913308-F349-4B6D-A68A-DD1791B4A57B}"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transition>
    <p:cu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0"/>
            </a:lvl1p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2017/4/1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p:cu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791456" y="6480969"/>
            <a:ext cx="2133600" cy="301752"/>
          </a:xfrm>
        </p:spPr>
        <p:txBody>
          <a:bodyPr/>
          <a:lstStyle/>
          <a:p>
            <a:fld id="{530820CF-B880-4189-942D-D702A7CBA730}" type="datetimeFigureOut">
              <a:rPr lang="zh-CN" altLang="en-US" smtClean="0"/>
              <a:pPr/>
              <a:t>2017/4/1</a:t>
            </a:fld>
            <a:endParaRPr lang="zh-CN" altLang="en-US"/>
          </a:p>
        </p:txBody>
      </p:sp>
      <p:sp>
        <p:nvSpPr>
          <p:cNvPr id="3" name="页脚占位符 2"/>
          <p:cNvSpPr>
            <a:spLocks noGrp="1"/>
          </p:cNvSpPr>
          <p:nvPr>
            <p:ph type="ftr" sz="quarter" idx="11"/>
          </p:nvPr>
        </p:nvSpPr>
        <p:spPr>
          <a:xfrm>
            <a:off x="457200" y="6481890"/>
            <a:ext cx="4260056" cy="300831"/>
          </a:xfrm>
        </p:spPr>
        <p:txBody>
          <a:bodyPr/>
          <a:lstStyle/>
          <a:p>
            <a:endParaRPr lang="zh-CN" altLang="en-US"/>
          </a:p>
        </p:txBody>
      </p:sp>
      <p:sp>
        <p:nvSpPr>
          <p:cNvPr id="4" name="灯片编号占位符 3"/>
          <p:cNvSpPr>
            <a:spLocks noGrp="1"/>
          </p:cNvSpPr>
          <p:nvPr>
            <p:ph type="sldNum" sz="quarter" idx="12"/>
          </p:nvPr>
        </p:nvSpPr>
        <p:spPr>
          <a:xfrm>
            <a:off x="7589520" y="6480969"/>
            <a:ext cx="502920" cy="301752"/>
          </a:xfrm>
        </p:spPr>
        <p:txBody>
          <a:bodyPr/>
          <a:lstStyle/>
          <a:p>
            <a:fld id="{0C913308-F349-4B6D-A68A-DD1791B4A57B}" type="slidenum">
              <a:rPr lang="zh-CN" altLang="en-US" smtClean="0"/>
              <a:pPr/>
              <a:t>‹#›</a:t>
            </a:fld>
            <a:endParaRPr lang="zh-CN" altLang="en-US"/>
          </a:p>
        </p:txBody>
      </p:sp>
    </p:spTree>
  </p:cSld>
  <p:clrMapOvr>
    <a:masterClrMapping/>
  </p:clrMapOvr>
  <p:transition>
    <p:cu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278976" y="6556248"/>
            <a:ext cx="2133600" cy="301752"/>
          </a:xfrm>
        </p:spPr>
        <p:txBody>
          <a:bodyPr/>
          <a:lstStyle>
            <a:lvl1pPr>
              <a:defRPr sz="900"/>
            </a:lvl1pPr>
          </a:lstStyle>
          <a:p>
            <a:fld id="{530820CF-B880-4189-942D-D702A7CBA730}" type="datetimeFigureOut">
              <a:rPr lang="zh-CN" altLang="en-US" smtClean="0"/>
              <a:pPr/>
              <a:t>2017/4/1</a:t>
            </a:fld>
            <a:endParaRPr lang="zh-CN" altLang="en-US"/>
          </a:p>
        </p:txBody>
      </p:sp>
      <p:sp>
        <p:nvSpPr>
          <p:cNvPr id="6" name="页脚占位符 5"/>
          <p:cNvSpPr>
            <a:spLocks noGrp="1"/>
          </p:cNvSpPr>
          <p:nvPr>
            <p:ph type="ftr" sz="quarter" idx="11"/>
          </p:nvPr>
        </p:nvSpPr>
        <p:spPr>
          <a:xfrm>
            <a:off x="1135856" y="6556248"/>
            <a:ext cx="5143120" cy="301752"/>
          </a:xfrm>
        </p:spPr>
        <p:txBody>
          <a:bodyPr/>
          <a:lstStyle>
            <a:lvl1pPr>
              <a:defRPr sz="900"/>
            </a:lvl1pPr>
          </a:lstStyle>
          <a:p>
            <a:endParaRPr lang="zh-CN" altLang="en-US"/>
          </a:p>
        </p:txBody>
      </p:sp>
      <p:sp>
        <p:nvSpPr>
          <p:cNvPr id="7" name="灯片编号占位符 6"/>
          <p:cNvSpPr>
            <a:spLocks noGrp="1"/>
          </p:cNvSpPr>
          <p:nvPr>
            <p:ph type="sldNum" sz="quarter" idx="12"/>
          </p:nvPr>
        </p:nvSpPr>
        <p:spPr>
          <a:xfrm>
            <a:off x="8410576" y="6556248"/>
            <a:ext cx="502920" cy="301752"/>
          </a:xfrm>
        </p:spPr>
        <p:txBody>
          <a:bodyPr/>
          <a:lstStyle>
            <a:lvl1pPr>
              <a:defRPr sz="900"/>
            </a:lvl1pPr>
          </a:lstStyle>
          <a:p>
            <a:fld id="{0C913308-F349-4B6D-A68A-DD1791B4A57B}"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transition>
    <p:cu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zh-CN" altLang="en-US" smtClean="0"/>
              <a:t>单击图标添加图片</a:t>
            </a:r>
            <a:endParaRPr kumimoji="0" lang="en-US" dirty="0"/>
          </a:p>
        </p:txBody>
      </p:sp>
      <p:sp>
        <p:nvSpPr>
          <p:cNvPr id="4" name="文本占位符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a:xfrm>
            <a:off x="6108192" y="6556248"/>
            <a:ext cx="2103120" cy="301752"/>
          </a:xfrm>
        </p:spPr>
        <p:txBody>
          <a:bodyPr/>
          <a:lstStyle>
            <a:lvl1pPr>
              <a:defRPr sz="900"/>
            </a:lvl1pPr>
          </a:lstStyle>
          <a:p>
            <a:fld id="{530820CF-B880-4189-942D-D702A7CBA730}" type="datetimeFigureOut">
              <a:rPr lang="zh-CN" altLang="en-US" smtClean="0"/>
              <a:pPr/>
              <a:t>2017/4/1</a:t>
            </a:fld>
            <a:endParaRPr lang="zh-CN" altLang="en-US"/>
          </a:p>
        </p:txBody>
      </p:sp>
      <p:sp>
        <p:nvSpPr>
          <p:cNvPr id="6" name="页脚占位符 5"/>
          <p:cNvSpPr>
            <a:spLocks noGrp="1"/>
          </p:cNvSpPr>
          <p:nvPr>
            <p:ph type="ftr" sz="quarter" idx="11"/>
          </p:nvPr>
        </p:nvSpPr>
        <p:spPr>
          <a:xfrm>
            <a:off x="1170432" y="6557169"/>
            <a:ext cx="4948072" cy="301752"/>
          </a:xfrm>
        </p:spPr>
        <p:txBody>
          <a:bodyPr/>
          <a:lstStyle>
            <a:lvl1pPr>
              <a:defRPr sz="900"/>
            </a:lvl1pPr>
          </a:lstStyle>
          <a:p>
            <a:endParaRPr lang="zh-CN" altLang="en-US"/>
          </a:p>
        </p:txBody>
      </p:sp>
      <p:sp>
        <p:nvSpPr>
          <p:cNvPr id="7" name="灯片编号占位符 6"/>
          <p:cNvSpPr>
            <a:spLocks noGrp="1"/>
          </p:cNvSpPr>
          <p:nvPr>
            <p:ph type="sldNum" sz="quarter" idx="12"/>
          </p:nvPr>
        </p:nvSpPr>
        <p:spPr>
          <a:xfrm>
            <a:off x="8217192" y="6556248"/>
            <a:ext cx="365760" cy="301752"/>
          </a:xfrm>
        </p:spPr>
        <p:txBody>
          <a:bodyPr/>
          <a:lstStyle>
            <a:lvl1pPr algn="ctr">
              <a:defRPr sz="900"/>
            </a:lvl1pPr>
          </a:lstStyle>
          <a:p>
            <a:fld id="{0C913308-F349-4B6D-A68A-DD1791B4A57B}"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transition>
    <p:cu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直角三角形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直接连接符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直接连接符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标题占位符 21"/>
          <p:cNvSpPr>
            <a:spLocks noGrp="1"/>
          </p:cNvSpPr>
          <p:nvPr>
            <p:ph type="title"/>
          </p:nvPr>
        </p:nvSpPr>
        <p:spPr>
          <a:xfrm>
            <a:off x="457200" y="267494"/>
            <a:ext cx="8229600" cy="1399032"/>
          </a:xfrm>
          <a:prstGeom prst="rect">
            <a:avLst/>
          </a:prstGeom>
        </p:spPr>
        <p:txBody>
          <a:bodyPr vert="horz" anchor="ctr">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530820CF-B880-4189-942D-D702A7CBA730}" type="datetimeFigureOut">
              <a:rPr lang="zh-CN" altLang="en-US" smtClean="0"/>
              <a:pPr/>
              <a:t>2017/4/1</a:t>
            </a:fld>
            <a:endParaRPr lang="zh-CN" altLang="en-US"/>
          </a:p>
        </p:txBody>
      </p:sp>
      <p:sp>
        <p:nvSpPr>
          <p:cNvPr id="3" name="页脚占位符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zh-CN" altLang="en-US"/>
          </a:p>
        </p:txBody>
      </p:sp>
      <p:sp>
        <p:nvSpPr>
          <p:cNvPr id="23" name="灯片编号占位符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0C913308-F349-4B6D-A68A-DD1791B4A57B}" type="slidenum">
              <a:rPr lang="zh-CN" altLang="en-US" smtClean="0"/>
              <a:pPr/>
              <a:t>‹#›</a:t>
            </a:fld>
            <a:endParaRPr lang="zh-CN" altLang="en-US"/>
          </a:p>
        </p:txBody>
      </p:sp>
    </p:spTree>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ransition>
    <p:cut/>
  </p:transition>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字符串算法</a:t>
            </a:r>
            <a:endParaRPr lang="zh-CN" altLang="en-US" dirty="0"/>
          </a:p>
        </p:txBody>
      </p:sp>
    </p:spTree>
    <p:extLst>
      <p:ext uri="{BB962C8B-B14F-4D97-AF65-F5344CB8AC3E}">
        <p14:creationId xmlns:p14="http://schemas.microsoft.com/office/powerpoint/2010/main" val="3715892090"/>
      </p:ext>
    </p:extLst>
  </p:cSld>
  <p:clrMapOvr>
    <a:masterClrMapping/>
  </p:clrMapOvr>
  <p:transition>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字符串哈希算法</a:t>
            </a:r>
            <a:endParaRPr lang="zh-CN" altLang="en-US" dirty="0"/>
          </a:p>
        </p:txBody>
      </p:sp>
      <p:sp>
        <p:nvSpPr>
          <p:cNvPr id="3" name="内容占位符 2"/>
          <p:cNvSpPr>
            <a:spLocks noGrp="1"/>
          </p:cNvSpPr>
          <p:nvPr>
            <p:ph idx="1"/>
          </p:nvPr>
        </p:nvSpPr>
        <p:spPr/>
        <p:txBody>
          <a:bodyPr/>
          <a:lstStyle/>
          <a:p>
            <a:pPr lvl="2"/>
            <a:r>
              <a:rPr lang="en-US" altLang="zh-CN" dirty="0" err="1" smtClean="0"/>
              <a:t>JDK</a:t>
            </a:r>
            <a:r>
              <a:rPr lang="zh-CN" altLang="en-US" dirty="0" smtClean="0"/>
              <a:t>源码中关于字符串计算哈希值函数</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929" y="2340848"/>
            <a:ext cx="8740551" cy="40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503383"/>
      </p:ext>
    </p:extLst>
  </p:cSld>
  <p:clrMapOvr>
    <a:masterClrMapping/>
  </p:clrMapOvr>
  <p:transition>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字符串哈希算法</a:t>
            </a:r>
            <a:endParaRPr lang="zh-CN" altLang="en-US" dirty="0"/>
          </a:p>
        </p:txBody>
      </p:sp>
      <p:sp>
        <p:nvSpPr>
          <p:cNvPr id="3" name="内容占位符 2"/>
          <p:cNvSpPr>
            <a:spLocks noGrp="1"/>
          </p:cNvSpPr>
          <p:nvPr>
            <p:ph idx="1"/>
          </p:nvPr>
        </p:nvSpPr>
        <p:spPr/>
        <p:txBody>
          <a:bodyPr/>
          <a:lstStyle/>
          <a:p>
            <a:r>
              <a:rPr lang="zh-CN" altLang="en-US" dirty="0" smtClean="0"/>
              <a:t>碰撞的发生及处理</a:t>
            </a:r>
            <a:endParaRPr lang="en-US" altLang="zh-CN" dirty="0" smtClean="0"/>
          </a:p>
          <a:p>
            <a:pPr lvl="1"/>
            <a:r>
              <a:rPr lang="en-US" altLang="zh-CN" dirty="0" smtClean="0"/>
              <a:t>Sample </a:t>
            </a:r>
            <a:r>
              <a:rPr lang="zh-CN" altLang="en-US" dirty="0" smtClean="0"/>
              <a:t>对仅有小写字母组成的字符串集合</a:t>
            </a:r>
            <a:endParaRPr lang="en-US" altLang="zh-CN" dirty="0" smtClean="0"/>
          </a:p>
          <a:p>
            <a:pPr lvl="2"/>
            <a:r>
              <a:rPr lang="zh-CN" altLang="en-US" dirty="0" smtClean="0"/>
              <a:t>给出</a:t>
            </a:r>
            <a:r>
              <a:rPr lang="zh-CN" altLang="en-US" dirty="0"/>
              <a:t>哈希</a:t>
            </a:r>
            <a:r>
              <a:rPr lang="zh-CN" altLang="en-US" dirty="0" smtClean="0"/>
              <a:t>函数</a:t>
            </a:r>
            <a:r>
              <a:rPr lang="zh-CN" altLang="en-US" dirty="0"/>
              <a:t>与</a:t>
            </a:r>
            <a:r>
              <a:rPr lang="zh-CN" altLang="en-US" dirty="0" smtClean="0"/>
              <a:t>两字符串</a:t>
            </a:r>
            <a:endParaRPr lang="en-US" altLang="zh-CN" dirty="0" smtClean="0"/>
          </a:p>
          <a:p>
            <a:pPr lvl="2"/>
            <a:r>
              <a:rPr lang="zh-CN" altLang="en-US" dirty="0" smtClean="0"/>
              <a:t>经过哈希函数计算后的哈希值分别为</a:t>
            </a:r>
            <a:endParaRPr lang="en-US" altLang="zh-CN" dirty="0" smtClean="0"/>
          </a:p>
        </p:txBody>
      </p:sp>
      <p:pic>
        <p:nvPicPr>
          <p:cNvPr id="307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3861048"/>
            <a:ext cx="3362325"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0815454"/>
      </p:ext>
    </p:extLst>
  </p:cSld>
  <p:clrMapOvr>
    <a:masterClrMapping/>
  </p:clrMapOvr>
  <p:transition>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字符串哈希算法</a:t>
            </a:r>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5362" y="1877968"/>
            <a:ext cx="7153275" cy="437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0181163"/>
      </p:ext>
    </p:extLst>
  </p:cSld>
  <p:clrMapOvr>
    <a:masterClrMapping/>
  </p:clrMapOvr>
  <p:transition>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字符串哈希算法</a:t>
            </a:r>
            <a:endParaRPr lang="zh-CN" altLang="en-US" dirty="0"/>
          </a:p>
        </p:txBody>
      </p:sp>
      <p:sp>
        <p:nvSpPr>
          <p:cNvPr id="3" name="内容占位符 2"/>
          <p:cNvSpPr>
            <a:spLocks noGrp="1"/>
          </p:cNvSpPr>
          <p:nvPr>
            <p:ph idx="1"/>
          </p:nvPr>
        </p:nvSpPr>
        <p:spPr/>
        <p:txBody>
          <a:bodyPr/>
          <a:lstStyle/>
          <a:p>
            <a:r>
              <a:rPr lang="zh-CN" altLang="en-US" dirty="0" smtClean="0"/>
              <a:t>碰撞的发生及处理</a:t>
            </a:r>
            <a:endParaRPr lang="en-US" altLang="zh-CN" dirty="0" smtClean="0"/>
          </a:p>
          <a:p>
            <a:pPr lvl="1"/>
            <a:r>
              <a:rPr lang="zh-CN" altLang="en-US" dirty="0" smtClean="0"/>
              <a:t>由于哈希表大小的限制而必须进行取模操作，碰撞情况难以避免，对应的解决措施有：</a:t>
            </a:r>
            <a:endParaRPr lang="en-US" altLang="zh-CN" dirty="0" smtClean="0"/>
          </a:p>
          <a:p>
            <a:pPr lvl="2"/>
            <a:r>
              <a:rPr lang="zh-CN" altLang="en-US" dirty="0" smtClean="0"/>
              <a:t>双重哈希法</a:t>
            </a:r>
            <a:endParaRPr lang="en-US" altLang="zh-CN" dirty="0" smtClean="0"/>
          </a:p>
          <a:p>
            <a:pPr lvl="2"/>
            <a:r>
              <a:rPr lang="zh-CN" altLang="en-US" dirty="0" smtClean="0"/>
              <a:t>闭散列法</a:t>
            </a:r>
            <a:endParaRPr lang="en-US" altLang="zh-CN" dirty="0" smtClean="0"/>
          </a:p>
          <a:p>
            <a:pPr lvl="2"/>
            <a:r>
              <a:rPr lang="zh-CN" altLang="en-US" dirty="0" smtClean="0"/>
              <a:t>链表法</a:t>
            </a:r>
            <a:endParaRPr lang="en-US" altLang="zh-CN" dirty="0" smtClean="0"/>
          </a:p>
          <a:p>
            <a:pPr lvl="2"/>
            <a:r>
              <a:rPr lang="en-US" altLang="zh-CN" dirty="0" smtClean="0"/>
              <a:t>…………</a:t>
            </a:r>
            <a:endParaRPr lang="zh-CN" altLang="en-US" dirty="0"/>
          </a:p>
        </p:txBody>
      </p:sp>
    </p:spTree>
    <p:extLst>
      <p:ext uri="{BB962C8B-B14F-4D97-AF65-F5344CB8AC3E}">
        <p14:creationId xmlns:p14="http://schemas.microsoft.com/office/powerpoint/2010/main" val="1295183383"/>
      </p:ext>
    </p:extLst>
  </p:cSld>
  <p:clrMapOvr>
    <a:masterClrMapping/>
  </p:clrMapOvr>
  <p:transition>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字符串哈希算法</a:t>
            </a:r>
            <a:endParaRPr lang="zh-CN" altLang="en-US" dirty="0"/>
          </a:p>
        </p:txBody>
      </p:sp>
      <p:sp>
        <p:nvSpPr>
          <p:cNvPr id="3" name="内容占位符 2"/>
          <p:cNvSpPr>
            <a:spLocks noGrp="1"/>
          </p:cNvSpPr>
          <p:nvPr>
            <p:ph idx="1"/>
          </p:nvPr>
        </p:nvSpPr>
        <p:spPr/>
        <p:txBody>
          <a:bodyPr/>
          <a:lstStyle/>
          <a:p>
            <a:r>
              <a:rPr lang="zh-CN" altLang="en-US" dirty="0" smtClean="0"/>
              <a:t>碰撞的发生及处理</a:t>
            </a:r>
            <a:endParaRPr lang="en-US" altLang="zh-CN" dirty="0" smtClean="0"/>
          </a:p>
          <a:p>
            <a:pPr lvl="1"/>
            <a:r>
              <a:rPr lang="zh-CN" altLang="en-US" dirty="0" smtClean="0"/>
              <a:t>双重哈希法：使用两个不同哈希函数与标记数组，查找时同时验证两个标记数组的状态</a:t>
            </a:r>
            <a:endParaRPr lang="en-US" altLang="zh-CN" dirty="0" smtClean="0"/>
          </a:p>
          <a:p>
            <a:pPr lvl="2"/>
            <a:r>
              <a:rPr lang="zh-CN" altLang="en-US" dirty="0"/>
              <a:t>仍然有</a:t>
            </a:r>
            <a:r>
              <a:rPr lang="zh-CN" altLang="en-US" dirty="0" smtClean="0"/>
              <a:t>一定几率发生碰撞，可使用多重哈希降低碰撞概率</a:t>
            </a:r>
            <a:endParaRPr lang="en-US" altLang="zh-CN" dirty="0" smtClean="0"/>
          </a:p>
          <a:p>
            <a:pPr lvl="2"/>
            <a:r>
              <a:rPr lang="zh-CN" altLang="en-US" dirty="0" smtClean="0"/>
              <a:t>增加了空间使用</a:t>
            </a:r>
            <a:endParaRPr lang="zh-CN" altLang="en-US" dirty="0"/>
          </a:p>
        </p:txBody>
      </p:sp>
    </p:spTree>
    <p:extLst>
      <p:ext uri="{BB962C8B-B14F-4D97-AF65-F5344CB8AC3E}">
        <p14:creationId xmlns:p14="http://schemas.microsoft.com/office/powerpoint/2010/main" val="1024838411"/>
      </p:ext>
    </p:extLst>
  </p:cSld>
  <p:clrMapOvr>
    <a:masterClrMapping/>
  </p:clrMapOvr>
  <p:transition>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字符串哈希算法</a:t>
            </a:r>
            <a:endParaRPr lang="zh-CN" altLang="en-US" dirty="0"/>
          </a:p>
        </p:txBody>
      </p:sp>
      <p:sp>
        <p:nvSpPr>
          <p:cNvPr id="3" name="内容占位符 2"/>
          <p:cNvSpPr>
            <a:spLocks noGrp="1"/>
          </p:cNvSpPr>
          <p:nvPr>
            <p:ph idx="1"/>
          </p:nvPr>
        </p:nvSpPr>
        <p:spPr/>
        <p:txBody>
          <a:bodyPr/>
          <a:lstStyle/>
          <a:p>
            <a:r>
              <a:rPr lang="zh-CN" altLang="en-US" dirty="0" smtClean="0"/>
              <a:t>碰撞的发生及处理</a:t>
            </a:r>
            <a:endParaRPr lang="en-US" altLang="zh-CN" dirty="0" smtClean="0"/>
          </a:p>
          <a:p>
            <a:pPr lvl="1"/>
            <a:r>
              <a:rPr lang="zh-CN" altLang="en-US" dirty="0" smtClean="0"/>
              <a:t>闭散列法：再次哈希或寻找下一可用位置，此时需要记录串的信息用来比对</a:t>
            </a:r>
            <a:endParaRPr lang="en-US" altLang="zh-CN" dirty="0" smtClean="0"/>
          </a:p>
          <a:p>
            <a:pPr lvl="2"/>
            <a:r>
              <a:rPr lang="zh-CN" altLang="en-US" dirty="0"/>
              <a:t>线性</a:t>
            </a:r>
            <a:r>
              <a:rPr lang="zh-CN" altLang="en-US" dirty="0" smtClean="0"/>
              <a:t>探测：从冲突位置开始，往后寻找第一个未用的标记的位置</a:t>
            </a:r>
            <a:endParaRPr lang="en-US" altLang="zh-CN" dirty="0" smtClean="0"/>
          </a:p>
          <a:p>
            <a:pPr lvl="2"/>
            <a:r>
              <a:rPr lang="zh-CN" altLang="en-US" dirty="0"/>
              <a:t>二次</a:t>
            </a:r>
            <a:r>
              <a:rPr lang="zh-CN" altLang="en-US" dirty="0" smtClean="0"/>
              <a:t>探测：从冲突位置开始，向前后</a:t>
            </a:r>
            <a:r>
              <a:rPr lang="en-US" altLang="zh-CN" dirty="0" smtClean="0"/>
              <a:t>1^2</a:t>
            </a:r>
            <a:r>
              <a:rPr lang="zh-CN" altLang="en-US" dirty="0" smtClean="0"/>
              <a:t>、</a:t>
            </a:r>
            <a:r>
              <a:rPr lang="en-US" altLang="zh-CN" dirty="0" smtClean="0"/>
              <a:t>2^2</a:t>
            </a:r>
            <a:r>
              <a:rPr lang="zh-CN" altLang="en-US" dirty="0" smtClean="0"/>
              <a:t>、</a:t>
            </a:r>
            <a:r>
              <a:rPr lang="en-US" altLang="zh-CN" dirty="0" smtClean="0"/>
              <a:t> 3^2……</a:t>
            </a:r>
            <a:r>
              <a:rPr lang="zh-CN" altLang="en-US" dirty="0" smtClean="0"/>
              <a:t>的位置寻找未使用的标记位置</a:t>
            </a:r>
            <a:endParaRPr lang="en-US" altLang="zh-CN" dirty="0" smtClean="0"/>
          </a:p>
          <a:p>
            <a:pPr lvl="2"/>
            <a:r>
              <a:rPr lang="zh-CN" altLang="en-US" dirty="0"/>
              <a:t>随机</a:t>
            </a:r>
            <a:r>
              <a:rPr lang="zh-CN" altLang="en-US" dirty="0" smtClean="0"/>
              <a:t>探测：先构造随机数列，冲突时根基随机数列寻找标记位置</a:t>
            </a:r>
            <a:endParaRPr lang="en-US" altLang="zh-CN" dirty="0" smtClean="0"/>
          </a:p>
          <a:p>
            <a:pPr marL="537210" lvl="1" indent="0">
              <a:buNone/>
            </a:pPr>
            <a:r>
              <a:rPr lang="zh-CN" altLang="en-US" dirty="0" smtClean="0"/>
              <a:t>查找时需要进行串的比对防止错误结果</a:t>
            </a:r>
            <a:endParaRPr lang="en-US" altLang="zh-CN" dirty="0" smtClean="0"/>
          </a:p>
        </p:txBody>
      </p:sp>
    </p:spTree>
    <p:extLst>
      <p:ext uri="{BB962C8B-B14F-4D97-AF65-F5344CB8AC3E}">
        <p14:creationId xmlns:p14="http://schemas.microsoft.com/office/powerpoint/2010/main" val="104621488"/>
      </p:ext>
    </p:extLst>
  </p:cSld>
  <p:clrMapOvr>
    <a:masterClrMapping/>
  </p:clrMapOvr>
  <p:transition>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字符串哈希算法</a:t>
            </a:r>
            <a:endParaRPr lang="zh-CN" altLang="en-US" dirty="0"/>
          </a:p>
        </p:txBody>
      </p:sp>
      <p:sp>
        <p:nvSpPr>
          <p:cNvPr id="3" name="内容占位符 2"/>
          <p:cNvSpPr>
            <a:spLocks noGrp="1"/>
          </p:cNvSpPr>
          <p:nvPr>
            <p:ph idx="1"/>
          </p:nvPr>
        </p:nvSpPr>
        <p:spPr/>
        <p:txBody>
          <a:bodyPr/>
          <a:lstStyle/>
          <a:p>
            <a:r>
              <a:rPr lang="zh-CN" altLang="en-US" dirty="0" smtClean="0"/>
              <a:t>碰撞的发生及处理</a:t>
            </a:r>
            <a:endParaRPr lang="en-US" altLang="zh-CN" dirty="0" smtClean="0"/>
          </a:p>
          <a:p>
            <a:pPr lvl="1"/>
            <a:r>
              <a:rPr lang="zh-CN" altLang="en-US" dirty="0" smtClean="0"/>
              <a:t>链表法：对冲突的串采用链表的方式进行记录，查找时遍历哈希表中关键字的串的链表</a:t>
            </a:r>
            <a:endParaRPr lang="en-US" altLang="zh-CN" dirty="0"/>
          </a:p>
          <a:p>
            <a:pPr lvl="1"/>
            <a:endParaRPr lang="en-US" altLang="zh-CN" dirty="0" smtClean="0"/>
          </a:p>
        </p:txBody>
      </p:sp>
      <p:sp>
        <p:nvSpPr>
          <p:cNvPr id="4" name="矩形 3"/>
          <p:cNvSpPr/>
          <p:nvPr/>
        </p:nvSpPr>
        <p:spPr>
          <a:xfrm>
            <a:off x="4427984" y="3645024"/>
            <a:ext cx="201622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kufnuxxz</a:t>
            </a:r>
            <a:endParaRPr lang="zh-CN" altLang="en-US" dirty="0"/>
          </a:p>
        </p:txBody>
      </p:sp>
      <p:sp>
        <p:nvSpPr>
          <p:cNvPr id="5" name="矩形 4"/>
          <p:cNvSpPr/>
          <p:nvPr/>
        </p:nvSpPr>
        <p:spPr>
          <a:xfrm>
            <a:off x="4427984" y="4653136"/>
            <a:ext cx="201622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nzwacxxaedr</a:t>
            </a:r>
            <a:endParaRPr lang="zh-CN" altLang="en-US" dirty="0"/>
          </a:p>
        </p:txBody>
      </p:sp>
      <p:sp>
        <p:nvSpPr>
          <p:cNvPr id="6" name="圆角矩形 5"/>
          <p:cNvSpPr/>
          <p:nvPr/>
        </p:nvSpPr>
        <p:spPr>
          <a:xfrm>
            <a:off x="1403648" y="4077072"/>
            <a:ext cx="2160240" cy="57606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smtClean="0"/>
              <a:t>7301</a:t>
            </a:r>
            <a:endParaRPr lang="zh-CN" altLang="en-US" dirty="0"/>
          </a:p>
        </p:txBody>
      </p:sp>
      <p:cxnSp>
        <p:nvCxnSpPr>
          <p:cNvPr id="10" name="肘形连接符 9"/>
          <p:cNvCxnSpPr>
            <a:stCxn id="5" idx="1"/>
          </p:cNvCxnSpPr>
          <p:nvPr/>
        </p:nvCxnSpPr>
        <p:spPr>
          <a:xfrm rot="10800000">
            <a:off x="3563888" y="4509120"/>
            <a:ext cx="864096" cy="360040"/>
          </a:xfrm>
          <a:prstGeom prst="bentConnector3">
            <a:avLst/>
          </a:prstGeom>
          <a:ln>
            <a:tailEnd type="arrow"/>
          </a:ln>
        </p:spPr>
        <p:style>
          <a:lnRef idx="3">
            <a:schemeClr val="dk1"/>
          </a:lnRef>
          <a:fillRef idx="0">
            <a:schemeClr val="dk1"/>
          </a:fillRef>
          <a:effectRef idx="2">
            <a:schemeClr val="dk1"/>
          </a:effectRef>
          <a:fontRef idx="minor">
            <a:schemeClr val="tx1"/>
          </a:fontRef>
        </p:style>
      </p:cxnSp>
      <p:cxnSp>
        <p:nvCxnSpPr>
          <p:cNvPr id="12" name="肘形连接符 11"/>
          <p:cNvCxnSpPr>
            <a:stCxn id="4" idx="1"/>
          </p:cNvCxnSpPr>
          <p:nvPr/>
        </p:nvCxnSpPr>
        <p:spPr>
          <a:xfrm rot="10800000" flipV="1">
            <a:off x="3563888" y="3861048"/>
            <a:ext cx="864096" cy="360040"/>
          </a:xfrm>
          <a:prstGeom prst="bentConnector3">
            <a:avLst/>
          </a:prstGeom>
          <a:ln>
            <a:tailEnd type="arrow"/>
          </a:ln>
        </p:spPr>
        <p:style>
          <a:lnRef idx="3">
            <a:schemeClr val="dk1"/>
          </a:lnRef>
          <a:fillRef idx="0">
            <a:schemeClr val="dk1"/>
          </a:fillRef>
          <a:effectRef idx="2">
            <a:schemeClr val="dk1"/>
          </a:effectRef>
          <a:fontRef idx="minor">
            <a:schemeClr val="tx1"/>
          </a:fontRef>
        </p:style>
      </p:cxnSp>
      <p:cxnSp>
        <p:nvCxnSpPr>
          <p:cNvPr id="14" name="肘形连接符 13"/>
          <p:cNvCxnSpPr>
            <a:stCxn id="4" idx="2"/>
            <a:endCxn id="5" idx="0"/>
          </p:cNvCxnSpPr>
          <p:nvPr/>
        </p:nvCxnSpPr>
        <p:spPr>
          <a:xfrm rot="5400000">
            <a:off x="5148064" y="4365104"/>
            <a:ext cx="576064" cy="12700"/>
          </a:xfrm>
          <a:prstGeom prst="bentConnector3">
            <a:avLst/>
          </a:prstGeom>
          <a:ln>
            <a:tailEnd type="arrow"/>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1916565469"/>
      </p:ext>
    </p:extLst>
  </p:cSld>
  <p:clrMapOvr>
    <a:masterClrMapping/>
  </p:clrMapOvr>
  <p:transition>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字符串哈希算法</a:t>
            </a:r>
            <a:endParaRPr lang="zh-CN" altLang="en-US" dirty="0"/>
          </a:p>
        </p:txBody>
      </p:sp>
      <p:sp>
        <p:nvSpPr>
          <p:cNvPr id="3" name="内容占位符 2"/>
          <p:cNvSpPr>
            <a:spLocks noGrp="1"/>
          </p:cNvSpPr>
          <p:nvPr>
            <p:ph idx="1"/>
          </p:nvPr>
        </p:nvSpPr>
        <p:spPr/>
        <p:txBody>
          <a:bodyPr/>
          <a:lstStyle/>
          <a:p>
            <a:r>
              <a:rPr lang="en-US" altLang="zh-CN" dirty="0" smtClean="0"/>
              <a:t>Tips:</a:t>
            </a:r>
          </a:p>
          <a:p>
            <a:pPr lvl="1"/>
            <a:r>
              <a:rPr lang="zh-CN" altLang="en-US" dirty="0"/>
              <a:t>哈</a:t>
            </a:r>
            <a:r>
              <a:rPr lang="zh-CN" altLang="en-US" dirty="0" smtClean="0"/>
              <a:t>希表的容量：多为质数（取模操作），期望情况下哈希值均匀分布，大小为质数可使得表充分被利用</a:t>
            </a:r>
            <a:endParaRPr lang="en-US" altLang="zh-CN" dirty="0" smtClean="0"/>
          </a:p>
          <a:p>
            <a:pPr lvl="1"/>
            <a:r>
              <a:rPr lang="en-US" altLang="zh-CN" dirty="0" err="1" smtClean="0"/>
              <a:t>STL</a:t>
            </a:r>
            <a:r>
              <a:rPr lang="zh-CN" altLang="en-US" dirty="0" smtClean="0"/>
              <a:t>中</a:t>
            </a:r>
            <a:r>
              <a:rPr lang="en-US" altLang="zh-CN" dirty="0" smtClean="0"/>
              <a:t>map</a:t>
            </a:r>
            <a:r>
              <a:rPr lang="zh-CN" altLang="en-US" dirty="0" smtClean="0"/>
              <a:t>的实现为平衡树，</a:t>
            </a:r>
            <a:r>
              <a:rPr lang="en-US" altLang="zh-CN" dirty="0" err="1" smtClean="0"/>
              <a:t>hash_map</a:t>
            </a:r>
            <a:r>
              <a:rPr lang="zh-CN" altLang="en-US" dirty="0" smtClean="0"/>
              <a:t>与</a:t>
            </a:r>
            <a:r>
              <a:rPr lang="en-US" altLang="zh-CN" dirty="0" err="1" smtClean="0"/>
              <a:t>unordered_map</a:t>
            </a:r>
            <a:r>
              <a:rPr lang="en-US" altLang="zh-CN" dirty="0" smtClean="0"/>
              <a:t>(</a:t>
            </a:r>
            <a:r>
              <a:rPr lang="en-US" altLang="zh-CN" dirty="0" err="1" smtClean="0"/>
              <a:t>c++</a:t>
            </a:r>
            <a:r>
              <a:rPr lang="en-US" altLang="zh-CN" dirty="0" smtClean="0"/>
              <a:t>11)</a:t>
            </a:r>
            <a:r>
              <a:rPr lang="zh-CN" altLang="en-US" dirty="0" smtClean="0"/>
              <a:t>的实现为哈希表，效率一般表现为</a:t>
            </a:r>
            <a:endParaRPr lang="en-US" altLang="zh-CN" dirty="0" smtClean="0"/>
          </a:p>
          <a:p>
            <a:pPr marL="537210" lvl="1" indent="0">
              <a:buNone/>
            </a:pPr>
            <a:r>
              <a:rPr lang="en-US" altLang="zh-CN" dirty="0" smtClean="0"/>
              <a:t>		map&lt;</a:t>
            </a:r>
            <a:r>
              <a:rPr lang="en-US" altLang="zh-CN" dirty="0" err="1" smtClean="0"/>
              <a:t>hash_map</a:t>
            </a:r>
            <a:r>
              <a:rPr lang="en-US" altLang="zh-CN" dirty="0" smtClean="0"/>
              <a:t>&lt;</a:t>
            </a:r>
            <a:r>
              <a:rPr lang="en-US" altLang="zh-CN" dirty="0" err="1" smtClean="0"/>
              <a:t>unordered_map</a:t>
            </a:r>
            <a:endParaRPr lang="en-US" altLang="zh-CN" dirty="0"/>
          </a:p>
          <a:p>
            <a:pPr lvl="1"/>
            <a:r>
              <a:rPr lang="zh-CN" altLang="en-US" dirty="0" smtClean="0"/>
              <a:t>使用</a:t>
            </a:r>
            <a:r>
              <a:rPr lang="en-US" altLang="zh-CN" dirty="0" smtClean="0"/>
              <a:t>map</a:t>
            </a:r>
            <a:r>
              <a:rPr lang="zh-CN" altLang="en-US" dirty="0" smtClean="0"/>
              <a:t>时注意重载小于号</a:t>
            </a:r>
            <a:endParaRPr lang="en-US" altLang="zh-CN" dirty="0"/>
          </a:p>
        </p:txBody>
      </p:sp>
    </p:spTree>
    <p:extLst>
      <p:ext uri="{BB962C8B-B14F-4D97-AF65-F5344CB8AC3E}">
        <p14:creationId xmlns:p14="http://schemas.microsoft.com/office/powerpoint/2010/main" val="486939318"/>
      </p:ext>
    </p:extLst>
  </p:cSld>
  <p:clrMapOvr>
    <a:masterClrMapping/>
  </p:clrMapOvr>
  <p:transition>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KMP</a:t>
            </a:r>
            <a:r>
              <a:rPr lang="zh-CN" altLang="en-US" dirty="0" smtClean="0"/>
              <a:t>算法</a:t>
            </a:r>
            <a:endParaRPr lang="zh-CN" altLang="en-US" dirty="0"/>
          </a:p>
        </p:txBody>
      </p:sp>
      <p:sp>
        <p:nvSpPr>
          <p:cNvPr id="3" name="内容占位符 2"/>
          <p:cNvSpPr>
            <a:spLocks noGrp="1"/>
          </p:cNvSpPr>
          <p:nvPr>
            <p:ph idx="1"/>
          </p:nvPr>
        </p:nvSpPr>
        <p:spPr/>
        <p:txBody>
          <a:bodyPr/>
          <a:lstStyle/>
          <a:p>
            <a:r>
              <a:rPr lang="zh-CN" altLang="en-US" dirty="0" smtClean="0"/>
              <a:t>定义：在给定字符串种中寻找目标字符串的算法，由</a:t>
            </a:r>
            <a:r>
              <a:rPr lang="zh-CN" altLang="en-US" dirty="0"/>
              <a:t>高德</a:t>
            </a:r>
            <a:r>
              <a:rPr lang="zh-CN" altLang="en-US" dirty="0" smtClean="0"/>
              <a:t>纳、莫里斯与普拉特三人研究证明</a:t>
            </a:r>
            <a:endParaRPr lang="en-US" altLang="zh-CN" dirty="0" smtClean="0"/>
          </a:p>
          <a:p>
            <a:r>
              <a:rPr lang="zh-CN" altLang="en-US" dirty="0" smtClean="0"/>
              <a:t>核心思想：使用已经匹配部分进行匹配位置的向后移动</a:t>
            </a:r>
            <a:endParaRPr lang="en-US" altLang="zh-CN" dirty="0" smtClean="0"/>
          </a:p>
        </p:txBody>
      </p:sp>
    </p:spTree>
    <p:extLst>
      <p:ext uri="{BB962C8B-B14F-4D97-AF65-F5344CB8AC3E}">
        <p14:creationId xmlns:p14="http://schemas.microsoft.com/office/powerpoint/2010/main" val="1281178160"/>
      </p:ext>
    </p:extLst>
  </p:cSld>
  <p:clrMapOvr>
    <a:masterClrMapping/>
  </p:clrMapOvr>
  <p:transition>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KMP</a:t>
            </a:r>
            <a:r>
              <a:rPr lang="zh-CN" altLang="en-US" dirty="0" smtClean="0"/>
              <a:t>算法</a:t>
            </a:r>
            <a:endParaRPr lang="zh-CN" altLang="en-US" dirty="0"/>
          </a:p>
        </p:txBody>
      </p:sp>
      <p:sp>
        <p:nvSpPr>
          <p:cNvPr id="3" name="内容占位符 2"/>
          <p:cNvSpPr>
            <a:spLocks noGrp="1"/>
          </p:cNvSpPr>
          <p:nvPr>
            <p:ph idx="1"/>
          </p:nvPr>
        </p:nvSpPr>
        <p:spPr/>
        <p:txBody>
          <a:bodyPr/>
          <a:lstStyle/>
          <a:p>
            <a:r>
              <a:rPr lang="zh-CN" altLang="en-US" dirty="0" smtClean="0"/>
              <a:t>一般匹配算法（</a:t>
            </a:r>
            <a:r>
              <a:rPr lang="en-US" altLang="zh-CN" dirty="0" smtClean="0"/>
              <a:t>Brute Force</a:t>
            </a:r>
            <a:r>
              <a:rPr lang="zh-CN" altLang="en-US" dirty="0" smtClean="0"/>
              <a:t>）</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pPr lvl="1"/>
            <a:endParaRPr lang="en-US" altLang="zh-CN" dirty="0" smtClean="0"/>
          </a:p>
          <a:p>
            <a:pPr lvl="1"/>
            <a:r>
              <a:rPr lang="zh-CN" altLang="en-US" dirty="0" smtClean="0"/>
              <a:t>当发生不匹配情况，向后移动一位重新进行匹配，复杂度为</a:t>
            </a:r>
            <a:r>
              <a:rPr lang="en-US" altLang="zh-CN" dirty="0" smtClean="0"/>
              <a:t>O(n*m)</a:t>
            </a:r>
            <a:endParaRPr lang="zh-CN" altLang="en-US" dirty="0"/>
          </a:p>
        </p:txBody>
      </p:sp>
      <p:pic>
        <p:nvPicPr>
          <p:cNvPr id="1028" name="Picture 4"/>
          <p:cNvPicPr>
            <a:picLocks noChangeAspect="1" noChangeArrowheads="1"/>
          </p:cNvPicPr>
          <p:nvPr/>
        </p:nvPicPr>
        <p:blipFill>
          <a:blip r:embed="rId2"/>
          <a:srcRect/>
          <a:stretch>
            <a:fillRect/>
          </a:stretch>
        </p:blipFill>
        <p:spPr bwMode="auto">
          <a:xfrm>
            <a:off x="285720" y="2428868"/>
            <a:ext cx="8620758" cy="2286016"/>
          </a:xfrm>
          <a:prstGeom prst="rect">
            <a:avLst/>
          </a:prstGeom>
          <a:noFill/>
          <a:ln w="9525">
            <a:noFill/>
            <a:miter lim="800000"/>
            <a:headEnd/>
            <a:tailEnd/>
          </a:ln>
          <a:effectLst/>
        </p:spPr>
      </p:pic>
    </p:spTree>
  </p:cSld>
  <p:clrMapOvr>
    <a:masterClrMapping/>
  </p:clrMapOvr>
  <p:transition>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字符串相关算法分类</a:t>
            </a:r>
            <a:endParaRPr lang="zh-CN" altLang="en-US" dirty="0"/>
          </a:p>
        </p:txBody>
      </p:sp>
      <p:sp>
        <p:nvSpPr>
          <p:cNvPr id="3" name="内容占位符 2"/>
          <p:cNvSpPr>
            <a:spLocks noGrp="1"/>
          </p:cNvSpPr>
          <p:nvPr>
            <p:ph idx="1"/>
          </p:nvPr>
        </p:nvSpPr>
        <p:spPr>
          <a:xfrm>
            <a:off x="467544" y="1412776"/>
            <a:ext cx="8229600" cy="5445224"/>
          </a:xfrm>
        </p:spPr>
        <p:txBody>
          <a:bodyPr>
            <a:normAutofit/>
          </a:bodyPr>
          <a:lstStyle/>
          <a:p>
            <a:r>
              <a:rPr lang="zh-CN" altLang="en-US" dirty="0" smtClean="0"/>
              <a:t>字符串搜索</a:t>
            </a:r>
            <a:endParaRPr lang="en-US" altLang="zh-CN" dirty="0" smtClean="0"/>
          </a:p>
          <a:p>
            <a:pPr lvl="1"/>
            <a:r>
              <a:rPr lang="zh-CN" altLang="en-US" dirty="0"/>
              <a:t>单</a:t>
            </a:r>
            <a:r>
              <a:rPr lang="zh-CN" altLang="en-US" dirty="0" smtClean="0"/>
              <a:t>串匹配</a:t>
            </a:r>
            <a:endParaRPr lang="en-US" altLang="zh-CN" dirty="0" smtClean="0"/>
          </a:p>
          <a:p>
            <a:pPr lvl="1"/>
            <a:r>
              <a:rPr lang="zh-CN" altLang="en-US" dirty="0"/>
              <a:t>多</a:t>
            </a:r>
            <a:r>
              <a:rPr lang="zh-CN" altLang="en-US" dirty="0" smtClean="0"/>
              <a:t>串匹配</a:t>
            </a:r>
            <a:endParaRPr lang="en-US" altLang="zh-CN" dirty="0" smtClean="0"/>
          </a:p>
          <a:p>
            <a:pPr lvl="1"/>
            <a:r>
              <a:rPr lang="zh-CN" altLang="en-US" dirty="0" smtClean="0"/>
              <a:t>子串匹配</a:t>
            </a:r>
            <a:endParaRPr lang="en-US" altLang="zh-CN" dirty="0" smtClean="0"/>
          </a:p>
          <a:p>
            <a:r>
              <a:rPr lang="zh-CN" altLang="en-US" dirty="0" smtClean="0"/>
              <a:t>字符串操作</a:t>
            </a:r>
            <a:endParaRPr lang="en-US" altLang="zh-CN" dirty="0" smtClean="0"/>
          </a:p>
          <a:p>
            <a:pPr lvl="1"/>
            <a:r>
              <a:rPr lang="zh-CN" altLang="en-US" dirty="0" smtClean="0"/>
              <a:t>拼接、删除、修改、询问</a:t>
            </a:r>
            <a:endParaRPr lang="en-US" altLang="zh-CN" dirty="0" smtClean="0"/>
          </a:p>
          <a:p>
            <a:r>
              <a:rPr lang="zh-CN" altLang="en-US" dirty="0" smtClean="0"/>
              <a:t>字符串问题</a:t>
            </a:r>
            <a:endParaRPr lang="en-US" altLang="zh-CN" dirty="0" smtClean="0"/>
          </a:p>
          <a:p>
            <a:pPr lvl="1"/>
            <a:r>
              <a:rPr lang="zh-CN" altLang="en-US" dirty="0" smtClean="0"/>
              <a:t>子串问题</a:t>
            </a:r>
            <a:endParaRPr lang="en-US" altLang="zh-CN" dirty="0" smtClean="0"/>
          </a:p>
          <a:p>
            <a:pPr lvl="1"/>
            <a:r>
              <a:rPr lang="zh-CN" altLang="en-US" dirty="0"/>
              <a:t>子序列问题</a:t>
            </a:r>
            <a:endParaRPr lang="en-US" altLang="zh-CN" dirty="0" smtClean="0"/>
          </a:p>
          <a:p>
            <a:pPr lvl="1"/>
            <a:r>
              <a:rPr lang="zh-CN" altLang="en-US" dirty="0"/>
              <a:t>回文</a:t>
            </a:r>
            <a:r>
              <a:rPr lang="zh-CN" altLang="en-US" dirty="0" smtClean="0"/>
              <a:t>串问题</a:t>
            </a:r>
          </a:p>
        </p:txBody>
      </p:sp>
    </p:spTree>
    <p:extLst>
      <p:ext uri="{BB962C8B-B14F-4D97-AF65-F5344CB8AC3E}">
        <p14:creationId xmlns:p14="http://schemas.microsoft.com/office/powerpoint/2010/main" val="262961111"/>
      </p:ext>
    </p:extLst>
  </p:cSld>
  <p:clrMapOvr>
    <a:masterClrMapping/>
  </p:clrMapOvr>
  <p:transition>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KMP</a:t>
            </a:r>
            <a:r>
              <a:rPr lang="zh-CN" altLang="en-US" dirty="0" smtClean="0"/>
              <a:t>算法</a:t>
            </a:r>
            <a:endParaRPr lang="zh-CN" altLang="en-US" dirty="0"/>
          </a:p>
        </p:txBody>
      </p:sp>
      <p:sp>
        <p:nvSpPr>
          <p:cNvPr id="3" name="内容占位符 2"/>
          <p:cNvSpPr>
            <a:spLocks noGrp="1"/>
          </p:cNvSpPr>
          <p:nvPr>
            <p:ph idx="1"/>
          </p:nvPr>
        </p:nvSpPr>
        <p:spPr/>
        <p:txBody>
          <a:bodyPr/>
          <a:lstStyle/>
          <a:p>
            <a:r>
              <a:rPr lang="en-US" b="1" dirty="0" smtClean="0"/>
              <a:t>Rabin–Karp</a:t>
            </a:r>
            <a:r>
              <a:rPr lang="zh-CN" altLang="en-US" b="1" dirty="0" smtClean="0"/>
              <a:t>算法（哈希）</a:t>
            </a:r>
            <a:endParaRPr lang="en-US" altLang="zh-CN" b="1" dirty="0" smtClean="0"/>
          </a:p>
          <a:p>
            <a:endParaRPr lang="en-US" altLang="zh-CN" b="1" dirty="0" smtClean="0"/>
          </a:p>
          <a:p>
            <a:endParaRPr lang="en-US" altLang="zh-CN" b="1" dirty="0" smtClean="0"/>
          </a:p>
          <a:p>
            <a:endParaRPr lang="en-US" altLang="zh-CN" b="1" dirty="0" smtClean="0"/>
          </a:p>
          <a:p>
            <a:endParaRPr lang="en-US" altLang="zh-CN" b="1" dirty="0" smtClean="0"/>
          </a:p>
          <a:p>
            <a:endParaRPr lang="en-US" altLang="zh-CN" b="1" dirty="0" smtClean="0"/>
          </a:p>
          <a:p>
            <a:pPr lvl="1"/>
            <a:r>
              <a:rPr lang="zh-CN" altLang="en-US" b="1" dirty="0" smtClean="0"/>
              <a:t>使用哈希函数计算传中所有长度为</a:t>
            </a:r>
            <a:r>
              <a:rPr lang="en-US" altLang="zh-CN" b="1" dirty="0" smtClean="0"/>
              <a:t>m</a:t>
            </a:r>
            <a:r>
              <a:rPr lang="zh-CN" altLang="en-US" b="1" dirty="0" smtClean="0"/>
              <a:t>的子串的哈希值并进行哈希值匹配，若匹配成功贼在进行串匹配</a:t>
            </a:r>
            <a:endParaRPr lang="en-US" altLang="zh-CN" b="1" dirty="0" smtClean="0"/>
          </a:p>
        </p:txBody>
      </p:sp>
      <p:pic>
        <p:nvPicPr>
          <p:cNvPr id="2050" name="Picture 2"/>
          <p:cNvPicPr>
            <a:picLocks noChangeAspect="1" noChangeArrowheads="1"/>
          </p:cNvPicPr>
          <p:nvPr/>
        </p:nvPicPr>
        <p:blipFill>
          <a:blip r:embed="rId2"/>
          <a:srcRect/>
          <a:stretch>
            <a:fillRect/>
          </a:stretch>
        </p:blipFill>
        <p:spPr bwMode="auto">
          <a:xfrm>
            <a:off x="500034" y="2511308"/>
            <a:ext cx="8143932" cy="2489328"/>
          </a:xfrm>
          <a:prstGeom prst="rect">
            <a:avLst/>
          </a:prstGeom>
          <a:noFill/>
          <a:ln w="9525">
            <a:noFill/>
            <a:miter lim="800000"/>
            <a:headEnd/>
            <a:tailEnd/>
          </a:ln>
          <a:effectLst/>
        </p:spPr>
      </p:pic>
    </p:spTree>
  </p:cSld>
  <p:clrMapOvr>
    <a:masterClrMapping/>
  </p:clrMapOvr>
  <p:transition>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KMP</a:t>
            </a:r>
            <a:r>
              <a:rPr lang="zh-CN" altLang="en-US" dirty="0" smtClean="0"/>
              <a:t>算法</a:t>
            </a:r>
            <a:endParaRPr lang="zh-CN" altLang="en-US" dirty="0"/>
          </a:p>
        </p:txBody>
      </p:sp>
      <p:sp>
        <p:nvSpPr>
          <p:cNvPr id="3" name="内容占位符 2"/>
          <p:cNvSpPr>
            <a:spLocks noGrp="1"/>
          </p:cNvSpPr>
          <p:nvPr>
            <p:ph idx="1"/>
          </p:nvPr>
        </p:nvSpPr>
        <p:spPr>
          <a:xfrm>
            <a:off x="457200" y="1357298"/>
            <a:ext cx="8229600" cy="5097510"/>
          </a:xfrm>
        </p:spPr>
        <p:txBody>
          <a:bodyPr>
            <a:normAutofit/>
          </a:bodyPr>
          <a:lstStyle/>
          <a:p>
            <a:r>
              <a:rPr lang="en-US" b="1" dirty="0" smtClean="0"/>
              <a:t>Rabin–Karp</a:t>
            </a:r>
            <a:r>
              <a:rPr lang="zh-CN" altLang="en-US" b="1" dirty="0" smtClean="0"/>
              <a:t>算法（哈希）</a:t>
            </a:r>
            <a:endParaRPr lang="en-US" altLang="zh-CN" b="1" dirty="0" smtClean="0"/>
          </a:p>
          <a:p>
            <a:pPr lvl="1"/>
            <a:r>
              <a:rPr lang="zh-CN" altLang="en-US" b="1" dirty="0" smtClean="0"/>
              <a:t>通常使用的</a:t>
            </a:r>
            <a:r>
              <a:rPr lang="en-US" altLang="zh-CN" b="1" dirty="0" smtClean="0"/>
              <a:t>Rolling-Hash</a:t>
            </a:r>
            <a:r>
              <a:rPr lang="zh-CN" altLang="en-US" b="1" dirty="0" smtClean="0"/>
              <a:t>（滚动哈希）函数</a:t>
            </a:r>
            <a:endParaRPr lang="en-US" altLang="zh-CN" b="1" dirty="0" smtClean="0"/>
          </a:p>
          <a:p>
            <a:pPr lvl="2"/>
            <a:r>
              <a:rPr lang="zh-CN" altLang="en-US" b="1" dirty="0" smtClean="0"/>
              <a:t>将字符串通过</a:t>
            </a:r>
            <a:r>
              <a:rPr lang="en-US" altLang="zh-CN" b="1" dirty="0" smtClean="0"/>
              <a:t>ascii</a:t>
            </a:r>
            <a:r>
              <a:rPr lang="zh-CN" altLang="en-US" b="1" dirty="0" smtClean="0"/>
              <a:t>码表示为循环多项式并映射到实数域</a:t>
            </a:r>
            <a:endParaRPr lang="en-US" altLang="zh-CN" b="1" dirty="0" smtClean="0"/>
          </a:p>
          <a:p>
            <a:pPr lvl="2"/>
            <a:r>
              <a:rPr lang="en-US" altLang="zh-CN" b="1" dirty="0" smtClean="0"/>
              <a:t>Sample</a:t>
            </a:r>
            <a:r>
              <a:rPr lang="zh-CN" altLang="en-US" b="1" dirty="0" smtClean="0"/>
              <a:t>：</a:t>
            </a:r>
            <a:r>
              <a:rPr lang="en-US" altLang="zh-CN" b="1" dirty="0" smtClean="0"/>
              <a:t>”abra”,length=3</a:t>
            </a:r>
          </a:p>
          <a:p>
            <a:pPr lvl="3"/>
            <a:r>
              <a:rPr lang="en-US" sz="2400" dirty="0" smtClean="0"/>
              <a:t>hash("abr") = (97 × 101</a:t>
            </a:r>
            <a:r>
              <a:rPr lang="en-US" sz="2400" baseline="30000" dirty="0" smtClean="0"/>
              <a:t>2</a:t>
            </a:r>
            <a:r>
              <a:rPr lang="en-US" sz="2400" dirty="0" smtClean="0"/>
              <a:t>) + (98 × 101</a:t>
            </a:r>
            <a:r>
              <a:rPr lang="en-US" sz="2400" baseline="30000" dirty="0" smtClean="0"/>
              <a:t>1</a:t>
            </a:r>
            <a:r>
              <a:rPr lang="en-US" sz="2400" dirty="0" smtClean="0"/>
              <a:t>) + (114 × 101</a:t>
            </a:r>
            <a:r>
              <a:rPr lang="en-US" sz="2400" baseline="30000" dirty="0" smtClean="0"/>
              <a:t>0</a:t>
            </a:r>
            <a:r>
              <a:rPr lang="en-US" sz="2400" dirty="0" smtClean="0"/>
              <a:t>) = 999,509 </a:t>
            </a:r>
          </a:p>
          <a:p>
            <a:pPr lvl="3"/>
            <a:r>
              <a:rPr lang="en-US" sz="2400" dirty="0" smtClean="0"/>
              <a:t>hash("bra") = [101</a:t>
            </a:r>
            <a:r>
              <a:rPr lang="en-US" sz="2400" baseline="30000" dirty="0" smtClean="0"/>
              <a:t>1</a:t>
            </a:r>
            <a:r>
              <a:rPr lang="en-US" sz="2400" dirty="0" smtClean="0"/>
              <a:t> × (999,509 - (97 × 101</a:t>
            </a:r>
            <a:r>
              <a:rPr lang="en-US" sz="2400" baseline="30000" dirty="0" smtClean="0"/>
              <a:t>2</a:t>
            </a:r>
            <a:r>
              <a:rPr lang="en-US" sz="2400" dirty="0" smtClean="0"/>
              <a:t>))] + (97 × 101</a:t>
            </a:r>
            <a:r>
              <a:rPr lang="en-US" sz="2400" baseline="30000" dirty="0" smtClean="0"/>
              <a:t>0</a:t>
            </a:r>
            <a:r>
              <a:rPr lang="en-US" sz="2400" dirty="0" smtClean="0"/>
              <a:t>) = 1,011,309</a:t>
            </a:r>
          </a:p>
          <a:p>
            <a:pPr lvl="2"/>
            <a:r>
              <a:rPr lang="zh-CN" altLang="en-US" b="1" dirty="0" smtClean="0"/>
              <a:t>在这个过程中位于高位的</a:t>
            </a:r>
            <a:r>
              <a:rPr lang="en-US" altLang="zh-CN" b="1" dirty="0" smtClean="0"/>
              <a:t>a</a:t>
            </a:r>
            <a:r>
              <a:rPr lang="zh-CN" altLang="en-US" b="1" dirty="0" smtClean="0"/>
              <a:t>的影响被减去，而进入低位的</a:t>
            </a:r>
            <a:r>
              <a:rPr lang="en-US" altLang="zh-CN" b="1" dirty="0" smtClean="0"/>
              <a:t>a</a:t>
            </a:r>
            <a:r>
              <a:rPr lang="zh-CN" altLang="en-US" b="1" dirty="0" smtClean="0"/>
              <a:t>的影响被加上，只需要</a:t>
            </a:r>
            <a:r>
              <a:rPr lang="en-US" altLang="zh-CN" b="1" dirty="0" smtClean="0"/>
              <a:t>3</a:t>
            </a:r>
            <a:r>
              <a:rPr lang="zh-CN" altLang="en-US" b="1" dirty="0" smtClean="0"/>
              <a:t>次计算即可完成</a:t>
            </a:r>
            <a:endParaRPr lang="en-US" altLang="zh-CN" b="1" dirty="0" smtClean="0"/>
          </a:p>
        </p:txBody>
      </p:sp>
    </p:spTree>
  </p:cSld>
  <p:clrMapOvr>
    <a:masterClrMapping/>
  </p:clrMapOvr>
  <p:transition>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KMP</a:t>
            </a:r>
            <a:r>
              <a:rPr lang="zh-CN" altLang="en-US" dirty="0" smtClean="0"/>
              <a:t>算法</a:t>
            </a:r>
            <a:endParaRPr lang="zh-CN" altLang="en-US" dirty="0"/>
          </a:p>
        </p:txBody>
      </p:sp>
      <p:sp>
        <p:nvSpPr>
          <p:cNvPr id="3" name="内容占位符 2"/>
          <p:cNvSpPr>
            <a:spLocks noGrp="1"/>
          </p:cNvSpPr>
          <p:nvPr>
            <p:ph idx="1"/>
          </p:nvPr>
        </p:nvSpPr>
        <p:spPr/>
        <p:txBody>
          <a:bodyPr/>
          <a:lstStyle/>
          <a:p>
            <a:r>
              <a:rPr lang="zh-CN" altLang="en-US" b="1" dirty="0" smtClean="0"/>
              <a:t>进行转移时哈希函数的复杂度可认为是常数</a:t>
            </a:r>
            <a:endParaRPr lang="en-US" altLang="zh-CN" b="1" dirty="0" smtClean="0"/>
          </a:p>
          <a:p>
            <a:r>
              <a:rPr lang="zh-CN" altLang="en-US" b="1" dirty="0" smtClean="0"/>
              <a:t>平均复杂度为</a:t>
            </a:r>
            <a:r>
              <a:rPr lang="en-US" altLang="zh-CN" b="1" dirty="0" smtClean="0"/>
              <a:t>O(n+m)</a:t>
            </a:r>
          </a:p>
          <a:p>
            <a:endParaRPr lang="zh-CN" altLang="en-US" dirty="0"/>
          </a:p>
        </p:txBody>
      </p:sp>
    </p:spTree>
  </p:cSld>
  <p:clrMapOvr>
    <a:masterClrMapping/>
  </p:clrMapOvr>
  <p:transition>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KMP</a:t>
            </a:r>
            <a:r>
              <a:rPr lang="zh-CN" altLang="en-US" dirty="0" smtClean="0"/>
              <a:t>算法</a:t>
            </a:r>
            <a:endParaRPr lang="zh-CN" altLang="en-US" dirty="0"/>
          </a:p>
        </p:txBody>
      </p:sp>
      <p:sp>
        <p:nvSpPr>
          <p:cNvPr id="3" name="内容占位符 2"/>
          <p:cNvSpPr>
            <a:spLocks noGrp="1"/>
          </p:cNvSpPr>
          <p:nvPr>
            <p:ph idx="1"/>
          </p:nvPr>
        </p:nvSpPr>
        <p:spPr/>
        <p:txBody>
          <a:bodyPr/>
          <a:lstStyle/>
          <a:p>
            <a:r>
              <a:rPr lang="zh-CN" altLang="en-US" dirty="0" smtClean="0"/>
              <a:t>上述的方法，特别是暴力匹配的算法，没有充分运用到已经匹配部分的已知信息而进行暴力转移，使得复杂度变大。而</a:t>
            </a:r>
            <a:r>
              <a:rPr lang="en-US" altLang="zh-CN" dirty="0" smtClean="0"/>
              <a:t>KMP</a:t>
            </a:r>
            <a:r>
              <a:rPr lang="zh-CN" altLang="en-US" dirty="0" smtClean="0"/>
              <a:t>算法则充分利用已经匹配的部分进行转移使得匹配过程更加高效</a:t>
            </a:r>
            <a:endParaRPr lang="en-US" altLang="zh-CN" dirty="0" smtClean="0"/>
          </a:p>
          <a:p>
            <a:r>
              <a:rPr lang="zh-CN" altLang="en-US" dirty="0" smtClean="0"/>
              <a:t>接下来我们进行抽象化的字符串匹配过程</a:t>
            </a:r>
            <a:endParaRPr lang="en-US" altLang="zh-CN" dirty="0" smtClean="0"/>
          </a:p>
        </p:txBody>
      </p:sp>
    </p:spTree>
  </p:cSld>
  <p:clrMapOvr>
    <a:masterClrMapping/>
  </p:clrMapOvr>
  <p:transition>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KMP</a:t>
            </a:r>
            <a:r>
              <a:rPr lang="zh-CN" altLang="en-US" dirty="0" smtClean="0"/>
              <a:t>算法</a:t>
            </a:r>
            <a:endParaRPr lang="zh-CN" altLang="en-US" dirty="0"/>
          </a:p>
        </p:txBody>
      </p:sp>
      <p:sp>
        <p:nvSpPr>
          <p:cNvPr id="3" name="内容占位符 2"/>
          <p:cNvSpPr>
            <a:spLocks noGrp="1"/>
          </p:cNvSpPr>
          <p:nvPr>
            <p:ph idx="1"/>
          </p:nvPr>
        </p:nvSpPr>
        <p:spPr/>
        <p:txBody>
          <a:bodyPr/>
          <a:lstStyle/>
          <a:p>
            <a:r>
              <a:rPr lang="zh-CN" altLang="en-US" dirty="0" smtClean="0"/>
              <a:t>过程演示</a:t>
            </a:r>
            <a:endParaRPr lang="zh-CN" altLang="en-US" dirty="0"/>
          </a:p>
        </p:txBody>
      </p:sp>
      <p:sp>
        <p:nvSpPr>
          <p:cNvPr id="4" name="矩形 3"/>
          <p:cNvSpPr/>
          <p:nvPr/>
        </p:nvSpPr>
        <p:spPr>
          <a:xfrm>
            <a:off x="428596" y="2857496"/>
            <a:ext cx="8072494" cy="64294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6" name="矩形 5"/>
          <p:cNvSpPr/>
          <p:nvPr/>
        </p:nvSpPr>
        <p:spPr>
          <a:xfrm>
            <a:off x="1571604" y="4214818"/>
            <a:ext cx="3714776" cy="642942"/>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p>
        </p:txBody>
      </p:sp>
      <p:sp>
        <p:nvSpPr>
          <p:cNvPr id="7" name="矩形 6"/>
          <p:cNvSpPr/>
          <p:nvPr/>
        </p:nvSpPr>
        <p:spPr>
          <a:xfrm>
            <a:off x="1571604" y="2857496"/>
            <a:ext cx="2496340" cy="642942"/>
          </a:xfrm>
          <a:prstGeom prst="rect">
            <a:avLst/>
          </a:prstGeom>
        </p:spPr>
        <p:style>
          <a:lnRef idx="2">
            <a:schemeClr val="dk1">
              <a:shade val="50000"/>
            </a:schemeClr>
          </a:lnRef>
          <a:fillRef idx="1003">
            <a:schemeClr val="lt1"/>
          </a:fillRef>
          <a:effectRef idx="0">
            <a:schemeClr val="dk1"/>
          </a:effectRef>
          <a:fontRef idx="minor">
            <a:schemeClr val="lt1"/>
          </a:fontRef>
        </p:style>
        <p:txBody>
          <a:bodyPr rtlCol="0" anchor="ctr"/>
          <a:lstStyle/>
          <a:p>
            <a:pPr algn="ctr"/>
            <a:endParaRPr lang="zh-CN" altLang="en-US"/>
          </a:p>
        </p:txBody>
      </p:sp>
      <p:sp>
        <p:nvSpPr>
          <p:cNvPr id="8" name="矩形 7"/>
          <p:cNvSpPr/>
          <p:nvPr/>
        </p:nvSpPr>
        <p:spPr>
          <a:xfrm>
            <a:off x="1571604" y="4205154"/>
            <a:ext cx="2496340" cy="642942"/>
          </a:xfrm>
          <a:prstGeom prst="rect">
            <a:avLst/>
          </a:prstGeom>
        </p:spPr>
        <p:style>
          <a:lnRef idx="2">
            <a:schemeClr val="dk1">
              <a:shade val="50000"/>
            </a:schemeClr>
          </a:lnRef>
          <a:fillRef idx="1003">
            <a:schemeClr val="lt1"/>
          </a:fillRef>
          <a:effectRef idx="0">
            <a:schemeClr val="dk1"/>
          </a:effectRef>
          <a:fontRef idx="minor">
            <a:schemeClr val="lt1"/>
          </a:fontRef>
        </p:style>
        <p:txBody>
          <a:bodyPr rtlCol="0" anchor="ctr"/>
          <a:lstStyle/>
          <a:p>
            <a:pPr algn="ctr"/>
            <a:endParaRPr lang="zh-CN" altLang="en-US"/>
          </a:p>
        </p:txBody>
      </p:sp>
      <p:sp>
        <p:nvSpPr>
          <p:cNvPr id="5" name="乘号 4"/>
          <p:cNvSpPr/>
          <p:nvPr/>
        </p:nvSpPr>
        <p:spPr>
          <a:xfrm>
            <a:off x="4067944" y="2950367"/>
            <a:ext cx="457200" cy="4572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乘号 8"/>
          <p:cNvSpPr/>
          <p:nvPr/>
        </p:nvSpPr>
        <p:spPr>
          <a:xfrm>
            <a:off x="4040548" y="4307689"/>
            <a:ext cx="457200" cy="4572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箭头连接符 10"/>
          <p:cNvCxnSpPr/>
          <p:nvPr/>
        </p:nvCxnSpPr>
        <p:spPr>
          <a:xfrm flipV="1">
            <a:off x="4269148" y="3573264"/>
            <a:ext cx="0" cy="576064"/>
          </a:xfrm>
          <a:prstGeom prst="straightConnector1">
            <a:avLst/>
          </a:prstGeom>
          <a:ln>
            <a:headEnd type="arrow"/>
            <a:tailEnd type="arrow"/>
          </a:ln>
        </p:spPr>
        <p:style>
          <a:lnRef idx="3">
            <a:schemeClr val="accent1"/>
          </a:lnRef>
          <a:fillRef idx="0">
            <a:schemeClr val="accent1"/>
          </a:fillRef>
          <a:effectRef idx="2">
            <a:schemeClr val="accent1"/>
          </a:effectRef>
          <a:fontRef idx="minor">
            <a:schemeClr val="tx1"/>
          </a:fontRef>
        </p:style>
      </p:cxnSp>
      <p:cxnSp>
        <p:nvCxnSpPr>
          <p:cNvPr id="13" name="直接箭头连接符 12"/>
          <p:cNvCxnSpPr/>
          <p:nvPr/>
        </p:nvCxnSpPr>
        <p:spPr>
          <a:xfrm>
            <a:off x="772106" y="3861048"/>
            <a:ext cx="68702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4" name="矩形 13"/>
          <p:cNvSpPr/>
          <p:nvPr/>
        </p:nvSpPr>
        <p:spPr>
          <a:xfrm>
            <a:off x="3086088" y="5417278"/>
            <a:ext cx="3714776" cy="642942"/>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p>
        </p:txBody>
      </p:sp>
      <p:sp>
        <p:nvSpPr>
          <p:cNvPr id="16" name="矩形 15"/>
          <p:cNvSpPr/>
          <p:nvPr/>
        </p:nvSpPr>
        <p:spPr>
          <a:xfrm>
            <a:off x="3086088" y="5417278"/>
            <a:ext cx="2454826" cy="642942"/>
          </a:xfrm>
          <a:prstGeom prst="rect">
            <a:avLst/>
          </a:prstGeom>
        </p:spPr>
        <p:style>
          <a:lnRef idx="2">
            <a:schemeClr val="dk1">
              <a:shade val="50000"/>
            </a:schemeClr>
          </a:lnRef>
          <a:fillRef idx="1003">
            <a:schemeClr val="lt1"/>
          </a:fillRef>
          <a:effectRef idx="0">
            <a:schemeClr val="dk1"/>
          </a:effectRef>
          <a:fontRef idx="minor">
            <a:schemeClr val="lt1"/>
          </a:fontRef>
        </p:style>
        <p:txBody>
          <a:bodyPr rtlCol="0" anchor="ctr"/>
          <a:lstStyle/>
          <a:p>
            <a:pPr algn="ctr"/>
            <a:endParaRPr lang="zh-CN" altLang="en-US"/>
          </a:p>
        </p:txBody>
      </p:sp>
      <p:sp>
        <p:nvSpPr>
          <p:cNvPr id="17" name="矩形 16"/>
          <p:cNvSpPr/>
          <p:nvPr/>
        </p:nvSpPr>
        <p:spPr>
          <a:xfrm>
            <a:off x="3086088" y="5417278"/>
            <a:ext cx="981856" cy="64294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8" name="矩形 17"/>
          <p:cNvSpPr/>
          <p:nvPr/>
        </p:nvSpPr>
        <p:spPr>
          <a:xfrm>
            <a:off x="3086088" y="2857496"/>
            <a:ext cx="981856" cy="64294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9" name="矩形 18"/>
          <p:cNvSpPr/>
          <p:nvPr/>
        </p:nvSpPr>
        <p:spPr>
          <a:xfrm>
            <a:off x="3086088" y="4205154"/>
            <a:ext cx="981856" cy="64294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20" name="矩形 19"/>
          <p:cNvSpPr/>
          <p:nvPr/>
        </p:nvSpPr>
        <p:spPr>
          <a:xfrm>
            <a:off x="1569228" y="4205154"/>
            <a:ext cx="981856" cy="64294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21" name="矩形 20"/>
          <p:cNvSpPr/>
          <p:nvPr/>
        </p:nvSpPr>
        <p:spPr>
          <a:xfrm>
            <a:off x="4559058" y="5417278"/>
            <a:ext cx="981856" cy="64294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22" name="TextBox 21"/>
          <p:cNvSpPr txBox="1"/>
          <p:nvPr/>
        </p:nvSpPr>
        <p:spPr>
          <a:xfrm>
            <a:off x="798434" y="3861296"/>
            <a:ext cx="1569660" cy="369332"/>
          </a:xfrm>
          <a:prstGeom prst="rect">
            <a:avLst/>
          </a:prstGeom>
          <a:noFill/>
        </p:spPr>
        <p:txBody>
          <a:bodyPr wrap="none" rtlCol="0">
            <a:spAutoFit/>
          </a:bodyPr>
          <a:lstStyle/>
          <a:p>
            <a:r>
              <a:rPr lang="zh-CN" altLang="en-US" dirty="0" smtClean="0"/>
              <a:t>右移最短距离</a:t>
            </a:r>
            <a:endParaRPr lang="zh-CN" altLang="en-US" dirty="0"/>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20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20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20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nodeType="clickEffect">
                                  <p:stCondLst>
                                    <p:cond delay="0"/>
                                  </p:stCondLst>
                                  <p:childTnLst>
                                    <p:set>
                                      <p:cBhvr>
                                        <p:cTn id="33" dur="1" fill="hold">
                                          <p:stCondLst>
                                            <p:cond delay="0"/>
                                          </p:stCondLst>
                                        </p:cTn>
                                        <p:tgtEl>
                                          <p:spTgt spid="13"/>
                                        </p:tgtEl>
                                        <p:attrNameLst>
                                          <p:attrName>style.visibility</p:attrName>
                                        </p:attrNameLst>
                                      </p:cBhvr>
                                      <p:to>
                                        <p:strVal val="visible"/>
                                      </p:to>
                                    </p:set>
                                    <p:anim calcmode="lin" valueType="num">
                                      <p:cBhvr additive="base">
                                        <p:cTn id="34" dur="500" fill="hold"/>
                                        <p:tgtEl>
                                          <p:spTgt spid="13"/>
                                        </p:tgtEl>
                                        <p:attrNameLst>
                                          <p:attrName>ppt_x</p:attrName>
                                        </p:attrNameLst>
                                      </p:cBhvr>
                                      <p:tavLst>
                                        <p:tav tm="0">
                                          <p:val>
                                            <p:strVal val="0-#ppt_w/2"/>
                                          </p:val>
                                        </p:tav>
                                        <p:tav tm="100000">
                                          <p:val>
                                            <p:strVal val="#ppt_x"/>
                                          </p:val>
                                        </p:tav>
                                      </p:tavLst>
                                    </p:anim>
                                    <p:anim calcmode="lin" valueType="num">
                                      <p:cBhvr additive="base">
                                        <p:cTn id="35"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8" fill="hold" grpId="0" nodeType="clickEffect">
                                  <p:stCondLst>
                                    <p:cond delay="0"/>
                                  </p:stCondLst>
                                  <p:childTnLst>
                                    <p:set>
                                      <p:cBhvr>
                                        <p:cTn id="39" dur="1" fill="hold">
                                          <p:stCondLst>
                                            <p:cond delay="0"/>
                                          </p:stCondLst>
                                        </p:cTn>
                                        <p:tgtEl>
                                          <p:spTgt spid="22"/>
                                        </p:tgtEl>
                                        <p:attrNameLst>
                                          <p:attrName>style.visibility</p:attrName>
                                        </p:attrNameLst>
                                      </p:cBhvr>
                                      <p:to>
                                        <p:strVal val="visible"/>
                                      </p:to>
                                    </p:set>
                                    <p:anim calcmode="lin" valueType="num">
                                      <p:cBhvr additive="base">
                                        <p:cTn id="40" dur="500" fill="hold"/>
                                        <p:tgtEl>
                                          <p:spTgt spid="22"/>
                                        </p:tgtEl>
                                        <p:attrNameLst>
                                          <p:attrName>ppt_x</p:attrName>
                                        </p:attrNameLst>
                                      </p:cBhvr>
                                      <p:tavLst>
                                        <p:tav tm="0">
                                          <p:val>
                                            <p:strVal val="0-#ppt_w/2"/>
                                          </p:val>
                                        </p:tav>
                                        <p:tav tm="100000">
                                          <p:val>
                                            <p:strVal val="#ppt_x"/>
                                          </p:val>
                                        </p:tav>
                                      </p:tavLst>
                                    </p:anim>
                                    <p:anim calcmode="lin" valueType="num">
                                      <p:cBhvr additive="base">
                                        <p:cTn id="41"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grpId="1" nodeType="clickEffect">
                                  <p:stCondLst>
                                    <p:cond delay="0"/>
                                  </p:stCondLst>
                                  <p:childTnLst>
                                    <p:animEffect transition="out" filter="fade">
                                      <p:cBhvr>
                                        <p:cTn id="45" dur="500"/>
                                        <p:tgtEl>
                                          <p:spTgt spid="5"/>
                                        </p:tgtEl>
                                      </p:cBhvr>
                                    </p:animEffect>
                                    <p:set>
                                      <p:cBhvr>
                                        <p:cTn id="46" dur="1" fill="hold">
                                          <p:stCondLst>
                                            <p:cond delay="499"/>
                                          </p:stCondLst>
                                        </p:cTn>
                                        <p:tgtEl>
                                          <p:spTgt spid="5"/>
                                        </p:tgtEl>
                                        <p:attrNameLst>
                                          <p:attrName>style.visibility</p:attrName>
                                        </p:attrNameLst>
                                      </p:cBhvr>
                                      <p:to>
                                        <p:strVal val="hidden"/>
                                      </p:to>
                                    </p:set>
                                  </p:childTnLst>
                                </p:cTn>
                              </p:par>
                              <p:par>
                                <p:cTn id="47" presetID="10" presetClass="exit" presetSubtype="0" fill="hold" nodeType="withEffect">
                                  <p:stCondLst>
                                    <p:cond delay="0"/>
                                  </p:stCondLst>
                                  <p:childTnLst>
                                    <p:animEffect transition="out" filter="fade">
                                      <p:cBhvr>
                                        <p:cTn id="48" dur="500"/>
                                        <p:tgtEl>
                                          <p:spTgt spid="11"/>
                                        </p:tgtEl>
                                      </p:cBhvr>
                                    </p:animEffect>
                                    <p:set>
                                      <p:cBhvr>
                                        <p:cTn id="49" dur="1" fill="hold">
                                          <p:stCondLst>
                                            <p:cond delay="499"/>
                                          </p:stCondLst>
                                        </p:cTn>
                                        <p:tgtEl>
                                          <p:spTgt spid="11"/>
                                        </p:tgtEl>
                                        <p:attrNameLst>
                                          <p:attrName>style.visibility</p:attrName>
                                        </p:attrNameLst>
                                      </p:cBhvr>
                                      <p:to>
                                        <p:strVal val="hidden"/>
                                      </p:to>
                                    </p:set>
                                  </p:childTnLst>
                                </p:cTn>
                              </p:par>
                              <p:par>
                                <p:cTn id="50" presetID="10" presetClass="exit" presetSubtype="0" fill="hold" grpId="1" nodeType="withEffect">
                                  <p:stCondLst>
                                    <p:cond delay="0"/>
                                  </p:stCondLst>
                                  <p:childTnLst>
                                    <p:animEffect transition="out" filter="fade">
                                      <p:cBhvr>
                                        <p:cTn id="51" dur="500"/>
                                        <p:tgtEl>
                                          <p:spTgt spid="9"/>
                                        </p:tgtEl>
                                      </p:cBhvr>
                                    </p:animEffect>
                                    <p:set>
                                      <p:cBhvr>
                                        <p:cTn id="52" dur="1" fill="hold">
                                          <p:stCondLst>
                                            <p:cond delay="499"/>
                                          </p:stCondLst>
                                        </p:cTn>
                                        <p:tgtEl>
                                          <p:spTgt spid="9"/>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2" presetClass="entr" presetSubtype="8" fill="hold" grpId="0" nodeType="clickEffect">
                                  <p:stCondLst>
                                    <p:cond delay="0"/>
                                  </p:stCondLst>
                                  <p:childTnLst>
                                    <p:set>
                                      <p:cBhvr>
                                        <p:cTn id="56" dur="1" fill="hold">
                                          <p:stCondLst>
                                            <p:cond delay="0"/>
                                          </p:stCondLst>
                                        </p:cTn>
                                        <p:tgtEl>
                                          <p:spTgt spid="16"/>
                                        </p:tgtEl>
                                        <p:attrNameLst>
                                          <p:attrName>style.visibility</p:attrName>
                                        </p:attrNameLst>
                                      </p:cBhvr>
                                      <p:to>
                                        <p:strVal val="visible"/>
                                      </p:to>
                                    </p:set>
                                    <p:anim calcmode="lin" valueType="num">
                                      <p:cBhvr additive="base">
                                        <p:cTn id="57" dur="500" fill="hold"/>
                                        <p:tgtEl>
                                          <p:spTgt spid="16"/>
                                        </p:tgtEl>
                                        <p:attrNameLst>
                                          <p:attrName>ppt_x</p:attrName>
                                        </p:attrNameLst>
                                      </p:cBhvr>
                                      <p:tavLst>
                                        <p:tav tm="0">
                                          <p:val>
                                            <p:strVal val="0-#ppt_w/2"/>
                                          </p:val>
                                        </p:tav>
                                        <p:tav tm="100000">
                                          <p:val>
                                            <p:strVal val="#ppt_x"/>
                                          </p:val>
                                        </p:tav>
                                      </p:tavLst>
                                    </p:anim>
                                    <p:anim calcmode="lin" valueType="num">
                                      <p:cBhvr additive="base">
                                        <p:cTn id="58" dur="500" fill="hold"/>
                                        <p:tgtEl>
                                          <p:spTgt spid="16"/>
                                        </p:tgtEl>
                                        <p:attrNameLst>
                                          <p:attrName>ppt_y</p:attrName>
                                        </p:attrNameLst>
                                      </p:cBhvr>
                                      <p:tavLst>
                                        <p:tav tm="0">
                                          <p:val>
                                            <p:strVal val="#ppt_y"/>
                                          </p:val>
                                        </p:tav>
                                        <p:tav tm="100000">
                                          <p:val>
                                            <p:strVal val="#ppt_y"/>
                                          </p:val>
                                        </p:tav>
                                      </p:tavLst>
                                    </p:anim>
                                  </p:childTnLst>
                                </p:cTn>
                              </p:par>
                              <p:par>
                                <p:cTn id="59" presetID="2" presetClass="entr" presetSubtype="8" fill="hold" grpId="0" nodeType="with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additive="base">
                                        <p:cTn id="61" dur="500" fill="hold"/>
                                        <p:tgtEl>
                                          <p:spTgt spid="14"/>
                                        </p:tgtEl>
                                        <p:attrNameLst>
                                          <p:attrName>ppt_x</p:attrName>
                                        </p:attrNameLst>
                                      </p:cBhvr>
                                      <p:tavLst>
                                        <p:tav tm="0">
                                          <p:val>
                                            <p:strVal val="0-#ppt_w/2"/>
                                          </p:val>
                                        </p:tav>
                                        <p:tav tm="100000">
                                          <p:val>
                                            <p:strVal val="#ppt_x"/>
                                          </p:val>
                                        </p:tav>
                                      </p:tavLst>
                                    </p:anim>
                                    <p:anim calcmode="lin" valueType="num">
                                      <p:cBhvr additive="base">
                                        <p:cTn id="62"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500"/>
                                        <p:tgtEl>
                                          <p:spTgt spid="17"/>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9"/>
                                        </p:tgtEl>
                                        <p:attrNameLst>
                                          <p:attrName>style.visibility</p:attrName>
                                        </p:attrNameLst>
                                      </p:cBhvr>
                                      <p:to>
                                        <p:strVal val="visible"/>
                                      </p:to>
                                    </p:set>
                                    <p:animEffect transition="in" filter="fade">
                                      <p:cBhvr>
                                        <p:cTn id="70" dur="500"/>
                                        <p:tgtEl>
                                          <p:spTgt spid="19"/>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8"/>
                                        </p:tgtEl>
                                        <p:attrNameLst>
                                          <p:attrName>style.visibility</p:attrName>
                                        </p:attrNameLst>
                                      </p:cBhvr>
                                      <p:to>
                                        <p:strVal val="visible"/>
                                      </p:to>
                                    </p:set>
                                    <p:animEffect transition="in" filter="fade">
                                      <p:cBhvr>
                                        <p:cTn id="73" dur="500"/>
                                        <p:tgtEl>
                                          <p:spTgt spid="18"/>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20"/>
                                        </p:tgtEl>
                                        <p:attrNameLst>
                                          <p:attrName>style.visibility</p:attrName>
                                        </p:attrNameLst>
                                      </p:cBhvr>
                                      <p:to>
                                        <p:strVal val="visible"/>
                                      </p:to>
                                    </p:set>
                                    <p:animEffect transition="in" filter="fade">
                                      <p:cBhvr>
                                        <p:cTn id="78" dur="500"/>
                                        <p:tgtEl>
                                          <p:spTgt spid="20"/>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21"/>
                                        </p:tgtEl>
                                        <p:attrNameLst>
                                          <p:attrName>style.visibility</p:attrName>
                                        </p:attrNameLst>
                                      </p:cBhvr>
                                      <p:to>
                                        <p:strVal val="visible"/>
                                      </p:to>
                                    </p:set>
                                    <p:animEffect transition="in" filter="fade">
                                      <p:cBhvr>
                                        <p:cTn id="81" dur="500"/>
                                        <p:tgtEl>
                                          <p:spTgt spid="21"/>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xit" presetSubtype="0" fill="hold" grpId="1" nodeType="clickEffect">
                                  <p:stCondLst>
                                    <p:cond delay="0"/>
                                  </p:stCondLst>
                                  <p:childTnLst>
                                    <p:animEffect transition="out" filter="fade">
                                      <p:cBhvr>
                                        <p:cTn id="85" dur="500"/>
                                        <p:tgtEl>
                                          <p:spTgt spid="6"/>
                                        </p:tgtEl>
                                      </p:cBhvr>
                                    </p:animEffect>
                                    <p:set>
                                      <p:cBhvr>
                                        <p:cTn id="86" dur="1" fill="hold">
                                          <p:stCondLst>
                                            <p:cond delay="499"/>
                                          </p:stCondLst>
                                        </p:cTn>
                                        <p:tgtEl>
                                          <p:spTgt spid="6"/>
                                        </p:tgtEl>
                                        <p:attrNameLst>
                                          <p:attrName>style.visibility</p:attrName>
                                        </p:attrNameLst>
                                      </p:cBhvr>
                                      <p:to>
                                        <p:strVal val="hidden"/>
                                      </p:to>
                                    </p:set>
                                  </p:childTnLst>
                                </p:cTn>
                              </p:par>
                              <p:par>
                                <p:cTn id="87" presetID="10" presetClass="exit" presetSubtype="0" fill="hold" grpId="1" nodeType="withEffect">
                                  <p:stCondLst>
                                    <p:cond delay="0"/>
                                  </p:stCondLst>
                                  <p:childTnLst>
                                    <p:animEffect transition="out" filter="fade">
                                      <p:cBhvr>
                                        <p:cTn id="88" dur="500"/>
                                        <p:tgtEl>
                                          <p:spTgt spid="8"/>
                                        </p:tgtEl>
                                      </p:cBhvr>
                                    </p:animEffect>
                                    <p:set>
                                      <p:cBhvr>
                                        <p:cTn id="89" dur="1" fill="hold">
                                          <p:stCondLst>
                                            <p:cond delay="499"/>
                                          </p:stCondLst>
                                        </p:cTn>
                                        <p:tgtEl>
                                          <p:spTgt spid="8"/>
                                        </p:tgtEl>
                                        <p:attrNameLst>
                                          <p:attrName>style.visibility</p:attrName>
                                        </p:attrNameLst>
                                      </p:cBhvr>
                                      <p:to>
                                        <p:strVal val="hidden"/>
                                      </p:to>
                                    </p:set>
                                  </p:childTnLst>
                                </p:cTn>
                              </p:par>
                              <p:par>
                                <p:cTn id="90" presetID="10" presetClass="exit" presetSubtype="0" fill="hold" grpId="1" nodeType="withEffect">
                                  <p:stCondLst>
                                    <p:cond delay="0"/>
                                  </p:stCondLst>
                                  <p:childTnLst>
                                    <p:animEffect transition="out" filter="fade">
                                      <p:cBhvr>
                                        <p:cTn id="91" dur="500"/>
                                        <p:tgtEl>
                                          <p:spTgt spid="19"/>
                                        </p:tgtEl>
                                      </p:cBhvr>
                                    </p:animEffect>
                                    <p:set>
                                      <p:cBhvr>
                                        <p:cTn id="92" dur="1" fill="hold">
                                          <p:stCondLst>
                                            <p:cond delay="499"/>
                                          </p:stCondLst>
                                        </p:cTn>
                                        <p:tgtEl>
                                          <p:spTgt spid="19"/>
                                        </p:tgtEl>
                                        <p:attrNameLst>
                                          <p:attrName>style.visibility</p:attrName>
                                        </p:attrNameLst>
                                      </p:cBhvr>
                                      <p:to>
                                        <p:strVal val="hidden"/>
                                      </p:to>
                                    </p:set>
                                  </p:childTnLst>
                                </p:cTn>
                              </p:par>
                              <p:par>
                                <p:cTn id="93" presetID="10" presetClass="exit" presetSubtype="0" fill="hold" grpId="1" nodeType="withEffect">
                                  <p:stCondLst>
                                    <p:cond delay="0"/>
                                  </p:stCondLst>
                                  <p:childTnLst>
                                    <p:animEffect transition="out" filter="fade">
                                      <p:cBhvr>
                                        <p:cTn id="94" dur="500"/>
                                        <p:tgtEl>
                                          <p:spTgt spid="20"/>
                                        </p:tgtEl>
                                      </p:cBhvr>
                                    </p:animEffect>
                                    <p:set>
                                      <p:cBhvr>
                                        <p:cTn id="95" dur="1" fill="hold">
                                          <p:stCondLst>
                                            <p:cond delay="499"/>
                                          </p:stCondLst>
                                        </p:cTn>
                                        <p:tgtEl>
                                          <p:spTgt spid="20"/>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42" presetClass="path" presetSubtype="0" accel="50000" decel="50000" fill="hold" grpId="1" nodeType="clickEffect">
                                  <p:stCondLst>
                                    <p:cond delay="0"/>
                                  </p:stCondLst>
                                  <p:childTnLst>
                                    <p:animMotion origin="layout" path="M -8.33333E-7 -3.7037E-6 L -8.33333E-7 -0.17754 " pathEditMode="relative" rAng="0" ptsTypes="AA">
                                      <p:cBhvr>
                                        <p:cTn id="99" dur="2000" fill="hold"/>
                                        <p:tgtEl>
                                          <p:spTgt spid="16"/>
                                        </p:tgtEl>
                                        <p:attrNameLst>
                                          <p:attrName>ppt_x</p:attrName>
                                          <p:attrName>ppt_y</p:attrName>
                                        </p:attrNameLst>
                                      </p:cBhvr>
                                      <p:rCtr x="0" y="-8889"/>
                                    </p:animMotion>
                                  </p:childTnLst>
                                </p:cTn>
                              </p:par>
                              <p:par>
                                <p:cTn id="100" presetID="42" presetClass="path" presetSubtype="0" accel="50000" decel="50000" fill="hold" grpId="1" nodeType="withEffect">
                                  <p:stCondLst>
                                    <p:cond delay="0"/>
                                  </p:stCondLst>
                                  <p:childTnLst>
                                    <p:animMotion origin="layout" path="M -2.77778E-7 7.40741E-7 L -2.77778E-7 -0.17685 " pathEditMode="relative" rAng="0" ptsTypes="AA">
                                      <p:cBhvr>
                                        <p:cTn id="101" dur="2000" fill="hold"/>
                                        <p:tgtEl>
                                          <p:spTgt spid="14"/>
                                        </p:tgtEl>
                                        <p:attrNameLst>
                                          <p:attrName>ppt_x</p:attrName>
                                          <p:attrName>ppt_y</p:attrName>
                                        </p:attrNameLst>
                                      </p:cBhvr>
                                      <p:rCtr x="0" y="-8843"/>
                                    </p:animMotion>
                                  </p:childTnLst>
                                </p:cTn>
                              </p:par>
                              <p:par>
                                <p:cTn id="102" presetID="42" presetClass="path" presetSubtype="0" accel="50000" decel="50000" fill="hold" grpId="1" nodeType="withEffect">
                                  <p:stCondLst>
                                    <p:cond delay="0"/>
                                  </p:stCondLst>
                                  <p:childTnLst>
                                    <p:animMotion origin="layout" path="M -8.33333E-7 7.40741E-7 L -8.33333E-7 -0.17685 " pathEditMode="relative" rAng="0" ptsTypes="AA">
                                      <p:cBhvr>
                                        <p:cTn id="103" dur="2000" fill="hold"/>
                                        <p:tgtEl>
                                          <p:spTgt spid="17"/>
                                        </p:tgtEl>
                                        <p:attrNameLst>
                                          <p:attrName>ppt_x</p:attrName>
                                          <p:attrName>ppt_y</p:attrName>
                                        </p:attrNameLst>
                                      </p:cBhvr>
                                      <p:rCtr x="0" y="-8843"/>
                                    </p:animMotion>
                                  </p:childTnLst>
                                </p:cTn>
                              </p:par>
                              <p:par>
                                <p:cTn id="104" presetID="42" presetClass="path" presetSubtype="0" accel="50000" decel="50000" fill="hold" grpId="1" nodeType="withEffect">
                                  <p:stCondLst>
                                    <p:cond delay="0"/>
                                  </p:stCondLst>
                                  <p:childTnLst>
                                    <p:animMotion origin="layout" path="M -4.16667E-6 7.40741E-7 L -0.00191 -0.17685 " pathEditMode="relative" rAng="0" ptsTypes="AA">
                                      <p:cBhvr>
                                        <p:cTn id="105" dur="2000" fill="hold"/>
                                        <p:tgtEl>
                                          <p:spTgt spid="21"/>
                                        </p:tgtEl>
                                        <p:attrNameLst>
                                          <p:attrName>ppt_x</p:attrName>
                                          <p:attrName>ppt_y</p:attrName>
                                        </p:attrNameLst>
                                      </p:cBhvr>
                                      <p:rCtr x="-104" y="-884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6" grpId="1" animBg="1"/>
      <p:bldP spid="7" grpId="0" animBg="1"/>
      <p:bldP spid="8" grpId="0" animBg="1"/>
      <p:bldP spid="8" grpId="1" animBg="1"/>
      <p:bldP spid="5" grpId="0" animBg="1"/>
      <p:bldP spid="5" grpId="1" animBg="1"/>
      <p:bldP spid="9" grpId="0" animBg="1"/>
      <p:bldP spid="9" grpId="1" animBg="1"/>
      <p:bldP spid="14" grpId="0" animBg="1"/>
      <p:bldP spid="14" grpId="1" animBg="1"/>
      <p:bldP spid="16" grpId="0" animBg="1"/>
      <p:bldP spid="16" grpId="1" animBg="1"/>
      <p:bldP spid="17" grpId="0" animBg="1"/>
      <p:bldP spid="17" grpId="1" animBg="1"/>
      <p:bldP spid="18" grpId="0" animBg="1"/>
      <p:bldP spid="19" grpId="0" animBg="1"/>
      <p:bldP spid="19" grpId="1" animBg="1"/>
      <p:bldP spid="20" grpId="0" animBg="1"/>
      <p:bldP spid="20" grpId="1" animBg="1"/>
      <p:bldP spid="21" grpId="0" animBg="1"/>
      <p:bldP spid="21" grpId="1" animBg="1"/>
      <p:bldP spid="2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KMP</a:t>
            </a:r>
            <a:r>
              <a:rPr lang="zh-CN" altLang="en-US" dirty="0" smtClean="0"/>
              <a:t>算法</a:t>
            </a:r>
            <a:endParaRPr lang="zh-CN" altLang="en-US" dirty="0"/>
          </a:p>
        </p:txBody>
      </p:sp>
      <p:sp>
        <p:nvSpPr>
          <p:cNvPr id="3" name="内容占位符 2"/>
          <p:cNvSpPr>
            <a:spLocks noGrp="1"/>
          </p:cNvSpPr>
          <p:nvPr>
            <p:ph idx="1"/>
          </p:nvPr>
        </p:nvSpPr>
        <p:spPr/>
        <p:txBody>
          <a:bodyPr/>
          <a:lstStyle/>
          <a:p>
            <a:r>
              <a:rPr lang="zh-CN" altLang="en-US" dirty="0" smtClean="0"/>
              <a:t>过程演示</a:t>
            </a:r>
            <a:endParaRPr lang="zh-CN" altLang="en-US" dirty="0"/>
          </a:p>
        </p:txBody>
      </p:sp>
      <p:sp>
        <p:nvSpPr>
          <p:cNvPr id="8" name="矩形 7"/>
          <p:cNvSpPr/>
          <p:nvPr/>
        </p:nvSpPr>
        <p:spPr>
          <a:xfrm>
            <a:off x="428596" y="2857496"/>
            <a:ext cx="8072494" cy="64294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9" name="矩形 8"/>
          <p:cNvSpPr/>
          <p:nvPr/>
        </p:nvSpPr>
        <p:spPr>
          <a:xfrm>
            <a:off x="3086088" y="4221088"/>
            <a:ext cx="3714776" cy="642942"/>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p>
        </p:txBody>
      </p:sp>
      <p:sp>
        <p:nvSpPr>
          <p:cNvPr id="10" name="矩形 9"/>
          <p:cNvSpPr/>
          <p:nvPr/>
        </p:nvSpPr>
        <p:spPr>
          <a:xfrm>
            <a:off x="3086088" y="4221088"/>
            <a:ext cx="981856" cy="64294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1" name="矩形 10"/>
          <p:cNvSpPr/>
          <p:nvPr/>
        </p:nvSpPr>
        <p:spPr>
          <a:xfrm>
            <a:off x="3086088" y="2857496"/>
            <a:ext cx="981856" cy="64294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2" name="矩形 11"/>
          <p:cNvSpPr/>
          <p:nvPr/>
        </p:nvSpPr>
        <p:spPr>
          <a:xfrm>
            <a:off x="3086088" y="2857496"/>
            <a:ext cx="1917960" cy="64294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3" name="矩形 12"/>
          <p:cNvSpPr/>
          <p:nvPr/>
        </p:nvSpPr>
        <p:spPr>
          <a:xfrm>
            <a:off x="3087476" y="4220944"/>
            <a:ext cx="1917960" cy="64294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cxnSp>
        <p:nvCxnSpPr>
          <p:cNvPr id="15" name="直接箭头连接符 14"/>
          <p:cNvCxnSpPr/>
          <p:nvPr/>
        </p:nvCxnSpPr>
        <p:spPr>
          <a:xfrm>
            <a:off x="5220072" y="3573016"/>
            <a:ext cx="0" cy="575920"/>
          </a:xfrm>
          <a:prstGeom prst="straightConnector1">
            <a:avLst/>
          </a:prstGeom>
          <a:ln>
            <a:headEnd type="arrow"/>
            <a:tailEnd type="arrow"/>
          </a:ln>
        </p:spPr>
        <p:style>
          <a:lnRef idx="3">
            <a:schemeClr val="accent1"/>
          </a:lnRef>
          <a:fillRef idx="0">
            <a:schemeClr val="accent1"/>
          </a:fillRef>
          <a:effectRef idx="2">
            <a:schemeClr val="accent1"/>
          </a:effectRef>
          <a:fontRef idx="minor">
            <a:schemeClr val="tx1"/>
          </a:fontRef>
        </p:style>
      </p:cxnSp>
      <p:sp>
        <p:nvSpPr>
          <p:cNvPr id="19" name="乘号 18"/>
          <p:cNvSpPr/>
          <p:nvPr/>
        </p:nvSpPr>
        <p:spPr>
          <a:xfrm>
            <a:off x="5005436" y="2950367"/>
            <a:ext cx="457200" cy="4572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乘号 19"/>
          <p:cNvSpPr/>
          <p:nvPr/>
        </p:nvSpPr>
        <p:spPr>
          <a:xfrm>
            <a:off x="5005436" y="4313815"/>
            <a:ext cx="457200" cy="4572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箭头连接符 21"/>
          <p:cNvCxnSpPr/>
          <p:nvPr/>
        </p:nvCxnSpPr>
        <p:spPr>
          <a:xfrm>
            <a:off x="1403648" y="4148936"/>
            <a:ext cx="108012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3" name="TextBox 22"/>
          <p:cNvSpPr txBox="1"/>
          <p:nvPr/>
        </p:nvSpPr>
        <p:spPr>
          <a:xfrm>
            <a:off x="1043461" y="4245952"/>
            <a:ext cx="1800493" cy="369332"/>
          </a:xfrm>
          <a:prstGeom prst="rect">
            <a:avLst/>
          </a:prstGeom>
          <a:noFill/>
        </p:spPr>
        <p:txBody>
          <a:bodyPr wrap="none" rtlCol="0">
            <a:spAutoFit/>
          </a:bodyPr>
          <a:lstStyle/>
          <a:p>
            <a:r>
              <a:rPr lang="zh-CN" altLang="en-US" dirty="0" smtClean="0"/>
              <a:t>右移动最短距离</a:t>
            </a:r>
            <a:endParaRPr lang="zh-CN" altLang="en-US" dirty="0"/>
          </a:p>
        </p:txBody>
      </p:sp>
      <p:sp>
        <p:nvSpPr>
          <p:cNvPr id="24" name="矩形 23"/>
          <p:cNvSpPr/>
          <p:nvPr/>
        </p:nvSpPr>
        <p:spPr>
          <a:xfrm>
            <a:off x="3707904" y="5445080"/>
            <a:ext cx="3714776" cy="642942"/>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p>
        </p:txBody>
      </p:sp>
      <p:sp>
        <p:nvSpPr>
          <p:cNvPr id="25" name="矩形 24"/>
          <p:cNvSpPr/>
          <p:nvPr/>
        </p:nvSpPr>
        <p:spPr>
          <a:xfrm>
            <a:off x="3709292" y="5444936"/>
            <a:ext cx="1917960" cy="64294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26" name="矩形 25"/>
          <p:cNvSpPr/>
          <p:nvPr/>
        </p:nvSpPr>
        <p:spPr>
          <a:xfrm>
            <a:off x="3707904" y="5445080"/>
            <a:ext cx="1296144" cy="64294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7" name="矩形 26"/>
          <p:cNvSpPr/>
          <p:nvPr/>
        </p:nvSpPr>
        <p:spPr>
          <a:xfrm>
            <a:off x="3707904" y="4221088"/>
            <a:ext cx="1296144" cy="64294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8" name="矩形 27"/>
          <p:cNvSpPr/>
          <p:nvPr/>
        </p:nvSpPr>
        <p:spPr>
          <a:xfrm>
            <a:off x="3709292" y="2857496"/>
            <a:ext cx="1296144" cy="64294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9" name="矩形 28"/>
          <p:cNvSpPr/>
          <p:nvPr/>
        </p:nvSpPr>
        <p:spPr>
          <a:xfrm>
            <a:off x="3087476" y="4221088"/>
            <a:ext cx="1296144" cy="642942"/>
          </a:xfrm>
          <a:prstGeom prst="rect">
            <a:avLst/>
          </a:prstGeom>
          <a:solidFill>
            <a:schemeClr val="accent2">
              <a:alpha val="39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30" name="矩形 29"/>
          <p:cNvSpPr/>
          <p:nvPr/>
        </p:nvSpPr>
        <p:spPr>
          <a:xfrm>
            <a:off x="4331108" y="5445080"/>
            <a:ext cx="1296144" cy="642942"/>
          </a:xfrm>
          <a:prstGeom prst="rect">
            <a:avLst/>
          </a:prstGeom>
          <a:solidFill>
            <a:schemeClr val="accent2">
              <a:alpha val="39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17265374"/>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11"/>
                                        </p:tgtEl>
                                      </p:cBhvr>
                                    </p:animEffect>
                                    <p:set>
                                      <p:cBhvr>
                                        <p:cTn id="10" dur="1" fill="hold">
                                          <p:stCondLst>
                                            <p:cond delay="499"/>
                                          </p:stCondLst>
                                        </p:cTn>
                                        <p:tgtEl>
                                          <p:spTgt spid="11"/>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par>
                                <p:cTn id="24" presetID="10" presetClass="entr" presetSubtype="0" fill="hold"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500"/>
                                        <p:tgtEl>
                                          <p:spTgt spid="20"/>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nodeType="clickEffect">
                                  <p:stCondLst>
                                    <p:cond delay="0"/>
                                  </p:stCondLst>
                                  <p:childTnLst>
                                    <p:set>
                                      <p:cBhvr>
                                        <p:cTn id="33" dur="1" fill="hold">
                                          <p:stCondLst>
                                            <p:cond delay="0"/>
                                          </p:stCondLst>
                                        </p:cTn>
                                        <p:tgtEl>
                                          <p:spTgt spid="22"/>
                                        </p:tgtEl>
                                        <p:attrNameLst>
                                          <p:attrName>style.visibility</p:attrName>
                                        </p:attrNameLst>
                                      </p:cBhvr>
                                      <p:to>
                                        <p:strVal val="visible"/>
                                      </p:to>
                                    </p:set>
                                    <p:anim calcmode="lin" valueType="num">
                                      <p:cBhvr additive="base">
                                        <p:cTn id="34" dur="500" fill="hold"/>
                                        <p:tgtEl>
                                          <p:spTgt spid="22"/>
                                        </p:tgtEl>
                                        <p:attrNameLst>
                                          <p:attrName>ppt_x</p:attrName>
                                        </p:attrNameLst>
                                      </p:cBhvr>
                                      <p:tavLst>
                                        <p:tav tm="0">
                                          <p:val>
                                            <p:strVal val="0-#ppt_w/2"/>
                                          </p:val>
                                        </p:tav>
                                        <p:tav tm="100000">
                                          <p:val>
                                            <p:strVal val="#ppt_x"/>
                                          </p:val>
                                        </p:tav>
                                      </p:tavLst>
                                    </p:anim>
                                    <p:anim calcmode="lin" valueType="num">
                                      <p:cBhvr additive="base">
                                        <p:cTn id="35" dur="500" fill="hold"/>
                                        <p:tgtEl>
                                          <p:spTgt spid="22"/>
                                        </p:tgtEl>
                                        <p:attrNameLst>
                                          <p:attrName>ppt_y</p:attrName>
                                        </p:attrNameLst>
                                      </p:cBhvr>
                                      <p:tavLst>
                                        <p:tav tm="0">
                                          <p:val>
                                            <p:strVal val="#ppt_y"/>
                                          </p:val>
                                        </p:tav>
                                        <p:tav tm="100000">
                                          <p:val>
                                            <p:strVal val="#ppt_y"/>
                                          </p:val>
                                        </p:tav>
                                      </p:tavLst>
                                    </p:anim>
                                  </p:childTnLst>
                                </p:cTn>
                              </p:par>
                              <p:par>
                                <p:cTn id="36" presetID="2" presetClass="entr" presetSubtype="8" fill="hold" grpId="0" nodeType="withEffect">
                                  <p:stCondLst>
                                    <p:cond delay="0"/>
                                  </p:st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fill="hold"/>
                                        <p:tgtEl>
                                          <p:spTgt spid="23"/>
                                        </p:tgtEl>
                                        <p:attrNameLst>
                                          <p:attrName>ppt_x</p:attrName>
                                        </p:attrNameLst>
                                      </p:cBhvr>
                                      <p:tavLst>
                                        <p:tav tm="0">
                                          <p:val>
                                            <p:strVal val="0-#ppt_w/2"/>
                                          </p:val>
                                        </p:tav>
                                        <p:tav tm="100000">
                                          <p:val>
                                            <p:strVal val="#ppt_x"/>
                                          </p:val>
                                        </p:tav>
                                      </p:tavLst>
                                    </p:anim>
                                    <p:anim calcmode="lin" valueType="num">
                                      <p:cBhvr additive="base">
                                        <p:cTn id="39"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0" presetClass="exit" presetSubtype="0" fill="hold" grpId="1" nodeType="clickEffect">
                                  <p:stCondLst>
                                    <p:cond delay="0"/>
                                  </p:stCondLst>
                                  <p:childTnLst>
                                    <p:animEffect transition="out" filter="fade">
                                      <p:cBhvr>
                                        <p:cTn id="43" dur="500"/>
                                        <p:tgtEl>
                                          <p:spTgt spid="19"/>
                                        </p:tgtEl>
                                      </p:cBhvr>
                                    </p:animEffect>
                                    <p:set>
                                      <p:cBhvr>
                                        <p:cTn id="44" dur="1" fill="hold">
                                          <p:stCondLst>
                                            <p:cond delay="499"/>
                                          </p:stCondLst>
                                        </p:cTn>
                                        <p:tgtEl>
                                          <p:spTgt spid="19"/>
                                        </p:tgtEl>
                                        <p:attrNameLst>
                                          <p:attrName>style.visibility</p:attrName>
                                        </p:attrNameLst>
                                      </p:cBhvr>
                                      <p:to>
                                        <p:strVal val="hidden"/>
                                      </p:to>
                                    </p:set>
                                  </p:childTnLst>
                                </p:cTn>
                              </p:par>
                              <p:par>
                                <p:cTn id="45" presetID="10" presetClass="exit" presetSubtype="0" fill="hold" nodeType="withEffect">
                                  <p:stCondLst>
                                    <p:cond delay="0"/>
                                  </p:stCondLst>
                                  <p:childTnLst>
                                    <p:animEffect transition="out" filter="fade">
                                      <p:cBhvr>
                                        <p:cTn id="46" dur="500"/>
                                        <p:tgtEl>
                                          <p:spTgt spid="15"/>
                                        </p:tgtEl>
                                      </p:cBhvr>
                                    </p:animEffect>
                                    <p:set>
                                      <p:cBhvr>
                                        <p:cTn id="47" dur="1" fill="hold">
                                          <p:stCondLst>
                                            <p:cond delay="499"/>
                                          </p:stCondLst>
                                        </p:cTn>
                                        <p:tgtEl>
                                          <p:spTgt spid="15"/>
                                        </p:tgtEl>
                                        <p:attrNameLst>
                                          <p:attrName>style.visibility</p:attrName>
                                        </p:attrNameLst>
                                      </p:cBhvr>
                                      <p:to>
                                        <p:strVal val="hidden"/>
                                      </p:to>
                                    </p:set>
                                  </p:childTnLst>
                                </p:cTn>
                              </p:par>
                              <p:par>
                                <p:cTn id="48" presetID="10" presetClass="exit" presetSubtype="0" fill="hold" grpId="1" nodeType="withEffect">
                                  <p:stCondLst>
                                    <p:cond delay="0"/>
                                  </p:stCondLst>
                                  <p:childTnLst>
                                    <p:animEffect transition="out" filter="fade">
                                      <p:cBhvr>
                                        <p:cTn id="49" dur="500"/>
                                        <p:tgtEl>
                                          <p:spTgt spid="20"/>
                                        </p:tgtEl>
                                      </p:cBhvr>
                                    </p:animEffect>
                                    <p:set>
                                      <p:cBhvr>
                                        <p:cTn id="50" dur="1" fill="hold">
                                          <p:stCondLst>
                                            <p:cond delay="499"/>
                                          </p:stCondLst>
                                        </p:cTn>
                                        <p:tgtEl>
                                          <p:spTgt spid="20"/>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24"/>
                                        </p:tgtEl>
                                        <p:attrNameLst>
                                          <p:attrName>style.visibility</p:attrName>
                                        </p:attrNameLst>
                                      </p:cBhvr>
                                      <p:to>
                                        <p:strVal val="visible"/>
                                      </p:to>
                                    </p:set>
                                    <p:anim calcmode="lin" valueType="num">
                                      <p:cBhvr additive="base">
                                        <p:cTn id="55" dur="500" fill="hold"/>
                                        <p:tgtEl>
                                          <p:spTgt spid="24"/>
                                        </p:tgtEl>
                                        <p:attrNameLst>
                                          <p:attrName>ppt_x</p:attrName>
                                        </p:attrNameLst>
                                      </p:cBhvr>
                                      <p:tavLst>
                                        <p:tav tm="0">
                                          <p:val>
                                            <p:strVal val="0-#ppt_w/2"/>
                                          </p:val>
                                        </p:tav>
                                        <p:tav tm="100000">
                                          <p:val>
                                            <p:strVal val="#ppt_x"/>
                                          </p:val>
                                        </p:tav>
                                      </p:tavLst>
                                    </p:anim>
                                    <p:anim calcmode="lin" valueType="num">
                                      <p:cBhvr additive="base">
                                        <p:cTn id="56" dur="500" fill="hold"/>
                                        <p:tgtEl>
                                          <p:spTgt spid="24"/>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25"/>
                                        </p:tgtEl>
                                        <p:attrNameLst>
                                          <p:attrName>style.visibility</p:attrName>
                                        </p:attrNameLst>
                                      </p:cBhvr>
                                      <p:to>
                                        <p:strVal val="visible"/>
                                      </p:to>
                                    </p:set>
                                    <p:anim calcmode="lin" valueType="num">
                                      <p:cBhvr additive="base">
                                        <p:cTn id="59" dur="500" fill="hold"/>
                                        <p:tgtEl>
                                          <p:spTgt spid="25"/>
                                        </p:tgtEl>
                                        <p:attrNameLst>
                                          <p:attrName>ppt_x</p:attrName>
                                        </p:attrNameLst>
                                      </p:cBhvr>
                                      <p:tavLst>
                                        <p:tav tm="0">
                                          <p:val>
                                            <p:strVal val="0-#ppt_w/2"/>
                                          </p:val>
                                        </p:tav>
                                        <p:tav tm="100000">
                                          <p:val>
                                            <p:strVal val="#ppt_x"/>
                                          </p:val>
                                        </p:tav>
                                      </p:tavLst>
                                    </p:anim>
                                    <p:anim calcmode="lin" valueType="num">
                                      <p:cBhvr additive="base">
                                        <p:cTn id="60"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1" nodeType="clickEffect">
                                  <p:stCondLst>
                                    <p:cond delay="0"/>
                                  </p:stCondLst>
                                  <p:childTnLst>
                                    <p:set>
                                      <p:cBhvr>
                                        <p:cTn id="64" dur="1" fill="hold">
                                          <p:stCondLst>
                                            <p:cond delay="0"/>
                                          </p:stCondLst>
                                        </p:cTn>
                                        <p:tgtEl>
                                          <p:spTgt spid="28"/>
                                        </p:tgtEl>
                                        <p:attrNameLst>
                                          <p:attrName>style.visibility</p:attrName>
                                        </p:attrNameLst>
                                      </p:cBhvr>
                                      <p:to>
                                        <p:strVal val="visible"/>
                                      </p:to>
                                    </p:set>
                                    <p:animEffect transition="in" filter="fade">
                                      <p:cBhvr>
                                        <p:cTn id="65" dur="500"/>
                                        <p:tgtEl>
                                          <p:spTgt spid="28"/>
                                        </p:tgtEl>
                                      </p:cBhvr>
                                    </p:animEffect>
                                  </p:childTnLst>
                                </p:cTn>
                              </p:par>
                              <p:par>
                                <p:cTn id="66" presetID="10" presetClass="entr" presetSubtype="0" fill="hold" grpId="1" nodeType="withEffect">
                                  <p:stCondLst>
                                    <p:cond delay="0"/>
                                  </p:stCondLst>
                                  <p:childTnLst>
                                    <p:set>
                                      <p:cBhvr>
                                        <p:cTn id="67" dur="1" fill="hold">
                                          <p:stCondLst>
                                            <p:cond delay="0"/>
                                          </p:stCondLst>
                                        </p:cTn>
                                        <p:tgtEl>
                                          <p:spTgt spid="27"/>
                                        </p:tgtEl>
                                        <p:attrNameLst>
                                          <p:attrName>style.visibility</p:attrName>
                                        </p:attrNameLst>
                                      </p:cBhvr>
                                      <p:to>
                                        <p:strVal val="visible"/>
                                      </p:to>
                                    </p:set>
                                    <p:animEffect transition="in" filter="fade">
                                      <p:cBhvr>
                                        <p:cTn id="68" dur="500"/>
                                        <p:tgtEl>
                                          <p:spTgt spid="27"/>
                                        </p:tgtEl>
                                      </p:cBhvr>
                                    </p:animEffect>
                                  </p:childTnLst>
                                </p:cTn>
                              </p:par>
                              <p:par>
                                <p:cTn id="69" presetID="10" presetClass="entr" presetSubtype="0" fill="hold" grpId="1" nodeType="with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fade">
                                      <p:cBhvr>
                                        <p:cTn id="71" dur="500"/>
                                        <p:tgtEl>
                                          <p:spTgt spid="26"/>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xit" presetSubtype="0" fill="hold" grpId="1" nodeType="clickEffect">
                                  <p:stCondLst>
                                    <p:cond delay="0"/>
                                  </p:stCondLst>
                                  <p:childTnLst>
                                    <p:animEffect transition="out" filter="fade">
                                      <p:cBhvr>
                                        <p:cTn id="75" dur="500"/>
                                        <p:tgtEl>
                                          <p:spTgt spid="13"/>
                                        </p:tgtEl>
                                      </p:cBhvr>
                                    </p:animEffect>
                                    <p:set>
                                      <p:cBhvr>
                                        <p:cTn id="76" dur="1" fill="hold">
                                          <p:stCondLst>
                                            <p:cond delay="499"/>
                                          </p:stCondLst>
                                        </p:cTn>
                                        <p:tgtEl>
                                          <p:spTgt spid="13"/>
                                        </p:tgtEl>
                                        <p:attrNameLst>
                                          <p:attrName>style.visibility</p:attrName>
                                        </p:attrNameLst>
                                      </p:cBhvr>
                                      <p:to>
                                        <p:strVal val="hidden"/>
                                      </p:to>
                                    </p:set>
                                  </p:childTnLst>
                                </p:cTn>
                              </p:par>
                              <p:par>
                                <p:cTn id="77" presetID="10" presetClass="exit" presetSubtype="0" fill="hold" grpId="1" nodeType="withEffect">
                                  <p:stCondLst>
                                    <p:cond delay="0"/>
                                  </p:stCondLst>
                                  <p:childTnLst>
                                    <p:animEffect transition="out" filter="fade">
                                      <p:cBhvr>
                                        <p:cTn id="78" dur="500"/>
                                        <p:tgtEl>
                                          <p:spTgt spid="25"/>
                                        </p:tgtEl>
                                      </p:cBhvr>
                                    </p:animEffect>
                                    <p:set>
                                      <p:cBhvr>
                                        <p:cTn id="79" dur="1" fill="hold">
                                          <p:stCondLst>
                                            <p:cond delay="499"/>
                                          </p:stCondLst>
                                        </p:cTn>
                                        <p:tgtEl>
                                          <p:spTgt spid="25"/>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30"/>
                                        </p:tgtEl>
                                        <p:attrNameLst>
                                          <p:attrName>style.visibility</p:attrName>
                                        </p:attrNameLst>
                                      </p:cBhvr>
                                      <p:to>
                                        <p:strVal val="visible"/>
                                      </p:to>
                                    </p:set>
                                    <p:animEffect transition="in" filter="fade">
                                      <p:cBhvr>
                                        <p:cTn id="84" dur="500"/>
                                        <p:tgtEl>
                                          <p:spTgt spid="30"/>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9"/>
                                        </p:tgtEl>
                                        <p:attrNameLst>
                                          <p:attrName>style.visibility</p:attrName>
                                        </p:attrNameLst>
                                      </p:cBhvr>
                                      <p:to>
                                        <p:strVal val="visible"/>
                                      </p:to>
                                    </p:set>
                                    <p:animEffect transition="in" filter="fade">
                                      <p:cBhvr>
                                        <p:cTn id="87" dur="500"/>
                                        <p:tgtEl>
                                          <p:spTgt spid="29"/>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xit" presetSubtype="0" fill="hold" grpId="1" nodeType="clickEffect">
                                  <p:stCondLst>
                                    <p:cond delay="0"/>
                                  </p:stCondLst>
                                  <p:childTnLst>
                                    <p:animEffect transition="out" filter="fade">
                                      <p:cBhvr>
                                        <p:cTn id="91" dur="500"/>
                                        <p:tgtEl>
                                          <p:spTgt spid="12"/>
                                        </p:tgtEl>
                                      </p:cBhvr>
                                    </p:animEffect>
                                    <p:set>
                                      <p:cBhvr>
                                        <p:cTn id="92" dur="1" fill="hold">
                                          <p:stCondLst>
                                            <p:cond delay="499"/>
                                          </p:stCondLst>
                                        </p:cTn>
                                        <p:tgtEl>
                                          <p:spTgt spid="12"/>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0" presetClass="exit" presetSubtype="0" fill="hold" grpId="1" nodeType="clickEffect">
                                  <p:stCondLst>
                                    <p:cond delay="0"/>
                                  </p:stCondLst>
                                  <p:childTnLst>
                                    <p:animEffect transition="out" filter="fade">
                                      <p:cBhvr>
                                        <p:cTn id="96" dur="500"/>
                                        <p:tgtEl>
                                          <p:spTgt spid="30"/>
                                        </p:tgtEl>
                                      </p:cBhvr>
                                    </p:animEffect>
                                    <p:set>
                                      <p:cBhvr>
                                        <p:cTn id="97" dur="1" fill="hold">
                                          <p:stCondLst>
                                            <p:cond delay="499"/>
                                          </p:stCondLst>
                                        </p:cTn>
                                        <p:tgtEl>
                                          <p:spTgt spid="30"/>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10" presetClass="exit" presetSubtype="0" fill="hold" grpId="2" nodeType="clickEffect">
                                  <p:stCondLst>
                                    <p:cond delay="0"/>
                                  </p:stCondLst>
                                  <p:childTnLst>
                                    <p:animEffect transition="out" filter="fade">
                                      <p:cBhvr>
                                        <p:cTn id="101" dur="500"/>
                                        <p:tgtEl>
                                          <p:spTgt spid="27"/>
                                        </p:tgtEl>
                                      </p:cBhvr>
                                    </p:animEffect>
                                    <p:set>
                                      <p:cBhvr>
                                        <p:cTn id="102" dur="1" fill="hold">
                                          <p:stCondLst>
                                            <p:cond delay="499"/>
                                          </p:stCondLst>
                                        </p:cTn>
                                        <p:tgtEl>
                                          <p:spTgt spid="27"/>
                                        </p:tgtEl>
                                        <p:attrNameLst>
                                          <p:attrName>style.visibility</p:attrName>
                                        </p:attrNameLst>
                                      </p:cBhvr>
                                      <p:to>
                                        <p:strVal val="hidden"/>
                                      </p:to>
                                    </p:set>
                                  </p:childTnLst>
                                </p:cTn>
                              </p:par>
                              <p:par>
                                <p:cTn id="103" presetID="10" presetClass="exit" presetSubtype="0" fill="hold" grpId="1" nodeType="withEffect">
                                  <p:stCondLst>
                                    <p:cond delay="0"/>
                                  </p:stCondLst>
                                  <p:childTnLst>
                                    <p:animEffect transition="out" filter="fade">
                                      <p:cBhvr>
                                        <p:cTn id="104" dur="500"/>
                                        <p:tgtEl>
                                          <p:spTgt spid="29"/>
                                        </p:tgtEl>
                                      </p:cBhvr>
                                    </p:animEffect>
                                    <p:set>
                                      <p:cBhvr>
                                        <p:cTn id="105" dur="1" fill="hold">
                                          <p:stCondLst>
                                            <p:cond delay="499"/>
                                          </p:stCondLst>
                                        </p:cTn>
                                        <p:tgtEl>
                                          <p:spTgt spid="29"/>
                                        </p:tgtEl>
                                        <p:attrNameLst>
                                          <p:attrName>style.visibility</p:attrName>
                                        </p:attrNameLst>
                                      </p:cBhvr>
                                      <p:to>
                                        <p:strVal val="hidden"/>
                                      </p:to>
                                    </p:set>
                                  </p:childTnLst>
                                </p:cTn>
                              </p:par>
                              <p:par>
                                <p:cTn id="106" presetID="10" presetClass="exit" presetSubtype="0" fill="hold" grpId="0" nodeType="withEffect">
                                  <p:stCondLst>
                                    <p:cond delay="0"/>
                                  </p:stCondLst>
                                  <p:childTnLst>
                                    <p:animEffect transition="out" filter="fade">
                                      <p:cBhvr>
                                        <p:cTn id="107" dur="500"/>
                                        <p:tgtEl>
                                          <p:spTgt spid="9"/>
                                        </p:tgtEl>
                                      </p:cBhvr>
                                    </p:animEffect>
                                    <p:set>
                                      <p:cBhvr>
                                        <p:cTn id="108" dur="1" fill="hold">
                                          <p:stCondLst>
                                            <p:cond delay="499"/>
                                          </p:stCondLst>
                                        </p:cTn>
                                        <p:tgtEl>
                                          <p:spTgt spid="9"/>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42" presetClass="path" presetSubtype="0" accel="50000" decel="50000" fill="hold" grpId="1" nodeType="clickEffect">
                                  <p:stCondLst>
                                    <p:cond delay="0"/>
                                  </p:stCondLst>
                                  <p:childTnLst>
                                    <p:animMotion origin="layout" path="M -5.55556E-7 -7.40741E-7 L -5.55556E-7 -0.17268 " pathEditMode="relative" rAng="0" ptsTypes="AA">
                                      <p:cBhvr>
                                        <p:cTn id="112" dur="2000" fill="hold"/>
                                        <p:tgtEl>
                                          <p:spTgt spid="24"/>
                                        </p:tgtEl>
                                        <p:attrNameLst>
                                          <p:attrName>ppt_x</p:attrName>
                                          <p:attrName>ppt_y</p:attrName>
                                        </p:attrNameLst>
                                      </p:cBhvr>
                                      <p:rCtr x="0" y="-8634"/>
                                    </p:animMotion>
                                  </p:childTnLst>
                                </p:cTn>
                              </p:par>
                              <p:par>
                                <p:cTn id="113" presetID="42" presetClass="path" presetSubtype="0" accel="50000" decel="50000" fill="hold" grpId="0" nodeType="withEffect">
                                  <p:stCondLst>
                                    <p:cond delay="0"/>
                                  </p:stCondLst>
                                  <p:childTnLst>
                                    <p:animMotion origin="layout" path="M 1.11111E-6 -7.40741E-7 L 1.11111E-6 -0.17268 " pathEditMode="relative" rAng="0" ptsTypes="AA">
                                      <p:cBhvr>
                                        <p:cTn id="114" dur="2000" fill="hold"/>
                                        <p:tgtEl>
                                          <p:spTgt spid="26"/>
                                        </p:tgtEl>
                                        <p:attrNameLst>
                                          <p:attrName>ppt_x</p:attrName>
                                          <p:attrName>ppt_y</p:attrName>
                                        </p:attrNameLst>
                                      </p:cBhvr>
                                      <p:rCtr x="0" y="-863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2" grpId="1" animBg="1"/>
      <p:bldP spid="13" grpId="0" animBg="1"/>
      <p:bldP spid="13" grpId="1" animBg="1"/>
      <p:bldP spid="19" grpId="0" animBg="1"/>
      <p:bldP spid="19" grpId="1" animBg="1"/>
      <p:bldP spid="20" grpId="0" animBg="1"/>
      <p:bldP spid="20" grpId="1" animBg="1"/>
      <p:bldP spid="23" grpId="0"/>
      <p:bldP spid="24" grpId="0" animBg="1"/>
      <p:bldP spid="24" grpId="1" animBg="1"/>
      <p:bldP spid="25" grpId="0" animBg="1"/>
      <p:bldP spid="25" grpId="1" animBg="1"/>
      <p:bldP spid="26" grpId="0" animBg="1"/>
      <p:bldP spid="26" grpId="1" animBg="1"/>
      <p:bldP spid="27" grpId="1" animBg="1"/>
      <p:bldP spid="27" grpId="2" animBg="1"/>
      <p:bldP spid="28" grpId="1" animBg="1"/>
      <p:bldP spid="29" grpId="0" animBg="1"/>
      <p:bldP spid="29" grpId="1" animBg="1"/>
      <p:bldP spid="30" grpId="0" animBg="1"/>
      <p:bldP spid="30"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KMP</a:t>
            </a:r>
            <a:r>
              <a:rPr lang="zh-CN" altLang="en-US" dirty="0" smtClean="0"/>
              <a:t>算法</a:t>
            </a:r>
            <a:endParaRPr lang="zh-CN" altLang="en-US" dirty="0"/>
          </a:p>
        </p:txBody>
      </p:sp>
      <p:sp>
        <p:nvSpPr>
          <p:cNvPr id="3" name="内容占位符 2"/>
          <p:cNvSpPr>
            <a:spLocks noGrp="1"/>
          </p:cNvSpPr>
          <p:nvPr>
            <p:ph idx="1"/>
          </p:nvPr>
        </p:nvSpPr>
        <p:spPr/>
        <p:txBody>
          <a:bodyPr/>
          <a:lstStyle/>
          <a:p>
            <a:r>
              <a:rPr lang="zh-CN" altLang="en-US" dirty="0" smtClean="0"/>
              <a:t>我们发现，若每次向右移动最短距离，是寻找已匹配部分中分别位于两端的最长相同部分，而我们要将字符串移动的距离应该正好使字符串已匹配部分首部与尾部相同部分重合</a:t>
            </a:r>
            <a:endParaRPr lang="zh-CN" altLang="en-US" dirty="0"/>
          </a:p>
        </p:txBody>
      </p:sp>
    </p:spTree>
    <p:extLst>
      <p:ext uri="{BB962C8B-B14F-4D97-AF65-F5344CB8AC3E}">
        <p14:creationId xmlns:p14="http://schemas.microsoft.com/office/powerpoint/2010/main" val="888370290"/>
      </p:ext>
    </p:extLst>
  </p:cSld>
  <p:clrMapOvr>
    <a:masterClrMapping/>
  </p:clrMapOvr>
  <p:transition>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KMP</a:t>
            </a:r>
            <a:r>
              <a:rPr lang="zh-CN" altLang="en-US" dirty="0" smtClean="0"/>
              <a:t>算法</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4212980471"/>
      </p:ext>
    </p:extLst>
  </p:cSld>
  <p:clrMapOvr>
    <a:masterClrMapping/>
  </p:clrMapOvr>
  <p:transition>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678991457"/>
      </p:ext>
    </p:extLst>
  </p:cSld>
  <p:clrMapOvr>
    <a:masterClrMapping/>
  </p:clrMapOvr>
  <p:transition>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1656355587"/>
      </p:ext>
    </p:extLst>
  </p:cSld>
  <p:clrMapOvr>
    <a:masterClrMapping/>
  </p:clrMapOvr>
  <p:transition>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字符串哈希算法</a:t>
            </a:r>
            <a:endParaRPr lang="zh-CN" altLang="en-US" dirty="0"/>
          </a:p>
        </p:txBody>
      </p:sp>
      <p:sp>
        <p:nvSpPr>
          <p:cNvPr id="3" name="内容占位符 2"/>
          <p:cNvSpPr>
            <a:spLocks noGrp="1"/>
          </p:cNvSpPr>
          <p:nvPr>
            <p:ph idx="1"/>
          </p:nvPr>
        </p:nvSpPr>
        <p:spPr/>
        <p:txBody>
          <a:bodyPr/>
          <a:lstStyle/>
          <a:p>
            <a:r>
              <a:rPr lang="zh-CN" altLang="en-US" dirty="0" smtClean="0"/>
              <a:t>给定目标字符串与字符串集合，判断目标串是否在所给集合中？</a:t>
            </a:r>
            <a:endParaRPr lang="en-US" altLang="zh-CN" dirty="0"/>
          </a:p>
        </p:txBody>
      </p:sp>
      <p:sp>
        <p:nvSpPr>
          <p:cNvPr id="4" name="矩形 3"/>
          <p:cNvSpPr/>
          <p:nvPr/>
        </p:nvSpPr>
        <p:spPr>
          <a:xfrm>
            <a:off x="899592" y="4221088"/>
            <a:ext cx="1872208" cy="43204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dirty="0" err="1">
                <a:ln w="18415" cmpd="sng">
                  <a:solidFill>
                    <a:srgbClr val="FFFFFF"/>
                  </a:solidFill>
                  <a:prstDash val="solid"/>
                </a:ln>
                <a:solidFill>
                  <a:srgbClr val="FFFFFF"/>
                </a:solidFill>
                <a:effectLst>
                  <a:outerShdw blurRad="63500" dir="3600000" algn="tl" rotWithShape="0">
                    <a:srgbClr val="000000">
                      <a:alpha val="70000"/>
                    </a:srgbClr>
                  </a:outerShdw>
                </a:effectLst>
              </a:rPr>
              <a:t>nrafdew</a:t>
            </a: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5" name="圆角矩形 4"/>
          <p:cNvSpPr/>
          <p:nvPr/>
        </p:nvSpPr>
        <p:spPr>
          <a:xfrm>
            <a:off x="5292080" y="2878064"/>
            <a:ext cx="2736304" cy="364502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err="1" smtClean="0"/>
              <a:t>Fgwfgwefad</a:t>
            </a:r>
            <a:endParaRPr lang="en-US" altLang="zh-CN" dirty="0" smtClean="0"/>
          </a:p>
          <a:p>
            <a:pPr algn="ctr"/>
            <a:r>
              <a:rPr lang="en-US" altLang="zh-CN" dirty="0" err="1" smtClean="0"/>
              <a:t>Awd</a:t>
            </a:r>
            <a:endParaRPr lang="en-US" altLang="zh-CN" dirty="0" smtClean="0"/>
          </a:p>
          <a:p>
            <a:pPr algn="ctr"/>
            <a:r>
              <a:rPr lang="en-US" altLang="zh-CN" dirty="0" err="1" smtClean="0"/>
              <a:t>Fewsf</a:t>
            </a:r>
            <a:endParaRPr lang="en-US" altLang="zh-CN" dirty="0" smtClean="0"/>
          </a:p>
          <a:p>
            <a:pPr algn="ctr"/>
            <a:r>
              <a:rPr lang="en-US" altLang="zh-CN" dirty="0" err="1" smtClean="0"/>
              <a:t>Wefwef</a:t>
            </a:r>
            <a:endParaRPr lang="en-US" altLang="zh-CN" dirty="0" smtClean="0"/>
          </a:p>
          <a:p>
            <a:pPr algn="ctr"/>
            <a:r>
              <a:rPr lang="en-US" altLang="zh-CN" dirty="0" err="1" smtClean="0"/>
              <a:t>Fwefghth</a:t>
            </a:r>
            <a:endParaRPr lang="en-US" altLang="zh-CN" dirty="0"/>
          </a:p>
          <a:p>
            <a:pPr algn="ctr"/>
            <a:r>
              <a:rPr lang="en-US" altLang="zh-CN" dirty="0" err="1" smtClean="0"/>
              <a:t>Dgfreg</a:t>
            </a:r>
            <a:endParaRPr lang="en-US" altLang="zh-CN" dirty="0" smtClean="0"/>
          </a:p>
          <a:p>
            <a:pPr algn="ctr"/>
            <a:r>
              <a:rPr lang="en-US" altLang="zh-CN" dirty="0" smtClean="0"/>
              <a:t>…..</a:t>
            </a:r>
          </a:p>
          <a:p>
            <a:pPr algn="ctr"/>
            <a:r>
              <a:rPr lang="en-US" altLang="zh-CN" dirty="0" err="1" smtClean="0"/>
              <a:t>Wefggth</a:t>
            </a:r>
            <a:endParaRPr lang="en-US" altLang="zh-CN" dirty="0" smtClean="0"/>
          </a:p>
          <a:p>
            <a:pPr algn="ctr"/>
            <a:r>
              <a:rPr lang="en-US" altLang="zh-CN" dirty="0" err="1" smtClean="0"/>
              <a:t>Hrt</a:t>
            </a:r>
            <a:endParaRPr lang="en-US" altLang="zh-CN" dirty="0" smtClean="0"/>
          </a:p>
          <a:p>
            <a:pPr algn="ctr"/>
            <a:r>
              <a:rPr lang="en-US" altLang="zh-CN" dirty="0" err="1" smtClean="0"/>
              <a:t>Hw</a:t>
            </a:r>
            <a:endParaRPr lang="en-US" altLang="zh-CN" dirty="0" smtClean="0"/>
          </a:p>
          <a:p>
            <a:pPr algn="ctr"/>
            <a:r>
              <a:rPr lang="en-US" altLang="zh-CN" dirty="0" err="1" smtClean="0"/>
              <a:t>Werwetg</a:t>
            </a:r>
            <a:endParaRPr lang="en-US" altLang="zh-CN" dirty="0" smtClean="0"/>
          </a:p>
          <a:p>
            <a:pPr algn="ctr"/>
            <a:r>
              <a:rPr lang="en-US" altLang="zh-CN" dirty="0" err="1" smtClean="0"/>
              <a:t>Tjtyjtyj</a:t>
            </a:r>
            <a:endParaRPr lang="en-US" altLang="zh-CN" dirty="0" smtClean="0"/>
          </a:p>
          <a:p>
            <a:pPr algn="ctr"/>
            <a:r>
              <a:rPr lang="en-US" altLang="zh-CN" dirty="0" err="1" smtClean="0"/>
              <a:t>ewfhyjt</a:t>
            </a:r>
            <a:endParaRPr lang="zh-CN" altLang="en-US" dirty="0"/>
          </a:p>
        </p:txBody>
      </p:sp>
      <p:cxnSp>
        <p:nvCxnSpPr>
          <p:cNvPr id="7" name="直接箭头连接符 6"/>
          <p:cNvCxnSpPr/>
          <p:nvPr/>
        </p:nvCxnSpPr>
        <p:spPr>
          <a:xfrm>
            <a:off x="3059832" y="4437112"/>
            <a:ext cx="1872208"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681031821"/>
      </p:ext>
    </p:extLst>
  </p:cSld>
  <p:clrMapOvr>
    <a:masterClrMapping/>
  </p:clrMapOvr>
  <p:transition>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2613773662"/>
      </p:ext>
    </p:extLst>
  </p:cSld>
  <p:clrMapOvr>
    <a:masterClrMapping/>
  </p:clrMapOvr>
  <p:transition>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字符串哈希算法</a:t>
            </a:r>
            <a:endParaRPr lang="zh-CN" altLang="en-US" dirty="0"/>
          </a:p>
        </p:txBody>
      </p:sp>
      <p:sp>
        <p:nvSpPr>
          <p:cNvPr id="3" name="内容占位符 2"/>
          <p:cNvSpPr>
            <a:spLocks noGrp="1"/>
          </p:cNvSpPr>
          <p:nvPr>
            <p:ph idx="1"/>
          </p:nvPr>
        </p:nvSpPr>
        <p:spPr/>
        <p:txBody>
          <a:bodyPr/>
          <a:lstStyle/>
          <a:p>
            <a:r>
              <a:rPr lang="zh-CN" altLang="en-US" dirty="0" smtClean="0"/>
              <a:t>一</a:t>
            </a:r>
            <a:r>
              <a:rPr lang="zh-CN" altLang="en-US" dirty="0"/>
              <a:t>般</a:t>
            </a:r>
            <a:r>
              <a:rPr lang="zh-CN" altLang="en-US" dirty="0" smtClean="0"/>
              <a:t>流程</a:t>
            </a:r>
            <a:endParaRPr lang="en-US" altLang="zh-CN" dirty="0" smtClean="0"/>
          </a:p>
          <a:p>
            <a:pPr marL="64008" indent="0">
              <a:buNone/>
            </a:pPr>
            <a:r>
              <a:rPr lang="en-US" altLang="zh-CN" dirty="0" smtClean="0"/>
              <a:t>	</a:t>
            </a:r>
            <a:r>
              <a:rPr lang="zh-CN" altLang="en-US" dirty="0" smtClean="0"/>
              <a:t>对字符串集合中的每一串进行匹配直到发现匹配成功或集合已被使用完。</a:t>
            </a:r>
            <a:endParaRPr lang="en-US" altLang="zh-CN" dirty="0" smtClean="0"/>
          </a:p>
          <a:p>
            <a:pPr marL="64008" indent="0">
              <a:buNone/>
            </a:pPr>
            <a:r>
              <a:rPr lang="en-US" altLang="zh-CN" dirty="0"/>
              <a:t>	</a:t>
            </a:r>
            <a:r>
              <a:rPr lang="zh-CN" altLang="en-US" dirty="0" smtClean="0"/>
              <a:t>设：集合大小</a:t>
            </a:r>
            <a:r>
              <a:rPr lang="en-US" altLang="zh-CN" dirty="0" smtClean="0"/>
              <a:t>N</a:t>
            </a:r>
            <a:r>
              <a:rPr lang="en-US" altLang="zh-CN" dirty="0"/>
              <a:t>	</a:t>
            </a:r>
            <a:r>
              <a:rPr lang="zh-CN" altLang="en-US" dirty="0" smtClean="0"/>
              <a:t>字符串平均长度</a:t>
            </a:r>
            <a:r>
              <a:rPr lang="en-US" altLang="zh-CN" dirty="0" smtClean="0"/>
              <a:t>L</a:t>
            </a:r>
          </a:p>
          <a:p>
            <a:pPr marL="64008" indent="0">
              <a:buNone/>
            </a:pPr>
            <a:r>
              <a:rPr lang="en-US" altLang="zh-CN" dirty="0"/>
              <a:t>	</a:t>
            </a:r>
            <a:r>
              <a:rPr lang="zh-CN" altLang="en-US" dirty="0" smtClean="0"/>
              <a:t>一次匹配：复杂度</a:t>
            </a:r>
            <a:r>
              <a:rPr lang="en-US" altLang="zh-CN" dirty="0" smtClean="0"/>
              <a:t>O(N*L)</a:t>
            </a:r>
          </a:p>
          <a:p>
            <a:pPr marL="64008" indent="0">
              <a:buNone/>
            </a:pPr>
            <a:r>
              <a:rPr lang="en-US" altLang="zh-CN" dirty="0" smtClean="0"/>
              <a:t>	M</a:t>
            </a:r>
            <a:r>
              <a:rPr lang="zh-CN" altLang="en-US" dirty="0" smtClean="0"/>
              <a:t>次匹配：复杂度</a:t>
            </a:r>
            <a:r>
              <a:rPr lang="en-US" altLang="zh-CN" dirty="0" smtClean="0"/>
              <a:t>O(M*N*L)</a:t>
            </a:r>
          </a:p>
        </p:txBody>
      </p:sp>
      <p:sp>
        <p:nvSpPr>
          <p:cNvPr id="4" name="矩形 3"/>
          <p:cNvSpPr/>
          <p:nvPr/>
        </p:nvSpPr>
        <p:spPr>
          <a:xfrm rot="1077526">
            <a:off x="1352262" y="2869113"/>
            <a:ext cx="6231275" cy="1569660"/>
          </a:xfrm>
          <a:prstGeom prst="rect">
            <a:avLst/>
          </a:prstGeom>
          <a:noFill/>
          <a:ln w="76200">
            <a:solidFill>
              <a:schemeClr val="bg1">
                <a:lumMod val="95000"/>
                <a:lumOff val="5000"/>
              </a:schemeClr>
            </a:solidFill>
          </a:ln>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zh-CN" altLang="en-US" sz="9600" b="1" cap="none" spc="0" dirty="0" smtClean="0">
                <a:ln w="50800">
                  <a:solidFill>
                    <a:srgbClr val="C00000"/>
                  </a:solidFill>
                </a:ln>
                <a:solidFill>
                  <a:srgbClr val="FF0000"/>
                </a:solidFill>
                <a:effectLst>
                  <a:outerShdw blurRad="50800" dist="38100" dir="5400000" algn="t" rotWithShape="0">
                    <a:prstClr val="black">
                      <a:alpha val="40000"/>
                    </a:prstClr>
                  </a:outerShdw>
                  <a:reflection blurRad="6350" stA="60000" endA="900" endPos="60000" dist="29997" dir="5400000" sy="-100000" algn="bl" rotWithShape="0"/>
                </a:effectLst>
              </a:rPr>
              <a:t>效率过低！</a:t>
            </a:r>
            <a:endParaRPr lang="zh-CN" altLang="en-US" sz="9600" b="1" cap="none" spc="0" dirty="0">
              <a:ln w="50800">
                <a:solidFill>
                  <a:srgbClr val="C00000"/>
                </a:solidFill>
              </a:ln>
              <a:solidFill>
                <a:srgbClr val="FF0000"/>
              </a:solidFill>
              <a:effectLst>
                <a:outerShdw blurRad="50800" dist="38100" dir="5400000" algn="t" rotWithShape="0">
                  <a:prstClr val="black">
                    <a:alpha val="40000"/>
                  </a:prstClr>
                </a:outerShdw>
                <a:reflection blurRad="6350" stA="60000" endA="900" endPos="60000" dist="29997" dir="5400000" sy="-100000" algn="bl" rotWithShape="0"/>
              </a:effectLst>
            </a:endParaRPr>
          </a:p>
        </p:txBody>
      </p:sp>
    </p:spTree>
    <p:extLst>
      <p:ext uri="{BB962C8B-B14F-4D97-AF65-F5344CB8AC3E}">
        <p14:creationId xmlns:p14="http://schemas.microsoft.com/office/powerpoint/2010/main" val="2662436619"/>
      </p:ext>
    </p:extLst>
  </p:cSld>
  <p:clrMapOvr>
    <a:masterClrMapping/>
  </p:clrMapOvr>
  <p:transition>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字符串哈希算法</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哈希算法流程</a:t>
            </a:r>
            <a:endParaRPr lang="en-US" altLang="zh-CN" dirty="0" smtClean="0"/>
          </a:p>
          <a:p>
            <a:pPr marL="64008" indent="0">
              <a:buNone/>
            </a:pPr>
            <a:r>
              <a:rPr lang="en-US" altLang="zh-CN" dirty="0"/>
              <a:t>	</a:t>
            </a:r>
            <a:r>
              <a:rPr lang="en-US" altLang="zh-CN" dirty="0" smtClean="0"/>
              <a:t>1</a:t>
            </a:r>
            <a:r>
              <a:rPr lang="zh-CN" altLang="en-US" dirty="0" smtClean="0"/>
              <a:t>、预处理：使用哈希函数对字符串集合进行处理映射。将每一个字符串映射成值并标记</a:t>
            </a:r>
            <a:endParaRPr lang="en-US" altLang="zh-CN" dirty="0" smtClean="0"/>
          </a:p>
          <a:p>
            <a:pPr marL="64008" indent="0">
              <a:buNone/>
            </a:pPr>
            <a:endParaRPr lang="en-US" altLang="zh-CN" dirty="0"/>
          </a:p>
          <a:p>
            <a:pPr marL="64008" indent="0" algn="ctr">
              <a:buNone/>
            </a:pPr>
            <a:r>
              <a:rPr lang="en-US" altLang="zh-CN" dirty="0" smtClean="0"/>
              <a:t>Hash(String)</a:t>
            </a:r>
            <a:r>
              <a:rPr lang="en-US" altLang="zh-CN" dirty="0" smtClean="0">
                <a:sym typeface="Wingdings" pitchFamily="2" charset="2"/>
              </a:rPr>
              <a:t>Value</a:t>
            </a:r>
          </a:p>
          <a:p>
            <a:pPr marL="64008" indent="0">
              <a:buNone/>
            </a:pPr>
            <a:r>
              <a:rPr lang="en-US" altLang="zh-CN" dirty="0">
                <a:sym typeface="Wingdings" pitchFamily="2" charset="2"/>
              </a:rPr>
              <a:t>	</a:t>
            </a:r>
            <a:endParaRPr lang="en-US" altLang="zh-CN" dirty="0" smtClean="0">
              <a:sym typeface="Wingdings" pitchFamily="2" charset="2"/>
            </a:endParaRPr>
          </a:p>
          <a:p>
            <a:pPr marL="64008" indent="0">
              <a:buNone/>
            </a:pPr>
            <a:r>
              <a:rPr lang="en-US" altLang="zh-CN" dirty="0" smtClean="0">
                <a:sym typeface="Wingdings" pitchFamily="2" charset="2"/>
              </a:rPr>
              <a:t>	</a:t>
            </a:r>
            <a:r>
              <a:rPr lang="zh-CN" altLang="en-US" dirty="0" smtClean="0">
                <a:sym typeface="Wingdings" pitchFamily="2" charset="2"/>
              </a:rPr>
              <a:t>此时我们可以用一个布尔数组标记该值</a:t>
            </a:r>
            <a:endParaRPr lang="en-US" altLang="zh-CN" dirty="0">
              <a:sym typeface="Wingdings" pitchFamily="2" charset="2"/>
            </a:endParaRPr>
          </a:p>
          <a:p>
            <a:pPr marL="64008" indent="0">
              <a:buNone/>
            </a:pPr>
            <a:endParaRPr lang="en-US" altLang="zh-CN" dirty="0" smtClean="0">
              <a:sym typeface="Wingdings" pitchFamily="2" charset="2"/>
            </a:endParaRPr>
          </a:p>
          <a:p>
            <a:pPr marL="64008" indent="0" algn="ctr">
              <a:buNone/>
            </a:pPr>
            <a:r>
              <a:rPr lang="en-US" altLang="zh-CN" dirty="0" smtClean="0">
                <a:sym typeface="Wingdings" pitchFamily="2" charset="2"/>
              </a:rPr>
              <a:t>Mark[Value]=true</a:t>
            </a:r>
            <a:endParaRPr lang="en-US" altLang="zh-CN" dirty="0" smtClean="0"/>
          </a:p>
        </p:txBody>
      </p:sp>
    </p:spTree>
    <p:extLst>
      <p:ext uri="{BB962C8B-B14F-4D97-AF65-F5344CB8AC3E}">
        <p14:creationId xmlns:p14="http://schemas.microsoft.com/office/powerpoint/2010/main" val="1534689873"/>
      </p:ext>
    </p:extLst>
  </p:cSld>
  <p:clrMapOvr>
    <a:masterClrMapping/>
  </p:clrMapOvr>
  <p:transition>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字符串哈希算法</a:t>
            </a:r>
            <a:endParaRPr lang="zh-CN" altLang="en-US" dirty="0"/>
          </a:p>
        </p:txBody>
      </p:sp>
      <p:sp>
        <p:nvSpPr>
          <p:cNvPr id="3" name="内容占位符 2"/>
          <p:cNvSpPr>
            <a:spLocks noGrp="1"/>
          </p:cNvSpPr>
          <p:nvPr>
            <p:ph idx="1"/>
          </p:nvPr>
        </p:nvSpPr>
        <p:spPr/>
        <p:txBody>
          <a:bodyPr/>
          <a:lstStyle/>
          <a:p>
            <a:pPr marL="64008" indent="0">
              <a:buNone/>
            </a:pPr>
            <a:r>
              <a:rPr lang="en-US" altLang="zh-CN" dirty="0" smtClean="0"/>
              <a:t>	2</a:t>
            </a:r>
            <a:r>
              <a:rPr lang="zh-CN" altLang="en-US" dirty="0" smtClean="0"/>
              <a:t>、计算目标字符串哈希值并在标记数组寻找该值的状态</a:t>
            </a:r>
            <a:endParaRPr lang="en-US" altLang="zh-CN" dirty="0" smtClean="0"/>
          </a:p>
          <a:p>
            <a:pPr marL="64008" indent="0">
              <a:buNone/>
            </a:pPr>
            <a:endParaRPr lang="en-US" altLang="zh-CN" dirty="0" smtClean="0"/>
          </a:p>
          <a:p>
            <a:pPr marL="64008" indent="0" algn="ctr">
              <a:buNone/>
            </a:pPr>
            <a:r>
              <a:rPr lang="en-US" altLang="zh-CN" dirty="0" err="1" smtClean="0"/>
              <a:t>TargetValue</a:t>
            </a:r>
            <a:r>
              <a:rPr lang="en-US" altLang="zh-CN" dirty="0" smtClean="0"/>
              <a:t>=Hash(</a:t>
            </a:r>
            <a:r>
              <a:rPr lang="en-US" altLang="zh-CN" dirty="0" err="1" smtClean="0"/>
              <a:t>TargerString</a:t>
            </a:r>
            <a:r>
              <a:rPr lang="en-US" altLang="zh-CN" dirty="0" smtClean="0"/>
              <a:t>)</a:t>
            </a:r>
          </a:p>
          <a:p>
            <a:pPr marL="64008" indent="0" algn="ctr">
              <a:buNone/>
            </a:pPr>
            <a:r>
              <a:rPr lang="en-US" altLang="zh-CN" dirty="0" smtClean="0"/>
              <a:t>Mark[</a:t>
            </a:r>
            <a:r>
              <a:rPr lang="en-US" altLang="zh-CN" dirty="0" err="1" smtClean="0"/>
              <a:t>TargetValue</a:t>
            </a:r>
            <a:r>
              <a:rPr lang="en-US" altLang="zh-CN" dirty="0" smtClean="0"/>
              <a:t>]==true?</a:t>
            </a:r>
          </a:p>
          <a:p>
            <a:pPr marL="64008" indent="0">
              <a:buNone/>
            </a:pPr>
            <a:endParaRPr lang="en-US" altLang="zh-CN" dirty="0"/>
          </a:p>
          <a:p>
            <a:pPr marL="64008" indent="0">
              <a:buNone/>
            </a:pPr>
            <a:r>
              <a:rPr lang="en-US" altLang="zh-CN" dirty="0"/>
              <a:t>	</a:t>
            </a:r>
            <a:r>
              <a:rPr lang="zh-CN" altLang="en-US" dirty="0"/>
              <a:t>很</a:t>
            </a:r>
            <a:r>
              <a:rPr lang="zh-CN" altLang="en-US" dirty="0" smtClean="0"/>
              <a:t>明显，若标记数组中该值被标记过，则先前一定预处理过相同的字符串</a:t>
            </a:r>
            <a:endParaRPr lang="en-US" altLang="zh-CN" dirty="0" smtClean="0"/>
          </a:p>
        </p:txBody>
      </p:sp>
    </p:spTree>
    <p:extLst>
      <p:ext uri="{BB962C8B-B14F-4D97-AF65-F5344CB8AC3E}">
        <p14:creationId xmlns:p14="http://schemas.microsoft.com/office/powerpoint/2010/main" val="1886259323"/>
      </p:ext>
    </p:extLst>
  </p:cSld>
  <p:clrMapOvr>
    <a:masterClrMapping/>
  </p:clrMapOvr>
  <p:transition>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字符串哈希算法</a:t>
            </a:r>
            <a:endParaRPr lang="zh-CN" altLang="en-US" dirty="0"/>
          </a:p>
        </p:txBody>
      </p:sp>
      <p:sp>
        <p:nvSpPr>
          <p:cNvPr id="3" name="内容占位符 2"/>
          <p:cNvSpPr>
            <a:spLocks noGrp="1"/>
          </p:cNvSpPr>
          <p:nvPr>
            <p:ph idx="1"/>
          </p:nvPr>
        </p:nvSpPr>
        <p:spPr/>
        <p:txBody>
          <a:bodyPr/>
          <a:lstStyle/>
          <a:p>
            <a:r>
              <a:rPr lang="en-US" altLang="zh-CN" dirty="0" smtClean="0"/>
              <a:t>3</a:t>
            </a:r>
            <a:r>
              <a:rPr lang="zh-CN" altLang="en-US" dirty="0" smtClean="0"/>
              <a:t>、复杂度计算</a:t>
            </a:r>
            <a:endParaRPr lang="en-US" altLang="zh-CN" dirty="0" smtClean="0"/>
          </a:p>
          <a:p>
            <a:pPr marL="64008" indent="0">
              <a:buNone/>
            </a:pPr>
            <a:r>
              <a:rPr lang="en-US" altLang="zh-CN" dirty="0"/>
              <a:t>	</a:t>
            </a:r>
            <a:r>
              <a:rPr lang="zh-CN" altLang="en-US" dirty="0" smtClean="0"/>
              <a:t>设：集合大小</a:t>
            </a:r>
            <a:r>
              <a:rPr lang="en-US" altLang="zh-CN" dirty="0" smtClean="0"/>
              <a:t>N	</a:t>
            </a:r>
            <a:r>
              <a:rPr lang="zh-CN" altLang="en-US" dirty="0" smtClean="0"/>
              <a:t>字符串平均长度</a:t>
            </a:r>
            <a:r>
              <a:rPr lang="en-US" altLang="zh-CN" dirty="0" smtClean="0"/>
              <a:t>L</a:t>
            </a:r>
          </a:p>
          <a:p>
            <a:pPr marL="64008" indent="0">
              <a:buNone/>
            </a:pPr>
            <a:r>
              <a:rPr lang="en-US" altLang="zh-CN" dirty="0"/>
              <a:t>	</a:t>
            </a:r>
            <a:r>
              <a:rPr lang="zh-CN" altLang="en-US" dirty="0" smtClean="0"/>
              <a:t>预处理：</a:t>
            </a:r>
            <a:r>
              <a:rPr lang="en-US" altLang="zh-CN" dirty="0" smtClean="0"/>
              <a:t>O(N*Hash(L))</a:t>
            </a:r>
          </a:p>
          <a:p>
            <a:pPr marL="64008" indent="0">
              <a:buNone/>
            </a:pPr>
            <a:r>
              <a:rPr lang="en-US" altLang="zh-CN" dirty="0"/>
              <a:t>	</a:t>
            </a:r>
            <a:r>
              <a:rPr lang="zh-CN" altLang="en-US" dirty="0"/>
              <a:t>一</a:t>
            </a:r>
            <a:r>
              <a:rPr lang="zh-CN" altLang="en-US" dirty="0" smtClean="0"/>
              <a:t>次查询：</a:t>
            </a:r>
            <a:r>
              <a:rPr lang="en-US" altLang="zh-CN" dirty="0" smtClean="0"/>
              <a:t>O(Hash(L))</a:t>
            </a:r>
          </a:p>
          <a:p>
            <a:pPr marL="64008" indent="0">
              <a:buNone/>
            </a:pPr>
            <a:r>
              <a:rPr lang="en-US" altLang="zh-CN" dirty="0"/>
              <a:t>	</a:t>
            </a:r>
            <a:r>
              <a:rPr lang="en-US" altLang="zh-CN" dirty="0" smtClean="0"/>
              <a:t>M</a:t>
            </a:r>
            <a:r>
              <a:rPr lang="zh-CN" altLang="en-US" dirty="0" smtClean="0"/>
              <a:t>次查询：</a:t>
            </a:r>
            <a:r>
              <a:rPr lang="en-US" altLang="zh-CN" dirty="0" smtClean="0"/>
              <a:t>O(M*Hash(L))</a:t>
            </a:r>
          </a:p>
          <a:p>
            <a:pPr marL="64008" indent="0">
              <a:buNone/>
            </a:pPr>
            <a:endParaRPr lang="en-US" altLang="zh-CN" dirty="0" smtClean="0"/>
          </a:p>
          <a:p>
            <a:pPr marL="64008" indent="0">
              <a:buNone/>
            </a:pPr>
            <a:r>
              <a:rPr lang="en-US" altLang="zh-CN" dirty="0" err="1" smtClean="0"/>
              <a:t>Tip:Hash</a:t>
            </a:r>
            <a:r>
              <a:rPr lang="en-US" altLang="zh-CN" dirty="0" smtClean="0"/>
              <a:t>(L)</a:t>
            </a:r>
            <a:r>
              <a:rPr lang="zh-CN" altLang="en-US" dirty="0" smtClean="0"/>
              <a:t>为处理长度为</a:t>
            </a:r>
            <a:r>
              <a:rPr lang="en-US" altLang="zh-CN" dirty="0" smtClean="0"/>
              <a:t>L</a:t>
            </a:r>
            <a:r>
              <a:rPr lang="zh-CN" altLang="en-US" dirty="0" smtClean="0"/>
              <a:t>的字符串的复杂度，通常情况下被认为常数复杂度</a:t>
            </a:r>
            <a:endParaRPr lang="en-US" altLang="zh-CN" dirty="0" smtClean="0"/>
          </a:p>
        </p:txBody>
      </p:sp>
    </p:spTree>
    <p:extLst>
      <p:ext uri="{BB962C8B-B14F-4D97-AF65-F5344CB8AC3E}">
        <p14:creationId xmlns:p14="http://schemas.microsoft.com/office/powerpoint/2010/main" val="1487118473"/>
      </p:ext>
    </p:extLst>
  </p:cSld>
  <p:clrMapOvr>
    <a:masterClrMapping/>
  </p:clrMapOvr>
  <p:transition>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字符串哈希算法</a:t>
            </a:r>
            <a:endParaRPr lang="zh-CN" altLang="en-US" dirty="0"/>
          </a:p>
        </p:txBody>
      </p:sp>
      <p:sp>
        <p:nvSpPr>
          <p:cNvPr id="3" name="内容占位符 2"/>
          <p:cNvSpPr>
            <a:spLocks noGrp="1"/>
          </p:cNvSpPr>
          <p:nvPr>
            <p:ph idx="1"/>
          </p:nvPr>
        </p:nvSpPr>
        <p:spPr/>
        <p:txBody>
          <a:bodyPr/>
          <a:lstStyle/>
          <a:p>
            <a:r>
              <a:rPr lang="zh-CN" altLang="en-US" dirty="0"/>
              <a:t>关键</a:t>
            </a:r>
            <a:r>
              <a:rPr lang="zh-CN" altLang="en-US" dirty="0" smtClean="0"/>
              <a:t>点分析：</a:t>
            </a:r>
            <a:endParaRPr lang="en-US" altLang="zh-CN" dirty="0" smtClean="0"/>
          </a:p>
          <a:p>
            <a:pPr lvl="1"/>
            <a:r>
              <a:rPr lang="zh-CN" altLang="en-US" dirty="0"/>
              <a:t>哈希</a:t>
            </a:r>
            <a:r>
              <a:rPr lang="zh-CN" altLang="en-US" dirty="0" smtClean="0"/>
              <a:t>函数实现：实现字符串到哈希值的映射，函数特点决定了散列的效果，下面是几个常见的哈希函数</a:t>
            </a:r>
            <a:endParaRPr lang="en-US" altLang="zh-CN" dirty="0"/>
          </a:p>
          <a:p>
            <a:pPr lvl="1"/>
            <a:r>
              <a:rPr lang="zh-CN" altLang="en-US" dirty="0" smtClean="0"/>
              <a:t>通常计算出的哈希值非常大，需要进行取模便于记录信息</a:t>
            </a:r>
            <a:endParaRPr lang="en-US" altLang="zh-CN" dirty="0" smtClean="0"/>
          </a:p>
          <a:p>
            <a:pPr lvl="1"/>
            <a:r>
              <a:rPr lang="zh-CN" altLang="en-US" dirty="0"/>
              <a:t>取</a:t>
            </a:r>
            <a:r>
              <a:rPr lang="zh-CN" altLang="en-US" dirty="0" smtClean="0"/>
              <a:t>模可能造成碰撞，需要进行碰撞处理</a:t>
            </a:r>
            <a:endParaRPr lang="en-US" altLang="zh-CN" dirty="0" smtClean="0"/>
          </a:p>
          <a:p>
            <a:pPr marL="64008" indent="0">
              <a:buNone/>
            </a:pPr>
            <a:endParaRPr lang="en-US" altLang="zh-CN" dirty="0" smtClean="0"/>
          </a:p>
          <a:p>
            <a:endParaRPr lang="en-US" altLang="zh-CN" dirty="0" smtClean="0"/>
          </a:p>
          <a:p>
            <a:pPr lvl="1"/>
            <a:endParaRPr lang="en-US" altLang="zh-CN" dirty="0" smtClean="0"/>
          </a:p>
          <a:p>
            <a:pPr lvl="1"/>
            <a:endParaRPr lang="en-US" altLang="zh-CN" dirty="0"/>
          </a:p>
          <a:p>
            <a:pPr lvl="1"/>
            <a:endParaRPr lang="en-US" altLang="zh-CN" dirty="0" smtClean="0"/>
          </a:p>
          <a:p>
            <a:pPr lvl="1"/>
            <a:endParaRPr lang="en-US" altLang="zh-CN" dirty="0"/>
          </a:p>
          <a:p>
            <a:pPr lvl="1"/>
            <a:endParaRPr lang="en-US" altLang="zh-CN" dirty="0" smtClean="0"/>
          </a:p>
        </p:txBody>
      </p:sp>
    </p:spTree>
    <p:extLst>
      <p:ext uri="{BB962C8B-B14F-4D97-AF65-F5344CB8AC3E}">
        <p14:creationId xmlns:p14="http://schemas.microsoft.com/office/powerpoint/2010/main" val="53608674"/>
      </p:ext>
    </p:extLst>
  </p:cSld>
  <p:clrMapOvr>
    <a:masterClrMapping/>
  </p:clrMapOvr>
  <p:transition>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字符串哈希算法</a:t>
            </a:r>
            <a:endParaRPr lang="zh-CN" altLang="en-US" dirty="0"/>
          </a:p>
        </p:txBody>
      </p:sp>
      <p:sp>
        <p:nvSpPr>
          <p:cNvPr id="3" name="内容占位符 2"/>
          <p:cNvSpPr>
            <a:spLocks noGrp="1"/>
          </p:cNvSpPr>
          <p:nvPr>
            <p:ph idx="1"/>
          </p:nvPr>
        </p:nvSpPr>
        <p:spPr/>
        <p:txBody>
          <a:bodyPr/>
          <a:lstStyle/>
          <a:p>
            <a:pPr lvl="2"/>
            <a:r>
              <a:rPr lang="en-US" altLang="zh-CN" dirty="0" err="1" smtClean="0"/>
              <a:t>STL</a:t>
            </a:r>
            <a:r>
              <a:rPr lang="zh-CN" altLang="en-US" dirty="0" smtClean="0"/>
              <a:t>中哈希函数的实现：</a:t>
            </a:r>
            <a:endParaRPr lang="en-US" altLang="zh-CN" dirty="0" smtClean="0"/>
          </a:p>
          <a:p>
            <a:pPr lvl="2"/>
            <a:endParaRPr lang="en-US" altLang="zh-CN" dirty="0" smtClean="0"/>
          </a:p>
          <a:p>
            <a:pPr lvl="2"/>
            <a:endParaRPr lang="en-US" altLang="zh-CN" dirty="0" smtClean="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6504" y="2348880"/>
            <a:ext cx="6124575"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1279889"/>
      </p:ext>
    </p:extLst>
  </p:cSld>
  <p:clrMapOvr>
    <a:masterClrMapping/>
  </p:clrMapOvr>
  <p:transition>
    <p:cut/>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活力">
  <a:themeElements>
    <a:clrScheme name="活力">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活力">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活力">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2214</TotalTime>
  <Words>877</Words>
  <Application>Microsoft Office PowerPoint</Application>
  <PresentationFormat>全屏显示(4:3)</PresentationFormat>
  <Paragraphs>154</Paragraphs>
  <Slides>30</Slides>
  <Notes>2</Notes>
  <HiddenSlides>0</HiddenSlides>
  <MMClips>0</MMClips>
  <ScaleCrop>false</ScaleCrop>
  <HeadingPairs>
    <vt:vector size="4" baseType="variant">
      <vt:variant>
        <vt:lpstr>主题</vt:lpstr>
      </vt:variant>
      <vt:variant>
        <vt:i4>1</vt:i4>
      </vt:variant>
      <vt:variant>
        <vt:lpstr>幻灯片标题</vt:lpstr>
      </vt:variant>
      <vt:variant>
        <vt:i4>30</vt:i4>
      </vt:variant>
    </vt:vector>
  </HeadingPairs>
  <TitlesOfParts>
    <vt:vector size="31" baseType="lpstr">
      <vt:lpstr>活力</vt:lpstr>
      <vt:lpstr>字符串算法</vt:lpstr>
      <vt:lpstr>字符串相关算法分类</vt:lpstr>
      <vt:lpstr>字符串哈希算法</vt:lpstr>
      <vt:lpstr>字符串哈希算法</vt:lpstr>
      <vt:lpstr>字符串哈希算法</vt:lpstr>
      <vt:lpstr>字符串哈希算法</vt:lpstr>
      <vt:lpstr>字符串哈希算法</vt:lpstr>
      <vt:lpstr>字符串哈希算法</vt:lpstr>
      <vt:lpstr>字符串哈希算法</vt:lpstr>
      <vt:lpstr>字符串哈希算法</vt:lpstr>
      <vt:lpstr>字符串哈希算法</vt:lpstr>
      <vt:lpstr>字符串哈希算法</vt:lpstr>
      <vt:lpstr>字符串哈希算法</vt:lpstr>
      <vt:lpstr>字符串哈希算法</vt:lpstr>
      <vt:lpstr>字符串哈希算法</vt:lpstr>
      <vt:lpstr>字符串哈希算法</vt:lpstr>
      <vt:lpstr>字符串哈希算法</vt:lpstr>
      <vt:lpstr>KMP算法</vt:lpstr>
      <vt:lpstr>KMP算法</vt:lpstr>
      <vt:lpstr>KMP算法</vt:lpstr>
      <vt:lpstr>KMP算法</vt:lpstr>
      <vt:lpstr>KMP算法</vt:lpstr>
      <vt:lpstr>KMP算法</vt:lpstr>
      <vt:lpstr>KMP算法</vt:lpstr>
      <vt:lpstr>KMP算法</vt:lpstr>
      <vt:lpstr>KMP算法</vt:lpstr>
      <vt:lpstr>KMP算法</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字符串算法</dc:title>
  <dc:creator>guanyu</dc:creator>
  <cp:lastModifiedBy>123</cp:lastModifiedBy>
  <cp:revision>46</cp:revision>
  <dcterms:created xsi:type="dcterms:W3CDTF">2017-03-11T14:42:28Z</dcterms:created>
  <dcterms:modified xsi:type="dcterms:W3CDTF">2017-04-01T10:20:43Z</dcterms:modified>
</cp:coreProperties>
</file>