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8" r:id="rId5"/>
    <p:sldId id="269" r:id="rId6"/>
    <p:sldId id="259" r:id="rId7"/>
    <p:sldId id="262" r:id="rId8"/>
    <p:sldId id="270" r:id="rId9"/>
    <p:sldId id="271" r:id="rId10"/>
    <p:sldId id="272" r:id="rId11"/>
    <p:sldId id="273" r:id="rId12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10204"/>
    <a:srgbClr val="020408"/>
    <a:srgbClr val="CBDEDE"/>
    <a:srgbClr val="394404"/>
    <a:srgbClr val="5F6F0F"/>
    <a:srgbClr val="718412"/>
    <a:srgbClr val="65741A"/>
    <a:srgbClr val="70811D"/>
    <a:srgbClr val="7B8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>
      <p:cViewPr varScale="1">
        <p:scale>
          <a:sx n="68" d="100"/>
          <a:sy n="68" d="100"/>
        </p:scale>
        <p:origin x="499" y="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smtClean="0"/>
              <a:t>Clique para editar o estilo do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smtClean="0"/>
              <a:t>Clique para editar o estilo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 smtClean="0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 smtClean="0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909836" y="2564903"/>
            <a:ext cx="7056784" cy="122413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Plano de Negócios da:</a:t>
            </a:r>
            <a:endParaRPr lang="pt-pt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1600584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622804" y="0"/>
            <a:ext cx="2566021" cy="648072"/>
          </a:xfrm>
          <a:solidFill>
            <a:srgbClr val="009999"/>
          </a:solidFill>
        </p:spPr>
        <p:txBody>
          <a:bodyPr rtlCol="0">
            <a:normAutofit fontScale="90000"/>
          </a:bodyPr>
          <a:lstStyle/>
          <a:p>
            <a:pPr rtl="0"/>
            <a:r>
              <a:rPr lang="pt-pt" dirty="0" smtClean="0"/>
              <a:t>Análise SWOT</a:t>
            </a:r>
            <a:endParaRPr lang="en-US" dirty="0"/>
          </a:p>
        </p:txBody>
      </p:sp>
      <p:graphicFrame>
        <p:nvGraphicFramePr>
          <p:cNvPr id="3" name="Marcador de Posição de Conteúdo 2"/>
          <p:cNvGraphicFramePr>
            <a:graphicFrameLocks noGrp="1"/>
          </p:cNvGraphicFramePr>
          <p:nvPr>
            <p:ph idx="1"/>
            <p:extLst/>
          </p:nvPr>
        </p:nvGraphicFramePr>
        <p:xfrm>
          <a:off x="909836" y="1268760"/>
          <a:ext cx="110172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56">
                  <a:extLst>
                    <a:ext uri="{9D8B030D-6E8A-4147-A177-3AD203B41FA5}">
                      <a16:colId xmlns:a16="http://schemas.microsoft.com/office/drawing/2014/main" val="2070739675"/>
                    </a:ext>
                  </a:extLst>
                </a:gridCol>
                <a:gridCol w="5288268">
                  <a:extLst>
                    <a:ext uri="{9D8B030D-6E8A-4147-A177-3AD203B41FA5}">
                      <a16:colId xmlns:a16="http://schemas.microsoft.com/office/drawing/2014/main" val="1655203568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Variedade de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Presença online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dirty="0" smtClean="0"/>
                        <a:t>Qualidade</a:t>
                      </a:r>
                      <a:r>
                        <a:rPr lang="pt-PT" sz="2000" b="1" baseline="0" dirty="0" smtClean="0"/>
                        <a:t> da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Pessoal de TI Qualificado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Atendimento de qualidade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Publicidade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="1" baseline="0" dirty="0" smtClean="0"/>
                        <a:t>Sem necessidade de Stock(</a:t>
                      </a:r>
                      <a:r>
                        <a:rPr lang="pt-PT" sz="2000" b="1" baseline="0" dirty="0" err="1" smtClean="0"/>
                        <a:t>Dropshipping</a:t>
                      </a:r>
                      <a:r>
                        <a:rPr lang="pt-PT" sz="2000" b="1" baseline="0" dirty="0" smtClean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sz="2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/>
                        <a:t>Dependência</a:t>
                      </a:r>
                      <a:r>
                        <a:rPr lang="pt-PT" sz="2000" baseline="0" dirty="0" smtClean="0"/>
                        <a:t> de fornecedores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Custo de produção variados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err="1" smtClean="0"/>
                        <a:t>Logistica</a:t>
                      </a:r>
                      <a:r>
                        <a:rPr lang="pt-PT" sz="2000" baseline="0" dirty="0" smtClean="0"/>
                        <a:t> para entrega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/>
                        <a:t>Falta de gráficas de confiança para impressão dos produtos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400" baseline="0" dirty="0" smtClean="0"/>
                        <a:t>Confiança baixa dos clientes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42846"/>
                  </a:ext>
                </a:extLst>
              </a:tr>
              <a:tr h="2520280"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Crescimento da comunidade 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Otaku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Gamers</a:t>
                      </a: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/</a:t>
                      </a:r>
                      <a:r>
                        <a:rPr lang="pt-PT" sz="2000" dirty="0" err="1" smtClean="0">
                          <a:solidFill>
                            <a:srgbClr val="009999"/>
                          </a:solidFill>
                        </a:rPr>
                        <a:t>Dev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Possibilidade infinitas de produtos novos que atendam os gostos dos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clientes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Maior uso da internet por parte da população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Colaboração com Digital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Influencers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Tecnologia de Self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Product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Personalization</a:t>
                      </a:r>
                      <a:endParaRPr lang="pt-PT" sz="2000" baseline="0" dirty="0" smtClean="0">
                        <a:solidFill>
                          <a:srgbClr val="009999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Usar da API do </a:t>
                      </a:r>
                      <a:r>
                        <a:rPr lang="pt-PT" sz="2000" baseline="0" dirty="0" err="1" smtClean="0">
                          <a:solidFill>
                            <a:srgbClr val="009999"/>
                          </a:solidFill>
                        </a:rPr>
                        <a:t>Multicaixa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Express para pagamento automático</a:t>
                      </a:r>
                      <a:endParaRPr lang="pt-PT" sz="2000" dirty="0" smtClean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Concorrência Interna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smtClean="0">
                          <a:solidFill>
                            <a:srgbClr val="009999"/>
                          </a:solidFill>
                        </a:rPr>
                        <a:t>Crise económica</a:t>
                      </a: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 no país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Aumento do dólar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Demora na importação do produto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Problemas de qualidade do produto ao imprimir localmente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Ataques de hacker na plataforma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baseline="0" dirty="0" smtClean="0">
                          <a:solidFill>
                            <a:srgbClr val="009999"/>
                          </a:solidFill>
                        </a:rPr>
                        <a:t>Regulamentação local para o comércio</a:t>
                      </a:r>
                      <a:endParaRPr lang="pt-PT" sz="2000" dirty="0">
                        <a:solidFill>
                          <a:srgbClr val="0099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42726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2638028" y="378904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Oportunidades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70676" y="37170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009999"/>
                </a:solidFill>
                <a:latin typeface="Impact" panose="020B0806030902050204" pitchFamily="34" charset="0"/>
              </a:rPr>
              <a:t>Ameaças</a:t>
            </a:r>
            <a:endParaRPr lang="pt-PT" sz="2800" dirty="0">
              <a:solidFill>
                <a:srgbClr val="009999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250096" y="7891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Forças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54652" y="789185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>
                <a:solidFill>
                  <a:srgbClr val="CBDEDE"/>
                </a:solidFill>
                <a:latin typeface="Impact" panose="020B0806030902050204" pitchFamily="34" charset="0"/>
              </a:rPr>
              <a:t>Fraquezas</a:t>
            </a:r>
            <a:endParaRPr lang="pt-PT" sz="2800" dirty="0">
              <a:solidFill>
                <a:srgbClr val="CBDED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4237"/>
              </p:ext>
            </p:extLst>
          </p:nvPr>
        </p:nvGraphicFramePr>
        <p:xfrm>
          <a:off x="0" y="0"/>
          <a:ext cx="12188826" cy="723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65">
                  <a:extLst>
                    <a:ext uri="{9D8B030D-6E8A-4147-A177-3AD203B41FA5}">
                      <a16:colId xmlns:a16="http://schemas.microsoft.com/office/drawing/2014/main" val="2428556064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728859525"/>
                    </a:ext>
                  </a:extLst>
                </a:gridCol>
                <a:gridCol w="1218883">
                  <a:extLst>
                    <a:ext uri="{9D8B030D-6E8A-4147-A177-3AD203B41FA5}">
                      <a16:colId xmlns:a16="http://schemas.microsoft.com/office/drawing/2014/main" val="209213039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2515939"/>
                    </a:ext>
                  </a:extLst>
                </a:gridCol>
                <a:gridCol w="2720544">
                  <a:extLst>
                    <a:ext uri="{9D8B030D-6E8A-4147-A177-3AD203B41FA5}">
                      <a16:colId xmlns:a16="http://schemas.microsoft.com/office/drawing/2014/main" val="229062365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3087539761"/>
                    </a:ext>
                  </a:extLst>
                </a:gridCol>
              </a:tblGrid>
              <a:tr h="2152316"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Problema-1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Dificuldades em</a:t>
                      </a:r>
                      <a:r>
                        <a:rPr lang="pt-PT" sz="1600" baseline="0" dirty="0" smtClean="0"/>
                        <a:t> encontrar produtos geeks de qualidade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Falta de uma referência nacional no mercado para geeks.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Necessidade de produtos geeks personalizados</a:t>
                      </a:r>
                    </a:p>
                    <a:p>
                      <a:endParaRPr lang="pt-PT" sz="1600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Solução-4</a:t>
                      </a:r>
                    </a:p>
                    <a:p>
                      <a:r>
                        <a:rPr lang="pt-PT" sz="1600" dirty="0" smtClean="0"/>
                        <a:t>Um e-commerce</a:t>
                      </a:r>
                      <a:r>
                        <a:rPr lang="pt-PT" sz="1600" baseline="0" dirty="0" smtClean="0"/>
                        <a:t> especializado em produtos geeks, oferecendo uma ampla variedade de itens quer exclusivos quer comuns velando sempre pela qualidade.</a:t>
                      </a:r>
                      <a:endParaRPr lang="pt-PT" sz="16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pt-PT" sz="1600" dirty="0" smtClean="0"/>
                        <a:t>Proposta de Valor-3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Oferecer uma experiência de compra personalizada, permitindo que os clientes criem e comprem produtos únicos que reflitam suas identidades geeks</a:t>
                      </a:r>
                      <a:endParaRPr lang="pt-PT" sz="16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 smtClean="0"/>
                        <a:t>VaLtagem</a:t>
                      </a:r>
                      <a:r>
                        <a:rPr lang="pt-PT" sz="1600" dirty="0" smtClean="0"/>
                        <a:t> Competitiva-9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Plataforma de e-commerce altamente</a:t>
                      </a:r>
                      <a:r>
                        <a:rPr lang="pt-PT" sz="1600" baseline="0" dirty="0" smtClean="0"/>
                        <a:t> personalizável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Usar </a:t>
                      </a:r>
                      <a:r>
                        <a:rPr lang="pt-PT" sz="1600" baseline="0" dirty="0" err="1" smtClean="0"/>
                        <a:t>machine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learning</a:t>
                      </a:r>
                      <a:r>
                        <a:rPr lang="pt-PT" sz="1600" baseline="0" dirty="0" smtClean="0"/>
                        <a:t> para estudar os padrões de compra dos clientes e oferecer melhores propostas de valor</a:t>
                      </a:r>
                      <a:endParaRPr lang="pt-P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PT" sz="1600" dirty="0" smtClean="0"/>
                        <a:t>Segmento</a:t>
                      </a:r>
                      <a:r>
                        <a:rPr lang="pt-PT" sz="1600" baseline="0" dirty="0" smtClean="0"/>
                        <a:t> de Clientes-2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Crianças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Otakus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Otomes</a:t>
                      </a:r>
                      <a:endParaRPr lang="pt-PT" sz="1600" dirty="0" smtClean="0"/>
                    </a:p>
                    <a:p>
                      <a:pPr marL="285750" marR="0" indent="-28575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baseline="0" dirty="0" err="1" smtClean="0"/>
                        <a:t>Gamers</a:t>
                      </a:r>
                      <a:endParaRPr lang="pt-PT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err="1" smtClean="0"/>
                        <a:t>Devs</a:t>
                      </a:r>
                      <a:endParaRPr lang="pt-PT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Fã</a:t>
                      </a:r>
                      <a:r>
                        <a:rPr lang="pt-PT" sz="1600" baseline="0" dirty="0" smtClean="0"/>
                        <a:t> de tecnologia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Fãs de ficção científica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Comunidade Geeks em geral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41943"/>
                  </a:ext>
                </a:extLst>
              </a:tr>
              <a:tr h="215231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Métricas</a:t>
                      </a:r>
                      <a:r>
                        <a:rPr lang="pt-PT" sz="1600" baseline="0" dirty="0" smtClean="0"/>
                        <a:t> Chave-8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retorno de cliente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Taxa de conversão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Crescimento do Tráfego Orgânico</a:t>
                      </a:r>
                      <a:endParaRPr lang="pt-PT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smtClean="0"/>
                        <a:t>Canais-5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E-commerce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Instagram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Facebook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Eventos</a:t>
                      </a:r>
                      <a:r>
                        <a:rPr lang="pt-PT" sz="1600" baseline="0" dirty="0" smtClean="0"/>
                        <a:t> Geeks como o “</a:t>
                      </a:r>
                      <a:r>
                        <a:rPr lang="pt-PT" sz="1600" baseline="0" dirty="0" err="1" smtClean="0"/>
                        <a:t>Otaku</a:t>
                      </a:r>
                      <a:r>
                        <a:rPr lang="pt-PT" sz="1600" baseline="0" dirty="0" smtClean="0"/>
                        <a:t> </a:t>
                      </a:r>
                      <a:r>
                        <a:rPr lang="pt-PT" sz="1600" baseline="0" dirty="0" err="1" smtClean="0"/>
                        <a:t>Matsuri</a:t>
                      </a:r>
                      <a:r>
                        <a:rPr lang="pt-PT" sz="1600" baseline="0" dirty="0" smtClean="0"/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Parcerias com sites especializados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51818"/>
                  </a:ext>
                </a:extLst>
              </a:tr>
              <a:tr h="1922735"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Estrutura de Custos-7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 de produção/impressão dos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marketing digital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com pessoal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Custos de manutenção do 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Despesas operacionais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 de entrega de produto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Logística</a:t>
                      </a:r>
                      <a:r>
                        <a:rPr lang="pt-PT" sz="1600" baseline="0" dirty="0" smtClean="0"/>
                        <a:t> de importação de produtos</a:t>
                      </a:r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PT" sz="1600" dirty="0" smtClean="0"/>
                        <a:t>Receitas-6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dirty="0" smtClean="0"/>
                        <a:t>Venda de produtos personalizados</a:t>
                      </a:r>
                      <a:r>
                        <a:rPr lang="pt-PT" sz="1600" baseline="0" dirty="0" smtClean="0"/>
                        <a:t> como canecas, t-shirts, capas de telefone, agendas, pingentes, colares, </a:t>
                      </a:r>
                      <a:r>
                        <a:rPr lang="pt-PT" sz="1600" baseline="0" dirty="0" err="1" smtClean="0"/>
                        <a:t>auto-colantes</a:t>
                      </a:r>
                      <a:r>
                        <a:rPr lang="pt-PT" sz="1600" baseline="0" dirty="0" smtClean="0"/>
                        <a:t>, roupas, acessórios genéricos.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Personalização </a:t>
                      </a:r>
                      <a:r>
                        <a:rPr lang="pt-PT" sz="1600" baseline="0" dirty="0" err="1" smtClean="0"/>
                        <a:t>premium</a:t>
                      </a:r>
                      <a:r>
                        <a:rPr lang="pt-PT" sz="1600" baseline="0" dirty="0" smtClean="0"/>
                        <a:t>, onde podes criar o teu próprio produto na plataforma e depois só encomendar o produto.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Publicidade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sz="1600" baseline="0" dirty="0" smtClean="0"/>
                        <a:t>Eventos e Workshops, cinema </a:t>
                      </a:r>
                      <a:r>
                        <a:rPr lang="pt-PT" sz="1600" baseline="0" dirty="0" err="1" smtClean="0"/>
                        <a:t>Greek</a:t>
                      </a: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700181"/>
                  </a:ext>
                </a:extLst>
              </a:tr>
              <a:tr h="619172">
                <a:tc gridSpan="6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pt-PT" sz="2000" dirty="0" smtClean="0">
                          <a:solidFill>
                            <a:schemeClr val="tx1"/>
                          </a:solidFill>
                          <a:latin typeface="Impact" panose="020B0806030902050204" pitchFamily="34" charset="0"/>
                        </a:rPr>
                        <a:t>Lean Canvas</a:t>
                      </a:r>
                      <a:endParaRPr lang="pt-PT" sz="2000" dirty="0">
                        <a:solidFill>
                          <a:schemeClr val="tx1"/>
                        </a:solidFill>
                        <a:latin typeface="Impact" panose="020B0806030902050204" pitchFamily="34" charset="0"/>
                      </a:endParaRPr>
                    </a:p>
                  </a:txBody>
                  <a:tcP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6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548680"/>
            <a:ext cx="10197333" cy="460851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404664"/>
            <a:ext cx="9749525" cy="469542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692696"/>
            <a:ext cx="10153128" cy="4564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620688"/>
            <a:ext cx="9937104" cy="47587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76672"/>
            <a:ext cx="10859905" cy="44181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894870"/>
            <a:ext cx="2167362" cy="1965471"/>
          </a:xfrm>
          <a:prstGeom prst="rect">
            <a:avLst/>
          </a:prstGeom>
        </p:spPr>
      </p:pic>
      <p:sp>
        <p:nvSpPr>
          <p:cNvPr id="12" name="Título 12"/>
          <p:cNvSpPr>
            <a:spLocks noGrp="1"/>
          </p:cNvSpPr>
          <p:nvPr>
            <p:ph type="title"/>
          </p:nvPr>
        </p:nvSpPr>
        <p:spPr>
          <a:xfrm>
            <a:off x="10198868" y="6212269"/>
            <a:ext cx="1989957" cy="648072"/>
          </a:xfrm>
          <a:solidFill>
            <a:srgbClr val="009999"/>
          </a:solidFill>
        </p:spPr>
        <p:txBody>
          <a:bodyPr rtlCol="0">
            <a:normAutofit/>
          </a:bodyPr>
          <a:lstStyle/>
          <a:p>
            <a:pPr rtl="0"/>
            <a:r>
              <a:rPr lang="pt-pt" dirty="0" err="1" smtClean="0"/>
              <a:t>Mockups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" id="{7937A00E-BA26-42C4-8F50-F93CA9CC2358}" vid="{94A5997D-5A7B-41B1-91EA-4D5CFF10FA40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triplo (ecrã panorâmico)</Template>
  <TotalTime>688</TotalTime>
  <Words>367</Words>
  <Application>Microsoft Office PowerPoint</Application>
  <PresentationFormat>Personalizados</PresentationFormat>
  <Paragraphs>82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Tecnologia 16x9</vt:lpstr>
      <vt:lpstr>Apresentação do PowerPoint</vt:lpstr>
      <vt:lpstr>Análise SWOT</vt:lpstr>
      <vt:lpstr>Apresentação do PowerPoint</vt:lpstr>
      <vt:lpstr>Mockups</vt:lpstr>
      <vt:lpstr>Mockups</vt:lpstr>
      <vt:lpstr>Mockups</vt:lpstr>
      <vt:lpstr>Mockups</vt:lpstr>
      <vt:lpstr>Mockups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Plano de Negócios da “Necrus”</dc:title>
  <dc:creator>Erivelto Silva</dc:creator>
  <cp:lastModifiedBy>Erivelto Silva</cp:lastModifiedBy>
  <cp:revision>35</cp:revision>
  <dcterms:created xsi:type="dcterms:W3CDTF">2024-04-02T23:13:15Z</dcterms:created>
  <dcterms:modified xsi:type="dcterms:W3CDTF">2024-04-04T14:52:07Z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