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/>
    <p:restoredTop sz="94580"/>
  </p:normalViewPr>
  <p:slideViewPr>
    <p:cSldViewPr>
      <p:cViewPr varScale="1">
        <p:scale>
          <a:sx n="150" d="100"/>
          <a:sy n="150" d="100"/>
        </p:scale>
        <p:origin x="5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7EA2-93B5-4D5C-A0DC-79E0A720EDB8}" type="datetimeFigureOut">
              <a:rPr lang="pt-BR" smtClean="0"/>
              <a:t>08/08/17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C84-77A2-4A61-9B60-9F96455AA25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C84-77A2-4A61-9B60-9F96455AA2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6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546768" y="5257690"/>
            <a:ext cx="1566424" cy="1561296"/>
            <a:chOff x="7546768" y="5257690"/>
            <a:chExt cx="1566424" cy="1561296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8509115" y="6530954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8825160" y="6530954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7878795" y="6530954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8194840" y="6530954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7878795" y="6212199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8194840" y="6212199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8509115" y="6212199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8825160" y="6212199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7546768" y="6530954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8509115" y="5894366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8825160" y="5894366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8194840" y="5894366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8509115" y="5574995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8825160" y="5574995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8825160" y="5257690"/>
              <a:ext cx="288032" cy="288032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</p:grpSp>
      <p:grpSp>
        <p:nvGrpSpPr>
          <p:cNvPr id="23" name="Grupo 22"/>
          <p:cNvGrpSpPr/>
          <p:nvPr userDrawn="1"/>
        </p:nvGrpSpPr>
        <p:grpSpPr>
          <a:xfrm>
            <a:off x="265137" y="192740"/>
            <a:ext cx="3971806" cy="1623260"/>
            <a:chOff x="265137" y="192740"/>
            <a:chExt cx="3971806" cy="162326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265137" y="1384495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679468" y="1384495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265137" y="980728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679468" y="980728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265137" y="591988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79468" y="591988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1070516" y="984828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75368" y="200940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1070516" y="200940"/>
              <a:ext cx="360040" cy="360040"/>
            </a:xfrm>
            <a:prstGeom prst="round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72020" y="192740"/>
              <a:ext cx="385631" cy="385631"/>
            </a:xfrm>
            <a:prstGeom prst="ellipse">
              <a:avLst/>
            </a:prstGeom>
            <a:solidFill>
              <a:srgbClr val="EA4024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383148" y="1077336"/>
              <a:ext cx="2853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INSTITUTO FEDERAL DE</a:t>
              </a:r>
            </a:p>
            <a:p>
              <a:r>
                <a:rPr lang="pt-BR" sz="1400" b="1" dirty="0" smtClean="0"/>
                <a:t>EDUCAÇÃO, CIÊNCIA E TECNOLOGIA</a:t>
              </a:r>
            </a:p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BAHIA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/>
          <p:nvPr userDrawn="1"/>
        </p:nvCxnSpPr>
        <p:spPr>
          <a:xfrm>
            <a:off x="855388" y="3734448"/>
            <a:ext cx="731143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1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0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215936"/>
            <a:ext cx="9144000" cy="12241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  <p:pic>
        <p:nvPicPr>
          <p:cNvPr id="3074" name="Imagem 1" descr="marca_ifbah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8" y="6161535"/>
            <a:ext cx="1625789" cy="6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3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7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5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80C3-8BD7-4531-B6D9-569F2C3DC7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7772400" cy="866527"/>
          </a:xfrm>
        </p:spPr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Compreensão e implementação dos conceitos básicos da linguagem Java, e do paradigma de programação orientada a objetos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Conteúdo 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sz="4400" b="1" dirty="0" smtClean="0"/>
              <a:t>Contextualização</a:t>
            </a:r>
            <a:r>
              <a:rPr lang="pt-BR" sz="4400" b="1" dirty="0"/>
              <a:t>:</a:t>
            </a:r>
            <a:endParaRPr lang="pt-BR" sz="4400" b="1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Linguagem Java;</a:t>
            </a:r>
          </a:p>
          <a:p>
            <a:pPr marL="728663" lvl="1" indent="-385763">
              <a:buFont typeface="+mj-lt"/>
              <a:buAutoNum type="romanUcPeriod"/>
            </a:pPr>
            <a:r>
              <a:rPr lang="pt-BR" dirty="0"/>
              <a:t>Paradigma de Programação Orientada a </a:t>
            </a:r>
            <a:r>
              <a:rPr lang="pt-BR" dirty="0" smtClean="0"/>
              <a:t>Objetos;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Compiladores e interpretadores; 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Máquina Virtual Java </a:t>
            </a:r>
            <a:r>
              <a:rPr lang="pt-BR" smtClean="0"/>
              <a:t>(JVM/JRE);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Kit de Desenvolvimento Java (JDK)</a:t>
            </a:r>
            <a:r>
              <a:rPr lang="pt-BR" dirty="0" smtClean="0"/>
              <a:t>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err="1" smtClean="0"/>
              <a:t>IDEs</a:t>
            </a:r>
            <a:r>
              <a:rPr lang="pt-BR" dirty="0" smtClean="0"/>
              <a:t> (ferramentas de desenvolvimento);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Conhecendo e criando  um projeto no </a:t>
            </a:r>
            <a:r>
              <a:rPr lang="pt-BR" dirty="0" err="1" smtClean="0"/>
              <a:t>Netbeans</a:t>
            </a:r>
            <a:r>
              <a:rPr lang="pt-BR" dirty="0" smtClean="0"/>
              <a:t>;</a:t>
            </a:r>
          </a:p>
          <a:p>
            <a:pPr marL="728663" lvl="1" indent="-385763">
              <a:buFont typeface="+mj-lt"/>
              <a:buAutoNum type="romanUcPeriod"/>
            </a:pPr>
            <a:r>
              <a:rPr lang="pt-BR" dirty="0" err="1" smtClean="0"/>
              <a:t>APIs</a:t>
            </a:r>
            <a:r>
              <a:rPr lang="pt-BR" dirty="0" smtClean="0"/>
              <a:t> Java (bibliotecas)</a:t>
            </a:r>
          </a:p>
          <a:p>
            <a:pPr marL="728663" lvl="1" indent="-385763">
              <a:buFont typeface="+mj-lt"/>
              <a:buAutoNum type="romanUcPeriod"/>
            </a:pPr>
            <a:endParaRPr lang="pt-BR" b="1" dirty="0" smtClean="0"/>
          </a:p>
          <a:p>
            <a:pPr marL="385763" indent="-385763">
              <a:buFont typeface="+mj-lt"/>
              <a:buAutoNum type="arabicPeriod"/>
            </a:pPr>
            <a:r>
              <a:rPr lang="pt-BR" sz="4400" b="1" dirty="0" smtClean="0"/>
              <a:t>Sintaxe Básica da Linguagem Java:</a:t>
            </a:r>
          </a:p>
          <a:p>
            <a:pPr marL="728663" lvl="1" indent="-385763">
              <a:buFont typeface="+mj-lt"/>
              <a:buAutoNum type="romanUcPeriod"/>
            </a:pPr>
            <a:r>
              <a:rPr lang="pt-BR" dirty="0" smtClean="0"/>
              <a:t>Declarando variáveis</a:t>
            </a:r>
            <a:r>
              <a:rPr lang="pt-BR" dirty="0"/>
              <a:t>, </a:t>
            </a:r>
            <a:r>
              <a:rPr lang="pt-BR" dirty="0" smtClean="0"/>
              <a:t>tipos, e inserção </a:t>
            </a:r>
            <a:r>
              <a:rPr lang="pt-BR" dirty="0"/>
              <a:t>de </a:t>
            </a:r>
            <a:r>
              <a:rPr lang="pt-BR" dirty="0" smtClean="0"/>
              <a:t>valores em variáveis;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/>
              <a:t>Saída de valores pelo terminal, </a:t>
            </a:r>
            <a:r>
              <a:rPr lang="pt-BR" dirty="0" smtClean="0"/>
              <a:t>concatenação;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/>
              <a:t>Inserção de valores pelo terminal (classe Scanner</a:t>
            </a:r>
            <a:r>
              <a:rPr lang="pt-BR" dirty="0" smtClean="0"/>
              <a:t>);</a:t>
            </a:r>
            <a:endParaRPr lang="pt-BR" dirty="0" smtClean="0"/>
          </a:p>
          <a:p>
            <a:pPr marL="728663" lvl="1" indent="-385763">
              <a:buFont typeface="+mj-lt"/>
              <a:buAutoNum type="romanUcPeriod"/>
            </a:pPr>
            <a:r>
              <a:rPr lang="pt-BR" dirty="0"/>
              <a:t>Importando classes de bibliotecas (</a:t>
            </a:r>
            <a:r>
              <a:rPr lang="pt-BR" dirty="0" err="1"/>
              <a:t>import</a:t>
            </a:r>
            <a:r>
              <a:rPr lang="pt-BR" dirty="0" smtClean="0"/>
              <a:t>);</a:t>
            </a:r>
          </a:p>
          <a:p>
            <a:pPr marL="728663" lvl="1" indent="-385763">
              <a:buFont typeface="+mj-lt"/>
              <a:buAutoNum type="romanUcPeriod"/>
            </a:pP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/>
              <a:t>else</a:t>
            </a:r>
            <a:r>
              <a:rPr lang="pt-BR" dirty="0" smtClean="0"/>
              <a:t>;</a:t>
            </a:r>
          </a:p>
          <a:p>
            <a:pPr marL="728663" lvl="1" indent="-385763">
              <a:buFont typeface="+mj-lt"/>
              <a:buAutoNum type="romanUcPeriod"/>
            </a:pPr>
            <a:r>
              <a:rPr lang="pt-BR" dirty="0"/>
              <a:t>Tipo </a:t>
            </a:r>
            <a:r>
              <a:rPr lang="pt-BR" dirty="0" smtClean="0"/>
              <a:t>especial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  <a:endParaRPr lang="pt-BR" dirty="0" smtClean="0"/>
          </a:p>
          <a:p>
            <a:pPr marL="385763" indent="-385763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pt-BR" sz="1600" dirty="0"/>
              <a:t>Operadores Aritméticos e Classe </a:t>
            </a:r>
            <a:r>
              <a:rPr lang="pt-BR" sz="1600" dirty="0" err="1" smtClean="0"/>
              <a:t>Math</a:t>
            </a:r>
            <a:r>
              <a:rPr lang="pt-BR" sz="1600" dirty="0" smtClean="0"/>
              <a:t>;</a:t>
            </a:r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pt-BR" sz="1600" dirty="0" smtClean="0"/>
              <a:t> Tipos </a:t>
            </a:r>
            <a:r>
              <a:rPr lang="pt-BR" sz="1600" dirty="0"/>
              <a:t>Primitivos do Java: </a:t>
            </a:r>
            <a:r>
              <a:rPr lang="pt-BR" sz="1600" dirty="0" smtClean="0">
                <a:solidFill>
                  <a:srgbClr val="FF0000"/>
                </a:solidFill>
              </a:rPr>
              <a:t>Lógico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  <a:r>
              <a:rPr lang="pt-BR" sz="1600" dirty="0"/>
              <a:t> </a:t>
            </a:r>
            <a:r>
              <a:rPr lang="pt-BR" sz="1600" dirty="0" err="1" smtClean="0"/>
              <a:t>boolean</a:t>
            </a:r>
            <a:r>
              <a:rPr lang="pt-BR" sz="1600" dirty="0"/>
              <a:t>.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Literal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  <a:r>
              <a:rPr lang="pt-BR" sz="1600" dirty="0"/>
              <a:t> </a:t>
            </a:r>
            <a:r>
              <a:rPr lang="pt-BR" sz="1600" dirty="0" smtClean="0"/>
              <a:t>char. </a:t>
            </a:r>
            <a:r>
              <a:rPr lang="pt-BR" sz="1600" dirty="0" smtClean="0">
                <a:solidFill>
                  <a:srgbClr val="FF0000"/>
                </a:solidFill>
              </a:rPr>
              <a:t>Inteiro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  <a:r>
              <a:rPr lang="pt-BR" sz="1600" dirty="0"/>
              <a:t> byte, short, </a:t>
            </a:r>
            <a:r>
              <a:rPr lang="pt-BR" sz="1600" dirty="0" err="1"/>
              <a:t>int</a:t>
            </a:r>
            <a:r>
              <a:rPr lang="pt-BR" sz="1600" dirty="0"/>
              <a:t>, </a:t>
            </a:r>
            <a:r>
              <a:rPr lang="pt-BR" sz="1600" dirty="0" smtClean="0"/>
              <a:t>long</a:t>
            </a:r>
            <a:r>
              <a:rPr lang="pt-BR" sz="1600" dirty="0"/>
              <a:t>.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Real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  <a:r>
              <a:rPr lang="pt-BR" sz="1600" dirty="0"/>
              <a:t> </a:t>
            </a:r>
            <a:r>
              <a:rPr lang="pt-BR" sz="1600" dirty="0" err="1"/>
              <a:t>float</a:t>
            </a:r>
            <a:r>
              <a:rPr lang="pt-BR" sz="1600" dirty="0"/>
              <a:t>, </a:t>
            </a:r>
            <a:r>
              <a:rPr lang="pt-BR" sz="1600" dirty="0" err="1" smtClean="0"/>
              <a:t>double</a:t>
            </a:r>
            <a:endParaRPr lang="pt-BR" sz="1600" dirty="0" smtClean="0"/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pt-BR" sz="1600" dirty="0"/>
              <a:t>Operadores Lógicos e </a:t>
            </a:r>
            <a:r>
              <a:rPr lang="pt-BR" sz="1600" dirty="0" smtClean="0"/>
              <a:t>Relacionais: </a:t>
            </a:r>
            <a:r>
              <a:rPr lang="mr-IN" sz="1600" dirty="0"/>
              <a:t>&gt;, &lt;, &gt;=, &lt;=, == </a:t>
            </a:r>
            <a:r>
              <a:rPr lang="mr-IN" sz="1600" dirty="0" err="1" smtClean="0"/>
              <a:t>e</a:t>
            </a:r>
            <a:r>
              <a:rPr lang="mr-IN" sz="1600" dirty="0" smtClean="0"/>
              <a:t> !=</a:t>
            </a:r>
            <a:endParaRPr lang="en-US" sz="1600" dirty="0" smtClean="0"/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en-US" sz="1600" dirty="0" err="1"/>
              <a:t>Estruturas</a:t>
            </a:r>
            <a:r>
              <a:rPr lang="en-US" sz="1600" dirty="0"/>
              <a:t> </a:t>
            </a:r>
            <a:r>
              <a:rPr lang="en-US" sz="1600" dirty="0" err="1"/>
              <a:t>Condicionais</a:t>
            </a:r>
            <a:r>
              <a:rPr lang="en-US" sz="1600" dirty="0"/>
              <a:t> de </a:t>
            </a:r>
            <a:r>
              <a:rPr lang="en-US" sz="1600" dirty="0" err="1"/>
              <a:t>Múltipla</a:t>
            </a:r>
            <a:r>
              <a:rPr lang="en-US" sz="1600" dirty="0"/>
              <a:t> </a:t>
            </a:r>
            <a:r>
              <a:rPr lang="en-US" sz="1600" dirty="0" err="1" smtClean="0"/>
              <a:t>situações</a:t>
            </a:r>
            <a:r>
              <a:rPr lang="en-US" sz="1600" dirty="0" smtClean="0"/>
              <a:t>: Switch e </a:t>
            </a:r>
            <a:r>
              <a:rPr lang="en-US" sz="1600" dirty="0" err="1" smtClean="0"/>
              <a:t>elseif</a:t>
            </a:r>
            <a:endParaRPr lang="en-US" sz="1600" dirty="0" smtClean="0"/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en-US" sz="1600" dirty="0" err="1"/>
              <a:t>Estruturas</a:t>
            </a:r>
            <a:r>
              <a:rPr lang="en-US" sz="1600" dirty="0"/>
              <a:t> de </a:t>
            </a:r>
            <a:r>
              <a:rPr lang="en-US" sz="1600" dirty="0" err="1" smtClean="0"/>
              <a:t>Repetição</a:t>
            </a:r>
            <a:r>
              <a:rPr lang="en-US" sz="1600" dirty="0" smtClean="0"/>
              <a:t>: while, for</a:t>
            </a:r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en-US" sz="1600" dirty="0" err="1" smtClean="0"/>
              <a:t>Vetores</a:t>
            </a:r>
            <a:endParaRPr lang="en-US" sz="1600" dirty="0" smtClean="0"/>
          </a:p>
          <a:p>
            <a:pPr marL="971550" lvl="1" indent="-571500">
              <a:spcBef>
                <a:spcPts val="0"/>
              </a:spcBef>
              <a:buFont typeface="+mj-lt"/>
              <a:buAutoNum type="romanUcPeriod" startAt="7"/>
            </a:pPr>
            <a:r>
              <a:rPr lang="en-US" sz="1600" dirty="0" err="1" smtClean="0"/>
              <a:t>Trabalhando</a:t>
            </a:r>
            <a:r>
              <a:rPr lang="en-US" sz="1600" dirty="0" smtClean="0"/>
              <a:t> </a:t>
            </a:r>
            <a:r>
              <a:rPr lang="en-US" sz="1600" dirty="0"/>
              <a:t>com </a:t>
            </a:r>
            <a:r>
              <a:rPr lang="en-US" sz="1600" dirty="0" err="1" smtClean="0"/>
              <a:t>Datas</a:t>
            </a:r>
            <a:endParaRPr lang="en-US" sz="1600" dirty="0" smtClean="0"/>
          </a:p>
          <a:p>
            <a:pPr marL="571500" lvl="0" indent="-571500">
              <a:spcBef>
                <a:spcPts val="0"/>
              </a:spcBef>
              <a:buFont typeface="+mj-lt"/>
              <a:buAutoNum type="romanUcPeriod" startAt="7"/>
            </a:pPr>
            <a:endParaRPr lang="en-US" sz="2000" dirty="0"/>
          </a:p>
          <a:p>
            <a:pPr marL="571500" lvl="0" indent="-571500">
              <a:spcBef>
                <a:spcPts val="0"/>
              </a:spcBef>
              <a:buFont typeface="+mj-lt"/>
              <a:buAutoNum type="arabicPeriod" startAt="3"/>
            </a:pPr>
            <a:r>
              <a:rPr lang="en-US" sz="2800" b="1" dirty="0" err="1" smtClean="0"/>
              <a:t>Métodos</a:t>
            </a:r>
            <a:endParaRPr lang="en-US" sz="2800" b="1" dirty="0" smtClean="0"/>
          </a:p>
          <a:p>
            <a:pPr marL="971550" lvl="1" indent="-571500"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/>
              <a:t>Utilizando</a:t>
            </a:r>
            <a:r>
              <a:rPr lang="en-US" sz="1600" dirty="0"/>
              <a:t> um </a:t>
            </a:r>
            <a:r>
              <a:rPr lang="en-US" sz="1600" dirty="0" err="1"/>
              <a:t>método</a:t>
            </a:r>
            <a:r>
              <a:rPr lang="en-US" sz="1600" dirty="0"/>
              <a:t> simples (</a:t>
            </a:r>
            <a:r>
              <a:rPr lang="en-US" sz="1600" dirty="0" err="1"/>
              <a:t>sem</a:t>
            </a:r>
            <a:r>
              <a:rPr lang="en-US" sz="1600" dirty="0"/>
              <a:t> </a:t>
            </a:r>
            <a:r>
              <a:rPr lang="en-US" sz="1600" dirty="0" err="1"/>
              <a:t>retorno</a:t>
            </a:r>
            <a:r>
              <a:rPr lang="en-US" sz="1600" dirty="0"/>
              <a:t> e </a:t>
            </a:r>
            <a:r>
              <a:rPr lang="en-US" sz="1600" dirty="0" err="1"/>
              <a:t>sem</a:t>
            </a:r>
            <a:r>
              <a:rPr lang="en-US" sz="1600" dirty="0"/>
              <a:t> </a:t>
            </a:r>
            <a:r>
              <a:rPr lang="en-US" sz="1600" dirty="0" err="1"/>
              <a:t>parâmetros</a:t>
            </a:r>
            <a:r>
              <a:rPr lang="en-US" sz="1600" dirty="0" smtClean="0"/>
              <a:t>);</a:t>
            </a:r>
          </a:p>
          <a:p>
            <a:pPr marL="971550" lvl="1" indent="-571500"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/>
              <a:t>Utilizando</a:t>
            </a:r>
            <a:r>
              <a:rPr lang="en-US" sz="1600" dirty="0"/>
              <a:t> um </a:t>
            </a:r>
            <a:r>
              <a:rPr lang="en-US" sz="1600" dirty="0" err="1"/>
              <a:t>método</a:t>
            </a:r>
            <a:r>
              <a:rPr lang="en-US" sz="1600" dirty="0"/>
              <a:t> com </a:t>
            </a:r>
            <a:r>
              <a:rPr lang="en-US" sz="1600" dirty="0" err="1"/>
              <a:t>retorno</a:t>
            </a:r>
            <a:r>
              <a:rPr lang="en-US" sz="1600" dirty="0"/>
              <a:t> e com </a:t>
            </a:r>
            <a:r>
              <a:rPr lang="en-US" sz="1600" dirty="0" err="1" smtClean="0"/>
              <a:t>parâmetros</a:t>
            </a:r>
            <a:r>
              <a:rPr lang="en-US" sz="1600" dirty="0" smtClean="0"/>
              <a:t>;</a:t>
            </a:r>
          </a:p>
          <a:p>
            <a:pPr marL="971550" lvl="1" indent="-571500"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/>
              <a:t>A</a:t>
            </a:r>
            <a:r>
              <a:rPr lang="en-US" sz="1600" dirty="0" err="1" smtClean="0"/>
              <a:t>cessando</a:t>
            </a:r>
            <a:r>
              <a:rPr lang="en-US" sz="1600" dirty="0" smtClean="0"/>
              <a:t> </a:t>
            </a:r>
            <a:r>
              <a:rPr lang="en-US" sz="1600" dirty="0"/>
              <a:t>um </a:t>
            </a:r>
            <a:r>
              <a:rPr lang="en-US" sz="1600" dirty="0" err="1"/>
              <a:t>método</a:t>
            </a:r>
            <a:r>
              <a:rPr lang="en-US" sz="1600" dirty="0"/>
              <a:t> que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outra</a:t>
            </a:r>
            <a:r>
              <a:rPr lang="en-US" sz="1600" dirty="0"/>
              <a:t> </a:t>
            </a:r>
            <a:r>
              <a:rPr lang="en-US" sz="1600" dirty="0" err="1" smtClean="0"/>
              <a:t>classe</a:t>
            </a:r>
            <a:r>
              <a:rPr lang="en-US" sz="1600" dirty="0" smtClean="0"/>
              <a:t>;</a:t>
            </a:r>
          </a:p>
          <a:p>
            <a:pPr marL="971550" lvl="1" indent="-571500"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 smtClean="0"/>
              <a:t>Modificar</a:t>
            </a:r>
            <a:r>
              <a:rPr lang="en-US" sz="1600" dirty="0" smtClean="0"/>
              <a:t> </a:t>
            </a:r>
            <a:r>
              <a:rPr lang="en-US" sz="1600" dirty="0"/>
              <a:t>o valor de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variável</a:t>
            </a:r>
            <a:r>
              <a:rPr lang="en-US" sz="1600" dirty="0"/>
              <a:t> </a:t>
            </a:r>
            <a:r>
              <a:rPr lang="en-US" sz="1600" dirty="0" err="1"/>
              <a:t>privada</a:t>
            </a:r>
            <a:r>
              <a:rPr lang="en-US" sz="1600" dirty="0"/>
              <a:t> que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outra</a:t>
            </a:r>
            <a:r>
              <a:rPr lang="en-US" sz="1600" dirty="0"/>
              <a:t> </a:t>
            </a:r>
            <a:r>
              <a:rPr lang="en-US" sz="1600" dirty="0" err="1" smtClean="0"/>
              <a:t>classe</a:t>
            </a:r>
            <a:r>
              <a:rPr lang="en-US" sz="1600" dirty="0" smtClean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b="1" dirty="0" smtClean="0"/>
              <a:t>Orientação a Objetos</a:t>
            </a:r>
          </a:p>
          <a:p>
            <a:pPr marL="971550" lvl="1" indent="-571500">
              <a:buFont typeface="+mj-lt"/>
              <a:buAutoNum type="romanUcPeriod"/>
            </a:pPr>
            <a:r>
              <a:rPr lang="pt-BR" sz="2000" dirty="0"/>
              <a:t>Conceito de classes (atributos e métodos</a:t>
            </a:r>
            <a:r>
              <a:rPr lang="pt-BR" sz="2000" dirty="0" smtClean="0"/>
              <a:t>);</a:t>
            </a:r>
          </a:p>
          <a:p>
            <a:pPr marL="971550" lvl="1" indent="-571500">
              <a:buFont typeface="+mj-lt"/>
              <a:buAutoNum type="romanUcPeriod"/>
            </a:pPr>
            <a:r>
              <a:rPr lang="pt-BR" sz="2000" dirty="0"/>
              <a:t>Conceito de objetos - Criação de novos objetos (ou novas instâncias) de uma </a:t>
            </a:r>
            <a:r>
              <a:rPr lang="pt-BR" sz="2000" dirty="0" smtClean="0"/>
              <a:t>classe;</a:t>
            </a:r>
          </a:p>
          <a:p>
            <a:pPr marL="971550" lvl="1" indent="-571500">
              <a:buFont typeface="+mj-lt"/>
              <a:buAutoNum type="romanUcPeriod"/>
            </a:pPr>
            <a:r>
              <a:rPr lang="pt-BR" sz="2000" dirty="0"/>
              <a:t>Encapsulamento ou proteção de atributos (</a:t>
            </a:r>
            <a:r>
              <a:rPr lang="pt-BR" sz="2000" dirty="0" err="1"/>
              <a:t>private</a:t>
            </a:r>
            <a:r>
              <a:rPr lang="pt-BR" sz="2000" dirty="0" smtClean="0"/>
              <a:t>);</a:t>
            </a:r>
          </a:p>
          <a:p>
            <a:pPr marL="971550" lvl="1" indent="-571500">
              <a:buFont typeface="+mj-lt"/>
              <a:buAutoNum type="romanUcPeriod"/>
            </a:pPr>
            <a:r>
              <a:rPr lang="pt-BR" sz="2000" dirty="0"/>
              <a:t>Conceito de Herança (classes que herdam atributos e métodos de uma classe "mãe</a:t>
            </a:r>
            <a:r>
              <a:rPr lang="pt-BR" sz="2000" dirty="0" smtClean="0"/>
              <a:t>");</a:t>
            </a:r>
          </a:p>
          <a:p>
            <a:pPr marL="971550" lvl="1" indent="-571500">
              <a:buFont typeface="+mj-lt"/>
              <a:buAutoNum type="romanUcPeriod"/>
            </a:pPr>
            <a:r>
              <a:rPr lang="pt-BR" sz="2000" dirty="0" smtClean="0"/>
              <a:t>Conceito </a:t>
            </a:r>
            <a:r>
              <a:rPr lang="pt-BR" sz="2000" dirty="0"/>
              <a:t>de composição (classe que está composta em outra classe</a:t>
            </a:r>
            <a:r>
              <a:rPr lang="pt-BR" sz="2000" dirty="0" smtClean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0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Avaliativo / Pedagógico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Atividades Semanais Individuais </a:t>
            </a:r>
            <a:r>
              <a:rPr lang="pt-BR" sz="2000" b="1" dirty="0" smtClean="0"/>
              <a:t>(fase de assuntos)</a:t>
            </a:r>
          </a:p>
          <a:p>
            <a:pPr lvl="1"/>
            <a:r>
              <a:rPr lang="pt-BR" sz="2400" dirty="0" smtClean="0"/>
              <a:t>Valor de cada atividade semanal: 10</a:t>
            </a:r>
          </a:p>
          <a:p>
            <a:r>
              <a:rPr lang="pt-BR" sz="2800" b="1" dirty="0" smtClean="0"/>
              <a:t>Entregas Semanais do Projeto</a:t>
            </a:r>
          </a:p>
          <a:p>
            <a:pPr lvl="1"/>
            <a:r>
              <a:rPr lang="pt-BR" sz="2400" dirty="0" smtClean="0"/>
              <a:t>Valor de cada meta semanal: 10</a:t>
            </a:r>
          </a:p>
          <a:p>
            <a:r>
              <a:rPr lang="pt-BR" sz="2800" b="1" dirty="0" smtClean="0"/>
              <a:t>Projeto Final (produto)</a:t>
            </a:r>
          </a:p>
          <a:p>
            <a:pPr lvl="1"/>
            <a:r>
              <a:rPr lang="pt-BR" sz="2400" dirty="0" smtClean="0"/>
              <a:t>Valor da qualidade/robustez do software: 10</a:t>
            </a:r>
          </a:p>
          <a:p>
            <a:pPr lvl="1"/>
            <a:r>
              <a:rPr lang="pt-BR" sz="2400" dirty="0" smtClean="0"/>
              <a:t>Valor do desafio individual: 10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5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Profº. Eliomar Campos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80C3-8BD7-4531-B6D9-569F2C3DC7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77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375</Words>
  <Application>Microsoft Macintosh PowerPoint</Application>
  <PresentationFormat>Apresentação na tela 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Mangal</vt:lpstr>
      <vt:lpstr>Arial</vt:lpstr>
      <vt:lpstr>Tema do Office</vt:lpstr>
      <vt:lpstr>Java</vt:lpstr>
      <vt:lpstr>Conteúdo Programático</vt:lpstr>
      <vt:lpstr>Conteúdo Programático</vt:lpstr>
      <vt:lpstr>Conteúdo Programático</vt:lpstr>
      <vt:lpstr>Método Avaliativo / Pedagógico</vt:lpstr>
      <vt:lpstr>Apresentação do PowerPoint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</dc:creator>
  <cp:lastModifiedBy>Eliomar G C</cp:lastModifiedBy>
  <cp:revision>29</cp:revision>
  <dcterms:created xsi:type="dcterms:W3CDTF">2012-03-05T03:24:08Z</dcterms:created>
  <dcterms:modified xsi:type="dcterms:W3CDTF">2017-08-09T12:43:16Z</dcterms:modified>
</cp:coreProperties>
</file>