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22"/>
  </p:notesMasterIdLst>
  <p:sldIdLst>
    <p:sldId id="256" r:id="rId2"/>
    <p:sldId id="618" r:id="rId3"/>
    <p:sldId id="619" r:id="rId4"/>
    <p:sldId id="620" r:id="rId5"/>
    <p:sldId id="621" r:id="rId6"/>
    <p:sldId id="622" r:id="rId7"/>
    <p:sldId id="623" r:id="rId8"/>
    <p:sldId id="625" r:id="rId9"/>
    <p:sldId id="626" r:id="rId10"/>
    <p:sldId id="633" r:id="rId11"/>
    <p:sldId id="624" r:id="rId12"/>
    <p:sldId id="627" r:id="rId13"/>
    <p:sldId id="628" r:id="rId14"/>
    <p:sldId id="629" r:id="rId15"/>
    <p:sldId id="630" r:id="rId16"/>
    <p:sldId id="631" r:id="rId17"/>
    <p:sldId id="632" r:id="rId18"/>
    <p:sldId id="635" r:id="rId19"/>
    <p:sldId id="634" r:id="rId20"/>
    <p:sldId id="636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96E27EDA-1D7F-41A2-8571-6987236DC7F2}">
          <p14:sldIdLst>
            <p14:sldId id="256"/>
            <p14:sldId id="618"/>
            <p14:sldId id="619"/>
            <p14:sldId id="620"/>
            <p14:sldId id="621"/>
            <p14:sldId id="622"/>
            <p14:sldId id="623"/>
            <p14:sldId id="625"/>
            <p14:sldId id="626"/>
            <p14:sldId id="633"/>
            <p14:sldId id="624"/>
            <p14:sldId id="627"/>
            <p14:sldId id="628"/>
            <p14:sldId id="629"/>
            <p14:sldId id="630"/>
            <p14:sldId id="631"/>
            <p14:sldId id="632"/>
            <p14:sldId id="635"/>
            <p14:sldId id="634"/>
            <p14:sldId id="6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8" autoAdjust="0"/>
    <p:restoredTop sz="94660"/>
  </p:normalViewPr>
  <p:slideViewPr>
    <p:cSldViewPr snapToGrid="0" showGuides="1">
      <p:cViewPr>
        <p:scale>
          <a:sx n="90" d="100"/>
          <a:sy n="90" d="100"/>
        </p:scale>
        <p:origin x="91" y="-3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EFFD7-508C-4EDB-A26D-D90DC85B9A2D}" type="datetimeFigureOut">
              <a:rPr lang="fr-FR" smtClean="0"/>
              <a:t>27/11/2018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96211-F973-44FC-B46F-4CB53765C7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552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96211-F973-44FC-B46F-4CB53765C7D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149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1200-A13E-4A7F-9925-970B471FC892}" type="datetime1">
              <a:rPr lang="fr-FR" smtClean="0"/>
              <a:t>27/11/2018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TEMPLATE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225B-90E6-4001-8378-34B9B24F199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66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C946-6A48-4071-824B-CDDDA32198E1}" type="datetime1">
              <a:rPr lang="fr-FR" smtClean="0"/>
              <a:t>27/11/2018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TEMPLATE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225B-90E6-4001-8378-34B9B24F199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38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3CDF3-5BE9-4793-889A-C185FFB4F72E}" type="datetime1">
              <a:rPr lang="fr-FR" smtClean="0"/>
              <a:t>27/11/2018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TEMPLATE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225B-90E6-4001-8378-34B9B24F199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37A9-401D-45B2-8D0C-A6CE3C33EC9A}" type="datetime1">
              <a:rPr lang="fr-FR" smtClean="0"/>
              <a:t>27/11/2018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Workshop </a:t>
            </a:r>
            <a:r>
              <a:rPr lang="en-US" dirty="0" err="1" smtClean="0"/>
              <a:t>CusToM</a:t>
            </a:r>
            <a:r>
              <a:rPr lang="en-US" dirty="0" smtClean="0"/>
              <a:t> - 1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225B-90E6-4001-8378-34B9B24F1992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0" y="560717"/>
            <a:ext cx="12192000" cy="439858"/>
          </a:xfrm>
          <a:solidFill>
            <a:schemeClr val="accent2">
              <a:alpha val="18000"/>
            </a:schemeClr>
          </a:solidFill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fr-FR" sz="3200" b="1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4157314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279F-2497-40B6-AFEF-C685AEC08846}" type="datetime1">
              <a:rPr lang="fr-FR" smtClean="0"/>
              <a:t>27/11/2018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TEMPLATE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225B-90E6-4001-8378-34B9B24F199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76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797D5-0590-4E73-8B86-DEE721FE0B74}" type="datetime1">
              <a:rPr lang="fr-FR" smtClean="0"/>
              <a:t>27/11/2018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TEMPLATE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225B-90E6-4001-8378-34B9B24F199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4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2278-13E7-45E6-B407-1CADA99E8B6B}" type="datetime1">
              <a:rPr lang="fr-FR" smtClean="0"/>
              <a:t>27/11/2018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TEMPLATE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225B-90E6-4001-8378-34B9B24F199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4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027A-FEBE-4183-9ABD-BF38AE639A2E}" type="datetime1">
              <a:rPr lang="fr-FR" smtClean="0"/>
              <a:t>27/11/2018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TEMPLATE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225B-90E6-4001-8378-34B9B24F199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80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A6C81-DB14-4D09-BDA5-404F1D95E557}" type="datetime1">
              <a:rPr lang="fr-FR" smtClean="0"/>
              <a:t>27/11/2018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TEMPLATE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225B-90E6-4001-8378-34B9B24F199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73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F27BA-F777-405E-9C7D-BA394DC2D023}" type="datetime1">
              <a:rPr lang="fr-FR" smtClean="0"/>
              <a:t>27/11/2018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TEMPLATE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225B-90E6-4001-8378-34B9B24F199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7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A96FC-A99D-47D4-9B3E-EBA7EA1ADB1A}" type="datetime1">
              <a:rPr lang="fr-FR" smtClean="0"/>
              <a:t>27/11/2018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TEMPLATE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225B-90E6-4001-8378-34B9B24F199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81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B0A27-A103-4186-A032-3AB2D6562F08}" type="datetime1">
              <a:rPr lang="fr-FR" smtClean="0"/>
              <a:t>27/11/2018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TEMPLATE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A225B-90E6-4001-8378-34B9B24F199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6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310.png"/><Relationship Id="rId18" Type="http://schemas.openxmlformats.org/officeDocument/2006/relationships/image" Target="../media/image46.png"/><Relationship Id="rId3" Type="http://schemas.microsoft.com/office/2007/relationships/hdphoto" Target="../media/hdphoto1.wdp"/><Relationship Id="rId21" Type="http://schemas.openxmlformats.org/officeDocument/2006/relationships/image" Target="../media/image49.png"/><Relationship Id="rId7" Type="http://schemas.microsoft.com/office/2007/relationships/hdphoto" Target="../media/hdphoto3.wdp"/><Relationship Id="rId12" Type="http://schemas.openxmlformats.org/officeDocument/2006/relationships/image" Target="../media/image300.png"/><Relationship Id="rId17" Type="http://schemas.openxmlformats.org/officeDocument/2006/relationships/image" Target="../media/image45.png"/><Relationship Id="rId2" Type="http://schemas.openxmlformats.org/officeDocument/2006/relationships/image" Target="../media/image39.png"/><Relationship Id="rId16" Type="http://schemas.openxmlformats.org/officeDocument/2006/relationships/image" Target="../media/image340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microsoft.com/office/2007/relationships/hdphoto" Target="../media/hdphoto2.wdp"/><Relationship Id="rId15" Type="http://schemas.openxmlformats.org/officeDocument/2006/relationships/image" Target="../media/image44.png"/><Relationship Id="rId10" Type="http://schemas.openxmlformats.org/officeDocument/2006/relationships/image" Target="../media/image43.gif"/><Relationship Id="rId19" Type="http://schemas.openxmlformats.org/officeDocument/2006/relationships/image" Target="../media/image47.png"/><Relationship Id="rId4" Type="http://schemas.openxmlformats.org/officeDocument/2006/relationships/image" Target="../media/image40.png"/><Relationship Id="rId9" Type="http://schemas.microsoft.com/office/2007/relationships/hdphoto" Target="../media/hdphoto4.wdp"/><Relationship Id="rId14" Type="http://schemas.openxmlformats.org/officeDocument/2006/relationships/image" Target="../media/image320.png"/><Relationship Id="rId22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846717"/>
            <a:ext cx="12192000" cy="663245"/>
          </a:xfrm>
          <a:solidFill>
            <a:schemeClr val="accent2">
              <a:alpha val="18000"/>
            </a:schemeClr>
          </a:solidFill>
        </p:spPr>
        <p:txBody>
          <a:bodyPr>
            <a:normAutofit/>
          </a:bodyPr>
          <a:lstStyle/>
          <a:p>
            <a:r>
              <a:rPr lang="en-GB" sz="3600" dirty="0" err="1" smtClean="0"/>
              <a:t>CusToM</a:t>
            </a:r>
            <a:r>
              <a:rPr lang="fr-FR" sz="3600" dirty="0" smtClean="0"/>
              <a:t> Workshop - </a:t>
            </a:r>
            <a:r>
              <a:rPr lang="fr-FR" sz="3600" b="1" dirty="0" err="1">
                <a:solidFill>
                  <a:schemeClr val="accent2">
                    <a:lumMod val="75000"/>
                  </a:schemeClr>
                </a:solidFill>
              </a:rPr>
              <a:t>Kinematic</a:t>
            </a:r>
            <a:r>
              <a:rPr lang="fr-FR" sz="36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3600" b="1" dirty="0" smtClean="0">
                <a:solidFill>
                  <a:schemeClr val="accent2">
                    <a:lumMod val="75000"/>
                  </a:schemeClr>
                </a:solidFill>
              </a:rPr>
              <a:t>tutorial</a:t>
            </a:r>
            <a:endParaRPr lang="fr-FR" sz="3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fr-FR" dirty="0" smtClean="0"/>
              <a:t>Charles Pontonnier, Pierre </a:t>
            </a:r>
            <a:r>
              <a:rPr lang="fr-FR" dirty="0" err="1" smtClean="0"/>
              <a:t>Puchaud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162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Workshop CusToM - 1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225B-90E6-4001-8378-34B9B24F1992}" type="slidenum">
              <a:rPr lang="en-US" smtClean="0"/>
              <a:t>10</a:t>
            </a:fld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about the </a:t>
            </a:r>
            <a:r>
              <a:rPr lang="fr-FR" dirty="0" err="1"/>
              <a:t>quality</a:t>
            </a:r>
            <a:r>
              <a:rPr lang="fr-FR" dirty="0"/>
              <a:t> of the model ?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699" y="1890620"/>
            <a:ext cx="5670167" cy="3754978"/>
          </a:xfrm>
          <a:prstGeom prst="rect">
            <a:avLst/>
          </a:prstGeom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585456" y="1772942"/>
            <a:ext cx="5866243" cy="42280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For a </a:t>
            </a:r>
            <a:r>
              <a:rPr lang="fr-FR" dirty="0" err="1" smtClean="0"/>
              <a:t>same</a:t>
            </a:r>
            <a:r>
              <a:rPr lang="fr-FR" dirty="0" smtClean="0"/>
              <a:t> size, segment </a:t>
            </a:r>
            <a:r>
              <a:rPr lang="fr-FR" dirty="0" err="1" smtClean="0"/>
              <a:t>lengths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vary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 smtClean="0"/>
              <a:t>subjects</a:t>
            </a:r>
            <a:r>
              <a:rPr lang="fr-FR" dirty="0" smtClean="0"/>
              <a:t>.</a:t>
            </a:r>
            <a:endParaRPr lang="fr-F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160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Workshop CusToM - 1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225B-90E6-4001-8378-34B9B24F1992}" type="slidenum">
              <a:rPr lang="en-US" smtClean="0"/>
              <a:t>11</a:t>
            </a:fld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Enhancing</a:t>
            </a:r>
            <a:r>
              <a:rPr lang="fr-FR" dirty="0" smtClean="0"/>
              <a:t> the </a:t>
            </a:r>
            <a:r>
              <a:rPr lang="fr-FR" dirty="0" err="1" smtClean="0"/>
              <a:t>Osteoarticular</a:t>
            </a:r>
            <a:r>
              <a:rPr lang="fr-FR" dirty="0" smtClean="0"/>
              <a:t> model</a:t>
            </a: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838200" y="1722387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add</a:t>
            </a:r>
            <a:r>
              <a:rPr lang="fr-FR" dirty="0" smtClean="0"/>
              <a:t> a </a:t>
            </a:r>
            <a:r>
              <a:rPr lang="fr-FR" dirty="0" err="1" smtClean="0"/>
              <a:t>geometric</a:t>
            </a:r>
            <a:r>
              <a:rPr lang="fr-FR" dirty="0" smtClean="0"/>
              <a:t> calibration </a:t>
            </a:r>
            <a:r>
              <a:rPr lang="fr-FR" dirty="0" err="1" smtClean="0"/>
              <a:t>step</a:t>
            </a:r>
            <a:endParaRPr lang="fr-F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 smtClean="0"/>
              <a:t>Folder</a:t>
            </a:r>
            <a:r>
              <a:rPr lang="fr-FR" dirty="0" smtClean="0"/>
              <a:t> : </a:t>
            </a:r>
            <a:r>
              <a:rPr lang="fr-FR" dirty="0" err="1" smtClean="0"/>
              <a:t>SideStep_Geometric_Calibration</a:t>
            </a:r>
            <a:endParaRPr lang="fr-F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fr-F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 smtClean="0"/>
              <a:t>Same</a:t>
            </a:r>
            <a:r>
              <a:rPr lang="fr-FR" dirty="0" smtClean="0"/>
              <a:t> </a:t>
            </a:r>
            <a:r>
              <a:rPr lang="fr-FR" dirty="0" err="1" smtClean="0"/>
              <a:t>previous</a:t>
            </a:r>
            <a:r>
              <a:rPr lang="fr-FR" dirty="0" smtClean="0"/>
              <a:t> </a:t>
            </a:r>
            <a:r>
              <a:rPr lang="fr-FR" dirty="0" err="1" smtClean="0"/>
              <a:t>steps</a:t>
            </a:r>
            <a:r>
              <a:rPr lang="fr-FR" dirty="0" smtClean="0"/>
              <a:t>, </a:t>
            </a:r>
            <a:r>
              <a:rPr lang="fr-FR" dirty="0" err="1" smtClean="0"/>
              <a:t>except</a:t>
            </a:r>
            <a:r>
              <a:rPr lang="fr-FR" dirty="0" smtClean="0"/>
              <a:t> for </a:t>
            </a:r>
            <a:r>
              <a:rPr lang="fr-FR" dirty="0" err="1" smtClean="0"/>
              <a:t>AnalysisParameters</a:t>
            </a:r>
            <a:r>
              <a:rPr lang="fr-F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260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Workshop CusToM - 1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225B-90E6-4001-8378-34B9B24F1992}" type="slidenum">
              <a:rPr lang="en-US" smtClean="0"/>
              <a:t>12</a:t>
            </a:fld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Geometrical</a:t>
            </a:r>
            <a:r>
              <a:rPr lang="fr-FR" dirty="0" smtClean="0"/>
              <a:t> Calibration </a:t>
            </a:r>
            <a:r>
              <a:rPr lang="fr-FR" dirty="0" err="1" smtClean="0"/>
              <a:t>step</a:t>
            </a:r>
            <a:endParaRPr lang="fr-FR" dirty="0"/>
          </a:p>
        </p:txBody>
      </p:sp>
      <p:sp>
        <p:nvSpPr>
          <p:cNvPr id="5" name="Espace réservé du contenu 5"/>
          <p:cNvSpPr txBox="1">
            <a:spLocks/>
          </p:cNvSpPr>
          <p:nvPr/>
        </p:nvSpPr>
        <p:spPr>
          <a:xfrm>
            <a:off x="838200" y="1733101"/>
            <a:ext cx="10515600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Frames </a:t>
            </a:r>
            <a:r>
              <a:rPr lang="fr-FR" dirty="0" err="1" smtClean="0"/>
              <a:t>used</a:t>
            </a:r>
            <a:endParaRPr lang="fr-FR" dirty="0" smtClean="0"/>
          </a:p>
          <a:p>
            <a:pPr lvl="1"/>
            <a:r>
              <a:rPr lang="fr-FR" dirty="0" err="1" smtClean="0"/>
              <a:t>Selection</a:t>
            </a:r>
            <a:r>
              <a:rPr lang="fr-FR" dirty="0" smtClean="0"/>
              <a:t> </a:t>
            </a:r>
            <a:r>
              <a:rPr lang="fr-FR" dirty="0" err="1" smtClean="0"/>
              <a:t>method</a:t>
            </a:r>
            <a:r>
              <a:rPr lang="fr-FR" dirty="0" smtClean="0"/>
              <a:t> of frames : </a:t>
            </a:r>
            <a:r>
              <a:rPr lang="fr-FR" dirty="0" err="1" smtClean="0"/>
              <a:t>UniformlyDistributed</a:t>
            </a:r>
            <a:endParaRPr lang="fr-FR" dirty="0" smtClean="0"/>
          </a:p>
          <a:p>
            <a:pPr lvl="1"/>
            <a:r>
              <a:rPr lang="fr-FR" dirty="0" err="1" smtClean="0"/>
              <a:t>Number</a:t>
            </a:r>
            <a:r>
              <a:rPr lang="fr-FR" dirty="0" smtClean="0"/>
              <a:t> of frames : 20 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Body </a:t>
            </a:r>
            <a:r>
              <a:rPr lang="fr-FR" dirty="0" err="1" smtClean="0"/>
              <a:t>length</a:t>
            </a:r>
            <a:endParaRPr lang="fr-FR" dirty="0" smtClean="0"/>
          </a:p>
          <a:p>
            <a:pPr lvl="1"/>
            <a:r>
              <a:rPr lang="fr-FR" dirty="0" err="1" smtClean="0"/>
              <a:t>Homethetic</a:t>
            </a:r>
            <a:r>
              <a:rPr lang="fr-FR" dirty="0" smtClean="0"/>
              <a:t> </a:t>
            </a:r>
            <a:r>
              <a:rPr lang="fr-FR" dirty="0" err="1" smtClean="0"/>
              <a:t>factors</a:t>
            </a:r>
            <a:r>
              <a:rPr lang="fr-FR" dirty="0" smtClean="0"/>
              <a:t> of </a:t>
            </a:r>
            <a:r>
              <a:rPr lang="fr-FR" dirty="0" err="1"/>
              <a:t>C</a:t>
            </a:r>
            <a:r>
              <a:rPr lang="fr-FR" dirty="0" err="1" smtClean="0"/>
              <a:t>lavicles</a:t>
            </a:r>
            <a:r>
              <a:rPr lang="fr-FR" dirty="0" smtClean="0"/>
              <a:t> are </a:t>
            </a:r>
            <a:r>
              <a:rPr lang="fr-FR" dirty="0" err="1" smtClean="0"/>
              <a:t>linked</a:t>
            </a:r>
            <a:r>
              <a:rPr lang="fr-FR" dirty="0" smtClean="0"/>
              <a:t> to </a:t>
            </a:r>
            <a:r>
              <a:rPr lang="fr-FR" dirty="0" err="1" smtClean="0"/>
              <a:t>homothetic</a:t>
            </a:r>
            <a:r>
              <a:rPr lang="fr-FR" dirty="0" smtClean="0"/>
              <a:t> factor of the Thorax</a:t>
            </a:r>
          </a:p>
          <a:p>
            <a:r>
              <a:rPr lang="fr-FR" dirty="0" smtClean="0"/>
              <a:t>Marker Position</a:t>
            </a:r>
          </a:p>
          <a:p>
            <a:pPr lvl="1"/>
            <a:r>
              <a:rPr lang="fr-FR" dirty="0" smtClean="0"/>
              <a:t>Direction of markers to </a:t>
            </a:r>
            <a:r>
              <a:rPr lang="fr-FR" dirty="0" err="1" smtClean="0"/>
              <a:t>optimize</a:t>
            </a:r>
            <a:r>
              <a:rPr lang="fr-FR" dirty="0" smtClean="0"/>
              <a:t> in local frames ( Z </a:t>
            </a:r>
            <a:r>
              <a:rPr lang="fr-FR" dirty="0" err="1" smtClean="0"/>
              <a:t>is</a:t>
            </a:r>
            <a:r>
              <a:rPr lang="fr-FR" dirty="0" smtClean="0"/>
              <a:t> medio-</a:t>
            </a:r>
            <a:r>
              <a:rPr lang="fr-FR" dirty="0" err="1" smtClean="0"/>
              <a:t>lateral</a:t>
            </a:r>
            <a:r>
              <a:rPr lang="fr-FR" dirty="0" smtClean="0"/>
              <a:t> )</a:t>
            </a:r>
          </a:p>
          <a:p>
            <a:r>
              <a:rPr lang="fr-FR" dirty="0" smtClean="0"/>
              <a:t>Axis of rotation</a:t>
            </a:r>
          </a:p>
          <a:p>
            <a:pPr lvl="1"/>
            <a:r>
              <a:rPr lang="fr-FR" dirty="0" smtClean="0"/>
              <a:t>Orientation of Joint axis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optimized</a:t>
            </a:r>
            <a:r>
              <a:rPr lang="fr-FR" dirty="0" smtClean="0"/>
              <a:t> to fit </a:t>
            </a:r>
            <a:r>
              <a:rPr lang="fr-FR" dirty="0" err="1" smtClean="0"/>
              <a:t>subject</a:t>
            </a:r>
            <a:r>
              <a:rPr lang="fr-FR" dirty="0" err="1"/>
              <a:t>-</a:t>
            </a:r>
            <a:r>
              <a:rPr lang="fr-FR" dirty="0" err="1" smtClean="0"/>
              <a:t>specific</a:t>
            </a:r>
            <a:r>
              <a:rPr lang="fr-FR" dirty="0" smtClean="0"/>
              <a:t> joint axis.</a:t>
            </a:r>
          </a:p>
          <a:p>
            <a:pPr lvl="1"/>
            <a:r>
              <a:rPr lang="fr-FR" dirty="0" smtClean="0"/>
              <a:t>For </a:t>
            </a:r>
            <a:r>
              <a:rPr lang="fr-FR" dirty="0" err="1" smtClean="0"/>
              <a:t>example</a:t>
            </a:r>
            <a:r>
              <a:rPr lang="fr-FR" dirty="0" smtClean="0"/>
              <a:t> </a:t>
            </a:r>
            <a:r>
              <a:rPr lang="fr-FR" dirty="0" err="1" smtClean="0"/>
              <a:t>knee</a:t>
            </a:r>
            <a:r>
              <a:rPr lang="fr-FR" dirty="0" smtClean="0"/>
              <a:t> axis. </a:t>
            </a:r>
            <a:r>
              <a:rPr lang="fr-FR" dirty="0" err="1" smtClean="0"/>
              <a:t>Two</a:t>
            </a:r>
            <a:r>
              <a:rPr lang="fr-FR" dirty="0" smtClean="0"/>
              <a:t> rotation angles have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introduced</a:t>
            </a:r>
            <a:r>
              <a:rPr lang="fr-F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617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Workshop CusToM - 1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225B-90E6-4001-8378-34B9B24F1992}" type="slidenum">
              <a:rPr lang="en-US" smtClean="0"/>
              <a:t>13</a:t>
            </a:fld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CusToM</a:t>
            </a:r>
            <a:r>
              <a:rPr lang="fr-FR" dirty="0" smtClean="0"/>
              <a:t> </a:t>
            </a:r>
            <a:r>
              <a:rPr lang="fr-FR" dirty="0" err="1" smtClean="0"/>
              <a:t>Doing</a:t>
            </a:r>
            <a:r>
              <a:rPr lang="fr-FR" dirty="0" smtClean="0"/>
              <a:t> </a:t>
            </a:r>
            <a:r>
              <a:rPr lang="fr-FR" dirty="0"/>
              <a:t>?</a:t>
            </a:r>
            <a:r>
              <a:rPr lang="fr-FR" dirty="0" smtClean="0"/>
              <a:t> 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Espace réservé du contenu 2"/>
              <p:cNvSpPr txBox="1">
                <a:spLocks/>
              </p:cNvSpPr>
              <p:nvPr/>
            </p:nvSpPr>
            <p:spPr>
              <a:xfrm>
                <a:off x="749710" y="1789106"/>
                <a:ext cx="6026651" cy="4228032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fr-FR" dirty="0" smtClean="0"/>
                  <a:t>A priori </a:t>
                </a:r>
                <a:r>
                  <a:rPr lang="fr-FR" dirty="0" err="1" smtClean="0"/>
                  <a:t>known</a:t>
                </a:r>
                <a:r>
                  <a:rPr lang="fr-FR" dirty="0" smtClean="0"/>
                  <a:t> location of </a:t>
                </a:r>
                <a:r>
                  <a:rPr lang="fr-FR" dirty="0" err="1" smtClean="0"/>
                  <a:t>anatomical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landmarks</a:t>
                </a:r>
                <a:r>
                  <a:rPr lang="fr-FR" dirty="0" smtClean="0"/>
                  <a:t> are </a:t>
                </a:r>
                <a:r>
                  <a:rPr lang="fr-FR" dirty="0" err="1" smtClean="0"/>
                  <a:t>computed</a:t>
                </a:r>
                <a:r>
                  <a:rPr lang="fr-FR" dirty="0" smtClean="0"/>
                  <a:t> in the global </a:t>
                </a:r>
                <a:r>
                  <a:rPr lang="fr-FR" dirty="0" err="1" smtClean="0"/>
                  <a:t>reference</a:t>
                </a:r>
                <a:r>
                  <a:rPr lang="fr-FR" dirty="0" smtClean="0"/>
                  <a:t> frame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dirty="0" smtClean="0"/>
                  <a:t>,</a:t>
                </a:r>
                <a:r>
                  <a:rPr lang="fr-FR" dirty="0" err="1" smtClean="0"/>
                  <a:t>function</a:t>
                </a:r>
                <a:r>
                  <a:rPr lang="fr-FR" dirty="0" smtClean="0"/>
                  <a:t> of: </a:t>
                </a:r>
              </a:p>
              <a:p>
                <a:pPr marL="0" indent="0">
                  <a:buNone/>
                </a:pPr>
                <a:endParaRPr lang="fr-FR" dirty="0" smtClean="0"/>
              </a:p>
              <a:p>
                <a:r>
                  <a:rPr lang="fr-FR" dirty="0" smtClean="0"/>
                  <a:t>joint </a:t>
                </a:r>
                <a:r>
                  <a:rPr lang="fr-FR" dirty="0" err="1" smtClean="0"/>
                  <a:t>coordinates</a:t>
                </a:r>
                <a:r>
                  <a:rPr lang="fr-FR" dirty="0" smtClean="0"/>
                  <a:t> </a:t>
                </a:r>
                <a14:m>
                  <m:oMath xmlns:m="http://schemas.openxmlformats.org/officeDocument/2006/math">
                    <m:r>
                      <a:rPr lang="fr-F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fr-FR" dirty="0" smtClean="0"/>
                  <a:t>, </a:t>
                </a:r>
              </a:p>
              <a:p>
                <a:r>
                  <a:rPr lang="fr-FR" dirty="0" err="1" smtClean="0"/>
                  <a:t>homothetic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factors</a:t>
                </a:r>
                <a:r>
                  <a:rPr lang="fr-FR" dirty="0" smtClean="0"/>
                  <a:t> 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fr-FR" dirty="0" smtClean="0"/>
                  <a:t>, </a:t>
                </a:r>
              </a:p>
              <a:p>
                <a:r>
                  <a:rPr lang="fr-FR" dirty="0" smtClean="0"/>
                  <a:t>variation of marker position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fr-FR" dirty="0" smtClean="0"/>
                  <a:t>, </a:t>
                </a:r>
              </a:p>
              <a:p>
                <a:r>
                  <a:rPr lang="fr-FR" dirty="0" smtClean="0"/>
                  <a:t>rotation of joint axis </a:t>
                </a:r>
                <a14:m>
                  <m:oMath xmlns:m="http://schemas.openxmlformats.org/officeDocument/2006/math">
                    <m:r>
                      <a:rPr lang="el-G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fr-FR" dirty="0" smtClean="0"/>
                  <a:t>.</a:t>
                </a:r>
                <a:endParaRPr lang="fr-FR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fr-FR" dirty="0"/>
              </a:p>
            </p:txBody>
          </p:sp>
        </mc:Choice>
        <mc:Fallback>
          <p:sp>
            <p:nvSpPr>
              <p:cNvPr id="5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710" y="1789106"/>
                <a:ext cx="6026651" cy="4228032"/>
              </a:xfrm>
              <a:prstGeom prst="rect">
                <a:avLst/>
              </a:prstGeom>
              <a:blipFill>
                <a:blip r:embed="rId2"/>
                <a:stretch>
                  <a:fillRect l="-2123" t="-23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1842" y="1104326"/>
            <a:ext cx="1828800" cy="5105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/>
              <p:cNvSpPr txBox="1"/>
              <p:nvPr/>
            </p:nvSpPr>
            <p:spPr>
              <a:xfrm>
                <a:off x="6776361" y="3229587"/>
                <a:ext cx="2542162" cy="920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fr-FR" sz="2400" b="1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sSub>
                            <m:sSubPr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fr-FR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fr-FR" sz="2400" b="1" i="1" smtClean="0">
                                  <a:latin typeface="Cambria Math" panose="02040503050406030204" pitchFamily="18" charset="0"/>
                                </a:rPr>
                                <m:t>𝒎𝒂𝒓𝒌𝒆𝒓</m:t>
                              </m:r>
                            </m:sub>
                          </m:sSub>
                        </m:e>
                      </m:sPre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𝒒</m:t>
                      </m:r>
                      <m:r>
                        <a:rPr lang="fr-FR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fr-FR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𝒌</m:t>
                      </m:r>
                      <m:r>
                        <a:rPr lang="fr-FR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fr-FR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  <m:r>
                        <a:rPr lang="fr-FR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l-GR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fr-FR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400" b="1" dirty="0"/>
              </a:p>
            </p:txBody>
          </p:sp>
        </mc:Choice>
        <mc:Fallback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361" y="3229587"/>
                <a:ext cx="2542162" cy="920765"/>
              </a:xfrm>
              <a:prstGeom prst="rect">
                <a:avLst/>
              </a:prstGeom>
              <a:blipFill>
                <a:blip r:embed="rId4"/>
                <a:stretch>
                  <a:fillRect b="-86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eur droit avec flèche 7"/>
          <p:cNvCxnSpPr>
            <a:endCxn id="7" idx="3"/>
          </p:cNvCxnSpPr>
          <p:nvPr/>
        </p:nvCxnSpPr>
        <p:spPr>
          <a:xfrm flipH="1" flipV="1">
            <a:off x="9318523" y="3689970"/>
            <a:ext cx="1020096" cy="896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0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Workshop CusToM - 1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225B-90E6-4001-8378-34B9B24F1992}" type="slidenum">
              <a:rPr lang="en-US" smtClean="0"/>
              <a:t>14</a:t>
            </a:fld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/>
              <a:t>CusToM</a:t>
            </a:r>
            <a:r>
              <a:rPr lang="fr-FR" dirty="0" smtClean="0"/>
              <a:t> </a:t>
            </a:r>
            <a:r>
              <a:rPr lang="fr-FR" dirty="0" err="1"/>
              <a:t>Doing</a:t>
            </a:r>
            <a:r>
              <a:rPr lang="fr-FR" dirty="0"/>
              <a:t> ?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749710" y="1789106"/>
            <a:ext cx="6026651" cy="42280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dirty="0" err="1" smtClean="0"/>
              <a:t>Uniformely</a:t>
            </a:r>
            <a:r>
              <a:rPr lang="fr-FR" b="1" dirty="0" smtClean="0"/>
              <a:t> </a:t>
            </a:r>
            <a:r>
              <a:rPr lang="fr-FR" b="1" dirty="0" err="1" smtClean="0"/>
              <a:t>distributed</a:t>
            </a:r>
            <a:r>
              <a:rPr lang="fr-FR" b="1" dirty="0" smtClean="0"/>
              <a:t> frames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Frames are </a:t>
            </a:r>
            <a:r>
              <a:rPr lang="fr-FR" dirty="0" err="1" smtClean="0"/>
              <a:t>chosen</a:t>
            </a:r>
            <a:r>
              <a:rPr lang="fr-FR" dirty="0" smtClean="0"/>
              <a:t> </a:t>
            </a:r>
            <a:r>
              <a:rPr lang="fr-FR" dirty="0" err="1" smtClean="0"/>
              <a:t>equally</a:t>
            </a:r>
            <a:r>
              <a:rPr lang="fr-FR" dirty="0" smtClean="0"/>
              <a:t> </a:t>
            </a:r>
            <a:r>
              <a:rPr lang="fr-FR" dirty="0" err="1" smtClean="0"/>
              <a:t>spaced</a:t>
            </a:r>
            <a:r>
              <a:rPr lang="fr-FR" dirty="0" smtClean="0"/>
              <a:t> in ROM.c3d 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1842" y="1104326"/>
            <a:ext cx="18288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4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Workshop CusToM - 1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225B-90E6-4001-8378-34B9B24F1992}" type="slidenum">
              <a:rPr lang="en-US" smtClean="0"/>
              <a:t>15</a:t>
            </a:fld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CusToM</a:t>
            </a:r>
            <a:r>
              <a:rPr lang="fr-FR" dirty="0" smtClean="0"/>
              <a:t> </a:t>
            </a:r>
            <a:r>
              <a:rPr lang="fr-FR" dirty="0" err="1" smtClean="0"/>
              <a:t>Doing</a:t>
            </a:r>
            <a:r>
              <a:rPr lang="fr-FR" dirty="0" smtClean="0"/>
              <a:t> </a:t>
            </a:r>
            <a:r>
              <a:rPr lang="fr-FR" dirty="0"/>
              <a:t>?</a:t>
            </a:r>
            <a:r>
              <a:rPr lang="fr-FR" dirty="0" smtClean="0"/>
              <a:t> 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Espace réservé du contenu 2"/>
              <p:cNvSpPr txBox="1">
                <a:spLocks/>
              </p:cNvSpPr>
              <p:nvPr/>
            </p:nvSpPr>
            <p:spPr>
              <a:xfrm>
                <a:off x="749710" y="1789106"/>
                <a:ext cx="6026651" cy="4228032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fr-FR" b="1" dirty="0" smtClean="0"/>
                  <a:t>Body </a:t>
                </a:r>
                <a:r>
                  <a:rPr lang="fr-FR" b="1" dirty="0" err="1" smtClean="0"/>
                  <a:t>Length</a:t>
                </a:r>
                <a:endParaRPr lang="fr-FR" b="1" dirty="0" smtClean="0"/>
              </a:p>
              <a:p>
                <a:pPr marL="0" indent="0">
                  <a:buNone/>
                </a:pPr>
                <a:endParaRPr lang="fr-FR" dirty="0" smtClean="0"/>
              </a:p>
              <a:p>
                <a:pPr marL="0" indent="0">
                  <a:buNone/>
                </a:pPr>
                <a:r>
                  <a:rPr lang="fr-FR" dirty="0" err="1" smtClean="0"/>
                  <a:t>Linear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Constraints</a:t>
                </a:r>
                <a:r>
                  <a:rPr lang="fr-FR" dirty="0" smtClean="0"/>
                  <a:t> of </a:t>
                </a:r>
                <a:r>
                  <a:rPr lang="fr-FR" dirty="0" err="1" smtClean="0"/>
                  <a:t>homothetic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factors</a:t>
                </a:r>
                <a:r>
                  <a:rPr lang="fr-FR" dirty="0" smtClean="0"/>
                  <a:t>.</a:t>
                </a:r>
                <a:endParaRPr lang="fr-FR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fr-F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𝐶𝑙𝑎𝑣𝑖𝑐𝑙𝑒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𝑇h𝑜𝑟𝑎𝑥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𝐶𝑙𝑎𝑣𝑖𝑐𝑙𝑒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𝑇h𝑜𝑟𝑎𝑥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fr-FR" b="0" dirty="0" smtClean="0"/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>
          <p:sp>
            <p:nvSpPr>
              <p:cNvPr id="5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710" y="1789106"/>
                <a:ext cx="6026651" cy="4228032"/>
              </a:xfrm>
              <a:prstGeom prst="rect">
                <a:avLst/>
              </a:prstGeom>
              <a:blipFill>
                <a:blip r:embed="rId2"/>
                <a:stretch>
                  <a:fillRect l="-2123" t="-23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1842" y="1104326"/>
            <a:ext cx="1828800" cy="51054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3775" y="1559171"/>
            <a:ext cx="46196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75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1842" y="1104326"/>
            <a:ext cx="1828800" cy="5105400"/>
          </a:xfrm>
          <a:prstGeom prst="rect">
            <a:avLst/>
          </a:prstGeom>
        </p:spPr>
      </p:pic>
      <p:grpSp>
        <p:nvGrpSpPr>
          <p:cNvPr id="18" name="Groupe 17"/>
          <p:cNvGrpSpPr/>
          <p:nvPr/>
        </p:nvGrpSpPr>
        <p:grpSpPr>
          <a:xfrm>
            <a:off x="9776651" y="3984783"/>
            <a:ext cx="616887" cy="881393"/>
            <a:chOff x="3244684" y="1481625"/>
            <a:chExt cx="1263521" cy="1672701"/>
          </a:xfrm>
        </p:grpSpPr>
        <p:cxnSp>
          <p:nvCxnSpPr>
            <p:cNvPr id="19" name="Connecteur droit avec flèche 18"/>
            <p:cNvCxnSpPr/>
            <p:nvPr/>
          </p:nvCxnSpPr>
          <p:spPr>
            <a:xfrm flipV="1">
              <a:off x="4497571" y="1481625"/>
              <a:ext cx="1" cy="12084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/>
            <p:nvPr/>
          </p:nvCxnSpPr>
          <p:spPr>
            <a:xfrm flipH="1">
              <a:off x="3244684" y="2690038"/>
              <a:ext cx="1252888" cy="1371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/>
            <p:cNvCxnSpPr/>
            <p:nvPr/>
          </p:nvCxnSpPr>
          <p:spPr>
            <a:xfrm flipH="1">
              <a:off x="3771015" y="2690038"/>
              <a:ext cx="737190" cy="4642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Workshop CusToM - 1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225B-90E6-4001-8378-34B9B24F1992}" type="slidenum">
              <a:rPr lang="en-US" smtClean="0"/>
              <a:t>16</a:t>
            </a:fld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 smtClean="0"/>
              <a:t> </a:t>
            </a:r>
            <a:r>
              <a:rPr lang="fr-FR" dirty="0" err="1"/>
              <a:t>CusToM</a:t>
            </a:r>
            <a:r>
              <a:rPr lang="fr-FR" dirty="0"/>
              <a:t> </a:t>
            </a:r>
            <a:r>
              <a:rPr lang="fr-FR" dirty="0" err="1" smtClean="0"/>
              <a:t>Doing</a:t>
            </a:r>
            <a:r>
              <a:rPr lang="fr-FR" dirty="0" smtClean="0"/>
              <a:t> </a:t>
            </a:r>
            <a:r>
              <a:rPr lang="fr-FR" dirty="0"/>
              <a:t>? </a:t>
            </a: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749710" y="1789106"/>
            <a:ext cx="6026651" cy="42280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dirty="0" smtClean="0"/>
              <a:t>Axis of rotation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dirty="0" err="1" smtClean="0"/>
              <a:t>Some</a:t>
            </a:r>
            <a:r>
              <a:rPr lang="fr-FR" dirty="0" smtClean="0"/>
              <a:t> location of markers are </a:t>
            </a:r>
            <a:r>
              <a:rPr lang="fr-FR" dirty="0" err="1" smtClean="0"/>
              <a:t>optimized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In </a:t>
            </a:r>
            <a:r>
              <a:rPr lang="fr-FR" dirty="0" err="1" smtClean="0"/>
              <a:t>this</a:t>
            </a:r>
            <a:r>
              <a:rPr lang="fr-FR" dirty="0" smtClean="0"/>
              <a:t> case :</a:t>
            </a:r>
          </a:p>
          <a:p>
            <a:r>
              <a:rPr lang="fr-FR" dirty="0" smtClean="0"/>
              <a:t>RKNE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trusted</a:t>
            </a:r>
            <a:r>
              <a:rPr lang="fr-FR" dirty="0" smtClean="0"/>
              <a:t> for </a:t>
            </a:r>
            <a:r>
              <a:rPr lang="fr-FR" dirty="0" err="1" smtClean="0"/>
              <a:t>x,y,z</a:t>
            </a:r>
            <a:r>
              <a:rPr lang="fr-FR" dirty="0" smtClean="0"/>
              <a:t> direction</a:t>
            </a:r>
          </a:p>
          <a:p>
            <a:endParaRPr lang="fr-FR" dirty="0" smtClean="0"/>
          </a:p>
          <a:p>
            <a:r>
              <a:rPr lang="fr-FR" dirty="0" smtClean="0"/>
              <a:t>RKNI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trusted</a:t>
            </a:r>
            <a:r>
              <a:rPr lang="fr-FR" dirty="0"/>
              <a:t> for </a:t>
            </a:r>
            <a:r>
              <a:rPr lang="fr-FR" dirty="0" smtClean="0"/>
              <a:t>x direction and </a:t>
            </a:r>
            <a:r>
              <a:rPr lang="fr-FR" dirty="0" err="1" smtClean="0"/>
              <a:t>optimized</a:t>
            </a:r>
            <a:r>
              <a:rPr lang="fr-FR" dirty="0" smtClean="0"/>
              <a:t> for y and z direction</a:t>
            </a:r>
          </a:p>
          <a:p>
            <a:endParaRPr lang="fr-FR" dirty="0" smtClean="0"/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b="0" dirty="0" smtClean="0"/>
          </a:p>
          <a:p>
            <a:pPr marL="0" indent="0">
              <a:buNone/>
            </a:pPr>
            <a:endParaRPr lang="fr-FR" dirty="0"/>
          </a:p>
        </p:txBody>
      </p:sp>
      <p:grpSp>
        <p:nvGrpSpPr>
          <p:cNvPr id="7" name="Groupe 6"/>
          <p:cNvGrpSpPr/>
          <p:nvPr/>
        </p:nvGrpSpPr>
        <p:grpSpPr>
          <a:xfrm>
            <a:off x="9781842" y="3991708"/>
            <a:ext cx="616887" cy="881393"/>
            <a:chOff x="3244684" y="1481625"/>
            <a:chExt cx="1263521" cy="1672701"/>
          </a:xfrm>
        </p:grpSpPr>
        <p:cxnSp>
          <p:nvCxnSpPr>
            <p:cNvPr id="8" name="Connecteur droit avec flèche 7"/>
            <p:cNvCxnSpPr/>
            <p:nvPr/>
          </p:nvCxnSpPr>
          <p:spPr>
            <a:xfrm flipV="1">
              <a:off x="4497571" y="1481625"/>
              <a:ext cx="1" cy="120841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/>
            <p:nvPr/>
          </p:nvCxnSpPr>
          <p:spPr>
            <a:xfrm flipH="1">
              <a:off x="3244684" y="2690038"/>
              <a:ext cx="1252888" cy="13718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/>
            <p:nvPr/>
          </p:nvCxnSpPr>
          <p:spPr>
            <a:xfrm flipH="1">
              <a:off x="3771015" y="2690038"/>
              <a:ext cx="737190" cy="464288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Connecteur droit avec flèche 14"/>
          <p:cNvCxnSpPr/>
          <p:nvPr/>
        </p:nvCxnSpPr>
        <p:spPr>
          <a:xfrm>
            <a:off x="9311054" y="4088423"/>
            <a:ext cx="1082483" cy="540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8432161" y="3672289"/>
            <a:ext cx="912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fr-FR" sz="2400" b="1" dirty="0" smtClean="0"/>
              <a:t>RKNE</a:t>
            </a:r>
            <a:endParaRPr lang="fr-FR" sz="2400" b="1" dirty="0"/>
          </a:p>
        </p:txBody>
      </p:sp>
      <p:cxnSp>
        <p:nvCxnSpPr>
          <p:cNvPr id="22" name="Connecteur droit avec flèche 21"/>
          <p:cNvCxnSpPr/>
          <p:nvPr/>
        </p:nvCxnSpPr>
        <p:spPr>
          <a:xfrm flipV="1">
            <a:off x="9277474" y="4673986"/>
            <a:ext cx="1390526" cy="755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8398581" y="5013634"/>
            <a:ext cx="912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fr-FR" sz="2400" b="1" dirty="0" smtClean="0"/>
              <a:t>RKNI</a:t>
            </a:r>
            <a:endParaRPr lang="fr-FR" sz="2400" b="1" dirty="0"/>
          </a:p>
        </p:txBody>
      </p:sp>
      <p:grpSp>
        <p:nvGrpSpPr>
          <p:cNvPr id="29" name="Groupe 28"/>
          <p:cNvGrpSpPr/>
          <p:nvPr/>
        </p:nvGrpSpPr>
        <p:grpSpPr>
          <a:xfrm>
            <a:off x="10082499" y="4029251"/>
            <a:ext cx="616887" cy="881393"/>
            <a:chOff x="3244684" y="1481625"/>
            <a:chExt cx="1263521" cy="1672701"/>
          </a:xfrm>
        </p:grpSpPr>
        <p:cxnSp>
          <p:nvCxnSpPr>
            <p:cNvPr id="30" name="Connecteur droit avec flèche 29"/>
            <p:cNvCxnSpPr/>
            <p:nvPr/>
          </p:nvCxnSpPr>
          <p:spPr>
            <a:xfrm flipV="1">
              <a:off x="4497571" y="1481625"/>
              <a:ext cx="1" cy="12084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/>
            <p:cNvCxnSpPr/>
            <p:nvPr/>
          </p:nvCxnSpPr>
          <p:spPr>
            <a:xfrm flipH="1">
              <a:off x="3244684" y="2690038"/>
              <a:ext cx="1252888" cy="1371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/>
            <p:nvPr/>
          </p:nvCxnSpPr>
          <p:spPr>
            <a:xfrm flipH="1">
              <a:off x="3771015" y="2690038"/>
              <a:ext cx="737190" cy="4642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Connecteur droit avec flèche 27"/>
          <p:cNvCxnSpPr/>
          <p:nvPr/>
        </p:nvCxnSpPr>
        <p:spPr>
          <a:xfrm flipH="1">
            <a:off x="10343519" y="4666419"/>
            <a:ext cx="359917" cy="24464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Imag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975" y="4321358"/>
            <a:ext cx="1571625" cy="314325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6975" y="5750438"/>
            <a:ext cx="1390650" cy="2667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6" name="ZoneTexte 35"/>
              <p:cNvSpPr txBox="1"/>
              <p:nvPr/>
            </p:nvSpPr>
            <p:spPr>
              <a:xfrm>
                <a:off x="3533312" y="1727044"/>
                <a:ext cx="3918411" cy="924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fr-FR" sz="2400" b="1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sSub>
                            <m:sSubPr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fr-FR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fr-FR" sz="2400" b="1" i="1" smtClean="0">
                                  <a:latin typeface="Cambria Math" panose="02040503050406030204" pitchFamily="18" charset="0"/>
                                </a:rPr>
                                <m:t>𝒎𝒂𝒓𝒌𝒆𝒓</m:t>
                              </m:r>
                            </m:sub>
                          </m:sSub>
                        </m:e>
                      </m:sPre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Pre>
                        <m:sPrePr>
                          <m:ctrlPr>
                            <a:rPr lang="fr-FR" sz="2400" b="1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sPre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Pre>
                        <m:sPrePr>
                          <m:ctrlPr>
                            <a:rPr lang="fr-FR" sz="2400" b="1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r>
                            <m:rPr>
                              <m:sty m:val="p"/>
                            </m:rPr>
                            <a:rPr lang="el-GR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fr-FR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m:rPr>
                              <m:nor/>
                            </m:rPr>
                            <a:rPr lang="fr-FR" sz="2400" b="1" dirty="0"/>
                            <m:t> </m:t>
                          </m:r>
                        </m:e>
                      </m:sPre>
                    </m:oMath>
                  </m:oMathPara>
                </a14:m>
                <a:endParaRPr lang="fr-FR" sz="2400" b="1" dirty="0"/>
              </a:p>
              <a:p>
                <a:pPr/>
                <a:endParaRPr lang="fr-FR" sz="2400" b="1" dirty="0"/>
              </a:p>
            </p:txBody>
          </p:sp>
        </mc:Choice>
        <mc:Fallback>
          <p:sp>
            <p:nvSpPr>
              <p:cNvPr id="36" name="ZoneTexte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312" y="1727044"/>
                <a:ext cx="3918411" cy="9240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008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7" grpId="0"/>
      <p:bldP spid="17" grpId="1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Espace réservé du contenu 2"/>
              <p:cNvSpPr txBox="1">
                <a:spLocks/>
              </p:cNvSpPr>
              <p:nvPr/>
            </p:nvSpPr>
            <p:spPr>
              <a:xfrm>
                <a:off x="749710" y="1789106"/>
                <a:ext cx="6026651" cy="4228032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fr-FR" b="1" dirty="0" smtClean="0"/>
                  <a:t>Axis of rotation</a:t>
                </a:r>
              </a:p>
              <a:p>
                <a:pPr marL="0" indent="0">
                  <a:buNone/>
                </a:pPr>
                <a:endParaRPr lang="fr-FR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𝑅𝑜𝑡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fr-F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acc>
                        <m:accPr>
                          <m:chr m:val="⃗"/>
                          <m:ctrlPr>
                            <a:rPr lang="fr-FR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 smtClean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fr-FR" dirty="0" smtClean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𝑅𝑜𝑡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fr-F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sup>
                              <m:r>
                                <a:rPr lang="fr-FR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fr-FR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  <a:p>
                <a:pPr marL="0" indent="0">
                  <a:buNone/>
                </a:pPr>
                <a:endParaRPr lang="fr-F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𝑅𝑜𝑡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fr-F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fr-FR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sup>
                              <m:r>
                                <a:rPr lang="fr-FR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fr-FR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𝑅𝑜𝑡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fr-F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∗</m:t>
                      </m:r>
                      <m:acc>
                        <m:accPr>
                          <m:chr m:val="⃗"/>
                          <m:ctrlPr>
                            <a:rPr lang="fr-FR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  <a:p>
                <a:pPr marL="0" indent="0">
                  <a:buNone/>
                </a:pPr>
                <a:endParaRPr lang="fr-FR" b="1" dirty="0" smtClean="0"/>
              </a:p>
              <a:p>
                <a:pPr marL="0" indent="0">
                  <a:buNone/>
                </a:pPr>
                <a:endParaRPr lang="fr-FR" dirty="0" smtClean="0"/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>
          <p:sp>
            <p:nvSpPr>
              <p:cNvPr id="5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710" y="1789106"/>
                <a:ext cx="6026651" cy="4228032"/>
              </a:xfrm>
              <a:prstGeom prst="rect">
                <a:avLst/>
              </a:prstGeom>
              <a:blipFill>
                <a:blip r:embed="rId2"/>
                <a:stretch>
                  <a:fillRect l="-2123" t="-23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Image 30"/>
          <p:cNvPicPr>
            <a:picLocks noChangeAspect="1"/>
          </p:cNvPicPr>
          <p:nvPr/>
        </p:nvPicPr>
        <p:blipFill rotWithShape="1">
          <a:blip r:embed="rId3"/>
          <a:srcRect l="29064" t="38277" r="47432"/>
          <a:stretch/>
        </p:blipFill>
        <p:spPr>
          <a:xfrm>
            <a:off x="9867900" y="1547979"/>
            <a:ext cx="1943100" cy="7300467"/>
          </a:xfrm>
          <a:prstGeom prst="rect">
            <a:avLst/>
          </a:prstGeom>
        </p:spPr>
      </p:pic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Workshop CusToM - 1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225B-90E6-4001-8378-34B9B24F1992}" type="slidenum">
              <a:rPr lang="en-US" smtClean="0"/>
              <a:t>17</a:t>
            </a:fld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 smtClean="0"/>
              <a:t>CusToM</a:t>
            </a:r>
            <a:r>
              <a:rPr lang="fr-FR" dirty="0" smtClean="0"/>
              <a:t> </a:t>
            </a:r>
            <a:r>
              <a:rPr lang="fr-FR" dirty="0" err="1" smtClean="0"/>
              <a:t>Doing</a:t>
            </a:r>
            <a:r>
              <a:rPr lang="fr-FR" dirty="0" smtClean="0"/>
              <a:t> </a:t>
            </a:r>
            <a:r>
              <a:rPr lang="fr-FR" dirty="0"/>
              <a:t>? </a:t>
            </a:r>
          </a:p>
        </p:txBody>
      </p:sp>
      <p:sp>
        <p:nvSpPr>
          <p:cNvPr id="76" name="Ellipse 75"/>
          <p:cNvSpPr/>
          <p:nvPr/>
        </p:nvSpPr>
        <p:spPr>
          <a:xfrm>
            <a:off x="9219493" y="1890827"/>
            <a:ext cx="3340800" cy="3340800"/>
          </a:xfrm>
          <a:prstGeom prst="ellipse">
            <a:avLst/>
          </a:prstGeom>
          <a:solidFill>
            <a:schemeClr val="bg1">
              <a:lumMod val="95000"/>
              <a:alpha val="49000"/>
            </a:schemeClr>
          </a:solidFill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Ellipse 76"/>
          <p:cNvSpPr/>
          <p:nvPr/>
        </p:nvSpPr>
        <p:spPr>
          <a:xfrm rot="14858718">
            <a:off x="10073325" y="1885131"/>
            <a:ext cx="1630983" cy="3352192"/>
          </a:xfrm>
          <a:prstGeom prst="ellipse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9" name="Groupe 78"/>
          <p:cNvGrpSpPr/>
          <p:nvPr/>
        </p:nvGrpSpPr>
        <p:grpSpPr>
          <a:xfrm rot="16200000">
            <a:off x="9088903" y="2015216"/>
            <a:ext cx="2395869" cy="2134688"/>
            <a:chOff x="3771015" y="1019638"/>
            <a:chExt cx="2395869" cy="2134688"/>
          </a:xfrm>
        </p:grpSpPr>
        <p:cxnSp>
          <p:nvCxnSpPr>
            <p:cNvPr id="80" name="Connecteur droit avec flèche 79"/>
            <p:cNvCxnSpPr/>
            <p:nvPr/>
          </p:nvCxnSpPr>
          <p:spPr>
            <a:xfrm flipH="1" flipV="1">
              <a:off x="4497571" y="1019638"/>
              <a:ext cx="0" cy="16704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avec flèche 80"/>
            <p:cNvCxnSpPr/>
            <p:nvPr/>
          </p:nvCxnSpPr>
          <p:spPr>
            <a:xfrm>
              <a:off x="4497571" y="2690038"/>
              <a:ext cx="166931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avec flèche 81"/>
            <p:cNvCxnSpPr/>
            <p:nvPr/>
          </p:nvCxnSpPr>
          <p:spPr>
            <a:xfrm flipH="1">
              <a:off x="3771015" y="2690038"/>
              <a:ext cx="737190" cy="4642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e 82"/>
          <p:cNvGrpSpPr/>
          <p:nvPr/>
        </p:nvGrpSpPr>
        <p:grpSpPr>
          <a:xfrm rot="14910674">
            <a:off x="8973520" y="2262978"/>
            <a:ext cx="1669313" cy="1670400"/>
            <a:chOff x="4519195" y="1028839"/>
            <a:chExt cx="1669313" cy="1670400"/>
          </a:xfrm>
        </p:grpSpPr>
        <p:cxnSp>
          <p:nvCxnSpPr>
            <p:cNvPr id="84" name="Connecteur droit avec flèche 83"/>
            <p:cNvCxnSpPr/>
            <p:nvPr/>
          </p:nvCxnSpPr>
          <p:spPr>
            <a:xfrm flipH="1" flipV="1">
              <a:off x="4525352" y="1028839"/>
              <a:ext cx="0" cy="167040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avec flèche 84"/>
            <p:cNvCxnSpPr/>
            <p:nvPr/>
          </p:nvCxnSpPr>
          <p:spPr>
            <a:xfrm>
              <a:off x="4519195" y="2697199"/>
              <a:ext cx="1669313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e 85"/>
          <p:cNvGrpSpPr/>
          <p:nvPr/>
        </p:nvGrpSpPr>
        <p:grpSpPr>
          <a:xfrm rot="17114191">
            <a:off x="9734081" y="2893210"/>
            <a:ext cx="884613" cy="1711135"/>
            <a:chOff x="5517774" y="3784115"/>
            <a:chExt cx="895987" cy="1825359"/>
          </a:xfrm>
        </p:grpSpPr>
        <p:cxnSp>
          <p:nvCxnSpPr>
            <p:cNvPr id="87" name="Connecteur droit avec flèche 86"/>
            <p:cNvCxnSpPr/>
            <p:nvPr/>
          </p:nvCxnSpPr>
          <p:spPr>
            <a:xfrm rot="4485809">
              <a:off x="5906183" y="5101895"/>
              <a:ext cx="119170" cy="895987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avec flèche 87"/>
            <p:cNvCxnSpPr/>
            <p:nvPr/>
          </p:nvCxnSpPr>
          <p:spPr>
            <a:xfrm rot="4485809" flipH="1">
              <a:off x="5178935" y="4466604"/>
              <a:ext cx="1658045" cy="29306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e 105"/>
          <p:cNvGrpSpPr/>
          <p:nvPr/>
        </p:nvGrpSpPr>
        <p:grpSpPr>
          <a:xfrm>
            <a:off x="9608569" y="2171672"/>
            <a:ext cx="1980810" cy="2285824"/>
            <a:chOff x="9608569" y="2171672"/>
            <a:chExt cx="1980810" cy="228582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Rectangle 106"/>
                <p:cNvSpPr/>
                <p:nvPr/>
              </p:nvSpPr>
              <p:spPr>
                <a:xfrm>
                  <a:off x="10506763" y="2171672"/>
                  <a:ext cx="4774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07" name="Rectangle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06763" y="2171672"/>
                  <a:ext cx="47743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" name="Rectangle 107"/>
                <p:cNvSpPr/>
                <p:nvPr/>
              </p:nvSpPr>
              <p:spPr>
                <a:xfrm>
                  <a:off x="9608569" y="3543304"/>
                  <a:ext cx="4774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08" name="Rectangle 1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08569" y="3543304"/>
                  <a:ext cx="47743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9" name="Arc 108"/>
            <p:cNvSpPr/>
            <p:nvPr/>
          </p:nvSpPr>
          <p:spPr>
            <a:xfrm rot="16812062">
              <a:off x="9937648" y="2963496"/>
              <a:ext cx="1494000" cy="1494000"/>
            </a:xfrm>
            <a:prstGeom prst="arc">
              <a:avLst>
                <a:gd name="adj1" fmla="val 14611154"/>
                <a:gd name="adj2" fmla="val 16186744"/>
              </a:avLst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Arc 109"/>
            <p:cNvSpPr/>
            <p:nvPr/>
          </p:nvSpPr>
          <p:spPr>
            <a:xfrm rot="21407262">
              <a:off x="10095379" y="2443817"/>
              <a:ext cx="1494000" cy="1494000"/>
            </a:xfrm>
            <a:prstGeom prst="arc">
              <a:avLst>
                <a:gd name="adj1" fmla="val 14630999"/>
                <a:gd name="adj2" fmla="val 16631021"/>
              </a:avLst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1" name="Groupe 110"/>
          <p:cNvGrpSpPr/>
          <p:nvPr/>
        </p:nvGrpSpPr>
        <p:grpSpPr>
          <a:xfrm>
            <a:off x="9196390" y="1482912"/>
            <a:ext cx="4474148" cy="3131395"/>
            <a:chOff x="9196390" y="1482912"/>
            <a:chExt cx="4474148" cy="313139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Rectangle 111"/>
                <p:cNvSpPr/>
                <p:nvPr/>
              </p:nvSpPr>
              <p:spPr>
                <a:xfrm>
                  <a:off x="9196390" y="3830134"/>
                  <a:ext cx="48276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12" name="Rectangle 1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6390" y="3830134"/>
                  <a:ext cx="48276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Rectangle 112"/>
                <p:cNvSpPr/>
                <p:nvPr/>
              </p:nvSpPr>
              <p:spPr>
                <a:xfrm>
                  <a:off x="11055347" y="4244975"/>
                  <a:ext cx="48276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13" name="Rectangle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55347" y="4244975"/>
                  <a:ext cx="482761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4" name="Groupe 113"/>
            <p:cNvGrpSpPr/>
            <p:nvPr/>
          </p:nvGrpSpPr>
          <p:grpSpPr>
            <a:xfrm>
              <a:off x="9331300" y="1482912"/>
              <a:ext cx="4339238" cy="2975108"/>
              <a:chOff x="9331300" y="1482912"/>
              <a:chExt cx="4339238" cy="2975108"/>
            </a:xfrm>
          </p:grpSpPr>
          <p:sp>
            <p:nvSpPr>
              <p:cNvPr id="115" name="Arc 114"/>
              <p:cNvSpPr/>
              <p:nvPr/>
            </p:nvSpPr>
            <p:spPr>
              <a:xfrm rot="20477924">
                <a:off x="10083906" y="1482912"/>
                <a:ext cx="1244536" cy="2821696"/>
              </a:xfrm>
              <a:prstGeom prst="arc">
                <a:avLst>
                  <a:gd name="adj1" fmla="val 5075775"/>
                  <a:gd name="adj2" fmla="val 5818129"/>
                </a:avLst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6" name="Arc 115"/>
              <p:cNvSpPr/>
              <p:nvPr/>
            </p:nvSpPr>
            <p:spPr>
              <a:xfrm rot="20477924">
                <a:off x="9331300" y="1636324"/>
                <a:ext cx="4339238" cy="2821696"/>
              </a:xfrm>
              <a:prstGeom prst="arc">
                <a:avLst>
                  <a:gd name="adj1" fmla="val 10218735"/>
                  <a:gd name="adj2" fmla="val 10682234"/>
                </a:avLst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34" name="Groupe 133"/>
          <p:cNvGrpSpPr/>
          <p:nvPr/>
        </p:nvGrpSpPr>
        <p:grpSpPr>
          <a:xfrm>
            <a:off x="8213346" y="1531478"/>
            <a:ext cx="3644978" cy="3015491"/>
            <a:chOff x="8213346" y="1531478"/>
            <a:chExt cx="3644978" cy="301549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Rectangle 125"/>
                <p:cNvSpPr/>
                <p:nvPr/>
              </p:nvSpPr>
              <p:spPr>
                <a:xfrm>
                  <a:off x="8213346" y="3308361"/>
                  <a:ext cx="100578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fr-FR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fr-F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26" name="Rectangle 1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3346" y="3308361"/>
                  <a:ext cx="100578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7" name="Rectangle 126"/>
                <p:cNvSpPr/>
                <p:nvPr/>
              </p:nvSpPr>
              <p:spPr>
                <a:xfrm>
                  <a:off x="11379090" y="4177637"/>
                  <a:ext cx="4792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27" name="Rectangle 1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9090" y="4177637"/>
                  <a:ext cx="47923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Rectangle 127"/>
                <p:cNvSpPr/>
                <p:nvPr/>
              </p:nvSpPr>
              <p:spPr>
                <a:xfrm>
                  <a:off x="10764227" y="1531478"/>
                  <a:ext cx="486864" cy="3912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fr-FR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28" name="Rectangle 1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4227" y="1531478"/>
                  <a:ext cx="486864" cy="391261"/>
                </a:xfrm>
                <a:prstGeom prst="rect">
                  <a:avLst/>
                </a:prstGeom>
                <a:blipFill>
                  <a:blip r:embed="rId10"/>
                  <a:stretch>
                    <a:fillRect b="-468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5" name="Groupe 134"/>
          <p:cNvGrpSpPr/>
          <p:nvPr/>
        </p:nvGrpSpPr>
        <p:grpSpPr>
          <a:xfrm>
            <a:off x="8858707" y="1565199"/>
            <a:ext cx="1620438" cy="2847275"/>
            <a:chOff x="8858707" y="1565199"/>
            <a:chExt cx="1620438" cy="284727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" name="Rectangle 128"/>
                <p:cNvSpPr/>
                <p:nvPr/>
              </p:nvSpPr>
              <p:spPr>
                <a:xfrm>
                  <a:off x="9923416" y="1565199"/>
                  <a:ext cx="555729" cy="4227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FR" b="0" i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fr-FR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acc>
                          </m:e>
                          <m:sup>
                            <m:r>
                              <a:rPr lang="fr-FR" b="0" i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29" name="Rectangle 1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3416" y="1565199"/>
                  <a:ext cx="555729" cy="422744"/>
                </a:xfrm>
                <a:prstGeom prst="rect">
                  <a:avLst/>
                </a:prstGeom>
                <a:blipFill>
                  <a:blip r:embed="rId11"/>
                  <a:stretch>
                    <a:fillRect b="-289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1" name="Rectangle 130"/>
                <p:cNvSpPr/>
                <p:nvPr/>
              </p:nvSpPr>
              <p:spPr>
                <a:xfrm>
                  <a:off x="8858707" y="4018007"/>
                  <a:ext cx="537711" cy="3944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FR" b="0" i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fr-FR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acc>
                          </m:e>
                          <m:sup>
                            <m:r>
                              <a:rPr lang="fr-FR" b="0" i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31" name="Rectangle 1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8707" y="4018007"/>
                  <a:ext cx="537711" cy="39446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6" name="Groupe 135"/>
          <p:cNvGrpSpPr/>
          <p:nvPr/>
        </p:nvGrpSpPr>
        <p:grpSpPr>
          <a:xfrm>
            <a:off x="8899406" y="3584036"/>
            <a:ext cx="2291427" cy="1167648"/>
            <a:chOff x="8899406" y="3584036"/>
            <a:chExt cx="2291427" cy="116764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Rectangle 131"/>
                <p:cNvSpPr/>
                <p:nvPr/>
              </p:nvSpPr>
              <p:spPr>
                <a:xfrm>
                  <a:off x="10583423" y="4357217"/>
                  <a:ext cx="607410" cy="3944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FR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fr-FR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acc>
                          </m:e>
                          <m:sup>
                            <m:r>
                              <a:rPr lang="fr-FR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32" name="Rectangle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3423" y="4357217"/>
                  <a:ext cx="607410" cy="39446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" name="Rectangle 132"/>
                <p:cNvSpPr/>
                <p:nvPr/>
              </p:nvSpPr>
              <p:spPr>
                <a:xfrm>
                  <a:off x="8899406" y="3584036"/>
                  <a:ext cx="607410" cy="3944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FR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fr-FR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acc>
                          </m:e>
                          <m:sup>
                            <m:r>
                              <a:rPr lang="fr-FR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33" name="Rectangle 1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9406" y="3584036"/>
                  <a:ext cx="607410" cy="39446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7" name="Connecteur droit avec flèche 136"/>
          <p:cNvCxnSpPr/>
          <p:nvPr/>
        </p:nvCxnSpPr>
        <p:spPr>
          <a:xfrm flipH="1">
            <a:off x="9350132" y="3544591"/>
            <a:ext cx="1554291" cy="28934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Rectangle 137"/>
              <p:cNvSpPr/>
              <p:nvPr/>
            </p:nvSpPr>
            <p:spPr>
              <a:xfrm>
                <a:off x="8891965" y="3584036"/>
                <a:ext cx="607410" cy="3944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8" name="Rectangle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1965" y="3584036"/>
                <a:ext cx="607410" cy="39446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9" name="Image 13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381785" y="5593542"/>
            <a:ext cx="47625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00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6" grpId="1" animBg="1"/>
      <p:bldP spid="77" grpId="0" animBg="1"/>
      <p:bldP spid="77" grpId="1" animBg="1"/>
      <p:bldP spid="13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Workshop CusToM - 1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225B-90E6-4001-8378-34B9B24F1992}" type="slidenum">
              <a:rPr lang="en-US" smtClean="0"/>
              <a:t>18</a:t>
            </a:fld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CusToM</a:t>
            </a:r>
            <a:r>
              <a:rPr lang="fr-FR" dirty="0" smtClean="0"/>
              <a:t> </a:t>
            </a:r>
            <a:r>
              <a:rPr lang="fr-FR" dirty="0" err="1" smtClean="0"/>
              <a:t>Doing</a:t>
            </a:r>
            <a:r>
              <a:rPr lang="fr-FR" dirty="0" smtClean="0"/>
              <a:t> ? – </a:t>
            </a:r>
            <a:r>
              <a:rPr lang="fr-FR" dirty="0" err="1" smtClean="0"/>
              <a:t>Geometrical</a:t>
            </a:r>
            <a:r>
              <a:rPr lang="fr-FR" dirty="0" smtClean="0"/>
              <a:t> Calibration </a:t>
            </a:r>
            <a:r>
              <a:rPr lang="fr-FR" dirty="0" err="1"/>
              <a:t>P</a:t>
            </a:r>
            <a:r>
              <a:rPr lang="fr-FR" dirty="0" err="1" smtClean="0"/>
              <a:t>rocess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368919" y="3536078"/>
            <a:ext cx="27578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 err="1" smtClean="0"/>
              <a:t>Regression</a:t>
            </a:r>
            <a:r>
              <a:rPr lang="fr-FR" sz="1200" dirty="0" smtClean="0"/>
              <a:t> </a:t>
            </a:r>
            <a:r>
              <a:rPr lang="fr-FR" sz="1200" dirty="0" err="1" smtClean="0"/>
              <a:t>method</a:t>
            </a:r>
            <a:endParaRPr lang="fr-FR" sz="1200" dirty="0" smtClean="0"/>
          </a:p>
          <a:p>
            <a:pPr algn="ctr"/>
            <a:r>
              <a:rPr lang="fr-FR" sz="1200" dirty="0" err="1" smtClean="0"/>
              <a:t>Based</a:t>
            </a:r>
            <a:r>
              <a:rPr lang="fr-FR" sz="1200" dirty="0" smtClean="0"/>
              <a:t> on </a:t>
            </a:r>
            <a:r>
              <a:rPr lang="fr-FR" sz="1200" dirty="0" err="1" smtClean="0"/>
              <a:t>height</a:t>
            </a:r>
            <a:r>
              <a:rPr lang="fr-FR" sz="1200" dirty="0" smtClean="0"/>
              <a:t> </a:t>
            </a:r>
          </a:p>
          <a:p>
            <a:pPr algn="ctr"/>
            <a:r>
              <a:rPr lang="fr-FR" sz="1200" dirty="0" smtClean="0"/>
              <a:t>RM</a:t>
            </a:r>
            <a:endParaRPr lang="fr-FR" sz="1200" dirty="0"/>
          </a:p>
        </p:txBody>
      </p:sp>
      <p:grpSp>
        <p:nvGrpSpPr>
          <p:cNvPr id="7" name="Groupe 6"/>
          <p:cNvGrpSpPr/>
          <p:nvPr/>
        </p:nvGrpSpPr>
        <p:grpSpPr>
          <a:xfrm>
            <a:off x="3923807" y="2076506"/>
            <a:ext cx="2434354" cy="3528664"/>
            <a:chOff x="7743992" y="2190682"/>
            <a:chExt cx="1840390" cy="2797575"/>
          </a:xfrm>
        </p:grpSpPr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743992" y="2190682"/>
              <a:ext cx="770734" cy="808419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" name="Image 14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6250" b="89946" l="9804" r="8986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842717" y="2632255"/>
              <a:ext cx="904921" cy="121314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6" name="Image 15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23975" y1="16018" x2="23975" y2="16018"/>
                          <a14:backgroundMark x1="43218" y1="80092" x2="43218" y2="8009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314651" y="3336356"/>
              <a:ext cx="1063424" cy="163419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7" name="Image 16"/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35294" b="90000" l="9864" r="89796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367409" y="4203820"/>
              <a:ext cx="1216973" cy="784437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8" name="Groupe 7"/>
          <p:cNvGrpSpPr/>
          <p:nvPr/>
        </p:nvGrpSpPr>
        <p:grpSpPr>
          <a:xfrm>
            <a:off x="4162893" y="2338198"/>
            <a:ext cx="1635142" cy="2950253"/>
            <a:chOff x="9687601" y="2291334"/>
            <a:chExt cx="1635142" cy="2950253"/>
          </a:xfrm>
        </p:grpSpPr>
        <p:sp>
          <p:nvSpPr>
            <p:cNvPr id="9" name="Ellipse 8"/>
            <p:cNvSpPr/>
            <p:nvPr/>
          </p:nvSpPr>
          <p:spPr>
            <a:xfrm>
              <a:off x="9687601" y="2291334"/>
              <a:ext cx="111760" cy="1168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/>
            <p:cNvSpPr/>
            <p:nvPr/>
          </p:nvSpPr>
          <p:spPr>
            <a:xfrm>
              <a:off x="9937226" y="2415054"/>
              <a:ext cx="111760" cy="1168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/>
            <p:cNvSpPr/>
            <p:nvPr/>
          </p:nvSpPr>
          <p:spPr>
            <a:xfrm>
              <a:off x="10482633" y="3781029"/>
              <a:ext cx="111760" cy="1168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>
              <a:off x="10740669" y="5103927"/>
              <a:ext cx="111760" cy="1168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/>
            <p:cNvSpPr/>
            <p:nvPr/>
          </p:nvSpPr>
          <p:spPr>
            <a:xfrm>
              <a:off x="11210983" y="5124747"/>
              <a:ext cx="111760" cy="1168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" name="Groupe 17"/>
          <p:cNvGrpSpPr/>
          <p:nvPr/>
        </p:nvGrpSpPr>
        <p:grpSpPr>
          <a:xfrm>
            <a:off x="1540402" y="1909005"/>
            <a:ext cx="1764470" cy="3913332"/>
            <a:chOff x="7582030" y="2190682"/>
            <a:chExt cx="1333952" cy="3102545"/>
          </a:xfrm>
        </p:grpSpPr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743992" y="2190682"/>
              <a:ext cx="853694" cy="895435"/>
            </a:xfrm>
            <a:prstGeom prst="rect">
              <a:avLst/>
            </a:prstGeom>
          </p:spPr>
        </p:pic>
        <p:pic>
          <p:nvPicPr>
            <p:cNvPr id="20" name="Image 19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6250" b="89946" l="9804" r="8986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58665">
              <a:off x="7582030" y="2744008"/>
              <a:ext cx="948981" cy="1272212"/>
            </a:xfrm>
            <a:prstGeom prst="rect">
              <a:avLst/>
            </a:prstGeom>
          </p:spPr>
        </p:pic>
        <p:pic>
          <p:nvPicPr>
            <p:cNvPr id="21" name="Image 20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23975" y1="16018" x2="23975" y2="16018"/>
                          <a14:backgroundMark x1="43218" y1="80092" x2="43218" y2="8009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624390">
              <a:off x="7762592" y="3652121"/>
              <a:ext cx="1044320" cy="1604839"/>
            </a:xfrm>
            <a:prstGeom prst="rect">
              <a:avLst/>
            </a:prstGeom>
          </p:spPr>
        </p:pic>
        <p:pic>
          <p:nvPicPr>
            <p:cNvPr id="22" name="Image 21"/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35294" b="90000" l="9864" r="89796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265890">
              <a:off x="7790004" y="4567444"/>
              <a:ext cx="1125978" cy="725783"/>
            </a:xfrm>
            <a:prstGeom prst="rect">
              <a:avLst/>
            </a:prstGeom>
          </p:spPr>
        </p:pic>
      </p:grpSp>
      <p:cxnSp>
        <p:nvCxnSpPr>
          <p:cNvPr id="23" name="Connecteur droit avec flèche 22"/>
          <p:cNvCxnSpPr/>
          <p:nvPr/>
        </p:nvCxnSpPr>
        <p:spPr>
          <a:xfrm flipH="1">
            <a:off x="1886190" y="2076506"/>
            <a:ext cx="16896" cy="616833"/>
          </a:xfrm>
          <a:prstGeom prst="straightConnector1">
            <a:avLst/>
          </a:prstGeom>
          <a:ln w="38100">
            <a:solidFill>
              <a:schemeClr val="bg2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flipH="1">
            <a:off x="1910851" y="2672127"/>
            <a:ext cx="394" cy="1414737"/>
          </a:xfrm>
          <a:prstGeom prst="straightConnector1">
            <a:avLst/>
          </a:prstGeom>
          <a:ln w="38100">
            <a:solidFill>
              <a:schemeClr val="bg2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H="1" flipV="1">
            <a:off x="1950420" y="4075649"/>
            <a:ext cx="11656" cy="1441406"/>
          </a:xfrm>
          <a:prstGeom prst="straightConnector1">
            <a:avLst/>
          </a:prstGeom>
          <a:ln w="38100">
            <a:solidFill>
              <a:schemeClr val="bg2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e 25"/>
          <p:cNvGrpSpPr/>
          <p:nvPr/>
        </p:nvGrpSpPr>
        <p:grpSpPr>
          <a:xfrm>
            <a:off x="1983948" y="2218779"/>
            <a:ext cx="785171" cy="3347252"/>
            <a:chOff x="8069854" y="2333512"/>
            <a:chExt cx="785171" cy="3347252"/>
          </a:xfrm>
          <a:solidFill>
            <a:srgbClr val="FF0000"/>
          </a:solidFill>
        </p:grpSpPr>
        <p:sp>
          <p:nvSpPr>
            <p:cNvPr id="27" name="Ellipse 26"/>
            <p:cNvSpPr/>
            <p:nvPr/>
          </p:nvSpPr>
          <p:spPr>
            <a:xfrm>
              <a:off x="8069854" y="2333512"/>
              <a:ext cx="111760" cy="116840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Ellipse 27"/>
            <p:cNvSpPr/>
            <p:nvPr/>
          </p:nvSpPr>
          <p:spPr>
            <a:xfrm>
              <a:off x="8490326" y="2557698"/>
              <a:ext cx="111760" cy="116840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Ellipse 28"/>
            <p:cNvSpPr/>
            <p:nvPr/>
          </p:nvSpPr>
          <p:spPr>
            <a:xfrm>
              <a:off x="8242222" y="4036323"/>
              <a:ext cx="111760" cy="116840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Ellipse 29"/>
            <p:cNvSpPr/>
            <p:nvPr/>
          </p:nvSpPr>
          <p:spPr>
            <a:xfrm>
              <a:off x="8277321" y="5407030"/>
              <a:ext cx="111760" cy="116840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Ellipse 30"/>
            <p:cNvSpPr/>
            <p:nvPr/>
          </p:nvSpPr>
          <p:spPr>
            <a:xfrm>
              <a:off x="8743265" y="5563924"/>
              <a:ext cx="111760" cy="116840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2" name="Groupe 31"/>
          <p:cNvGrpSpPr/>
          <p:nvPr/>
        </p:nvGrpSpPr>
        <p:grpSpPr>
          <a:xfrm>
            <a:off x="4101675" y="2224010"/>
            <a:ext cx="1900196" cy="3111723"/>
            <a:chOff x="9626383" y="2177146"/>
            <a:chExt cx="1900196" cy="3111723"/>
          </a:xfrm>
          <a:solidFill>
            <a:schemeClr val="accent1"/>
          </a:solidFill>
        </p:grpSpPr>
        <p:grpSp>
          <p:nvGrpSpPr>
            <p:cNvPr id="33" name="Groupe 32"/>
            <p:cNvGrpSpPr/>
            <p:nvPr/>
          </p:nvGrpSpPr>
          <p:grpSpPr>
            <a:xfrm>
              <a:off x="9626383" y="2327951"/>
              <a:ext cx="1739386" cy="2960918"/>
              <a:chOff x="9626383" y="2327951"/>
              <a:chExt cx="1739386" cy="2960918"/>
            </a:xfrm>
            <a:grpFill/>
          </p:grpSpPr>
          <p:sp>
            <p:nvSpPr>
              <p:cNvPr id="35" name="Ellipse 34"/>
              <p:cNvSpPr/>
              <p:nvPr/>
            </p:nvSpPr>
            <p:spPr>
              <a:xfrm rot="21270302">
                <a:off x="9626383" y="2327951"/>
                <a:ext cx="111760" cy="11684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" name="Ellipse 35"/>
              <p:cNvSpPr/>
              <p:nvPr/>
            </p:nvSpPr>
            <p:spPr>
              <a:xfrm rot="21270302">
                <a:off x="9873074" y="2454850"/>
                <a:ext cx="111760" cy="11684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7" name="Ellipse 36"/>
              <p:cNvSpPr/>
              <p:nvPr/>
            </p:nvSpPr>
            <p:spPr>
              <a:xfrm rot="21270302">
                <a:off x="10538513" y="3817811"/>
                <a:ext cx="111760" cy="11684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" name="Ellipse 37"/>
              <p:cNvSpPr/>
              <p:nvPr/>
            </p:nvSpPr>
            <p:spPr>
              <a:xfrm rot="21270302">
                <a:off x="11254009" y="5084588"/>
                <a:ext cx="111760" cy="11684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9" name="Ellipse 38"/>
              <p:cNvSpPr/>
              <p:nvPr/>
            </p:nvSpPr>
            <p:spPr>
              <a:xfrm rot="21270302">
                <a:off x="10785073" y="5172029"/>
                <a:ext cx="111760" cy="11684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34" name="Image 33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141"/>
            <a:stretch/>
          </p:blipFill>
          <p:spPr>
            <a:xfrm>
              <a:off x="11118906" y="2177146"/>
              <a:ext cx="407673" cy="681152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C6A0B55A-426D-4B47-9717-3DD2684B224E}"/>
              </a:ext>
            </a:extLst>
          </p:cNvPr>
          <p:cNvGrpSpPr/>
          <p:nvPr/>
        </p:nvGrpSpPr>
        <p:grpSpPr>
          <a:xfrm rot="3923004">
            <a:off x="4633351" y="3544157"/>
            <a:ext cx="837928" cy="838217"/>
            <a:chOff x="8928297" y="2616318"/>
            <a:chExt cx="553991" cy="784487"/>
          </a:xfrm>
        </p:grpSpPr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1F3455F3-3932-4A9A-B1D0-EB6573C028DA}"/>
                </a:ext>
              </a:extLst>
            </p:cNvPr>
            <p:cNvSpPr/>
            <p:nvPr/>
          </p:nvSpPr>
          <p:spPr>
            <a:xfrm>
              <a:off x="8928297" y="2616318"/>
              <a:ext cx="512367" cy="784487"/>
            </a:xfrm>
            <a:prstGeom prst="arc">
              <a:avLst>
                <a:gd name="adj1" fmla="val 624183"/>
                <a:gd name="adj2" fmla="val 10027800"/>
              </a:avLst>
            </a:prstGeom>
            <a:ln w="3810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843B51E1-8260-4492-9C96-B60BF2FD9930}"/>
                </a:ext>
              </a:extLst>
            </p:cNvPr>
            <p:cNvCxnSpPr>
              <a:cxnSpLocks/>
            </p:cNvCxnSpPr>
            <p:nvPr/>
          </p:nvCxnSpPr>
          <p:spPr>
            <a:xfrm rot="17676996" flipH="1" flipV="1">
              <a:off x="9327445" y="3102869"/>
              <a:ext cx="109197" cy="66476"/>
            </a:xfrm>
            <a:prstGeom prst="line">
              <a:avLst/>
            </a:prstGeom>
            <a:ln w="3810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6870585E-46F7-41F9-8073-301EFB13DBD5}"/>
                </a:ext>
              </a:extLst>
            </p:cNvPr>
            <p:cNvCxnSpPr>
              <a:cxnSpLocks/>
            </p:cNvCxnSpPr>
            <p:nvPr/>
          </p:nvCxnSpPr>
          <p:spPr>
            <a:xfrm rot="17676996" flipV="1">
              <a:off x="9388805" y="3142274"/>
              <a:ext cx="113021" cy="73944"/>
            </a:xfrm>
            <a:prstGeom prst="line">
              <a:avLst/>
            </a:prstGeom>
            <a:ln w="3810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C6A0B55A-426D-4B47-9717-3DD2684B224E}"/>
              </a:ext>
            </a:extLst>
          </p:cNvPr>
          <p:cNvGrpSpPr/>
          <p:nvPr/>
        </p:nvGrpSpPr>
        <p:grpSpPr>
          <a:xfrm rot="15191419">
            <a:off x="4104461" y="2518695"/>
            <a:ext cx="979634" cy="964297"/>
            <a:chOff x="8861197" y="2616318"/>
            <a:chExt cx="579467" cy="784487"/>
          </a:xfrm>
        </p:grpSpPr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1F3455F3-3932-4A9A-B1D0-EB6573C028DA}"/>
                </a:ext>
              </a:extLst>
            </p:cNvPr>
            <p:cNvSpPr/>
            <p:nvPr/>
          </p:nvSpPr>
          <p:spPr>
            <a:xfrm>
              <a:off x="8928297" y="2616318"/>
              <a:ext cx="512367" cy="784487"/>
            </a:xfrm>
            <a:prstGeom prst="arc">
              <a:avLst>
                <a:gd name="adj1" fmla="val 624183"/>
                <a:gd name="adj2" fmla="val 10027800"/>
              </a:avLst>
            </a:prstGeom>
            <a:ln w="3810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843B51E1-8260-4492-9C96-B60BF2FD9930}"/>
                </a:ext>
              </a:extLst>
            </p:cNvPr>
            <p:cNvCxnSpPr>
              <a:cxnSpLocks/>
              <a:stCxn id="45" idx="2"/>
            </p:cNvCxnSpPr>
            <p:nvPr/>
          </p:nvCxnSpPr>
          <p:spPr>
            <a:xfrm flipH="1">
              <a:off x="8861197" y="3066453"/>
              <a:ext cx="69906" cy="126867"/>
            </a:xfrm>
            <a:prstGeom prst="line">
              <a:avLst/>
            </a:prstGeom>
            <a:ln w="3810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6870585E-46F7-41F9-8073-301EFB13DBD5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 flipH="1" flipV="1">
              <a:off x="8931103" y="3066453"/>
              <a:ext cx="143946" cy="77696"/>
            </a:xfrm>
            <a:prstGeom prst="line">
              <a:avLst/>
            </a:prstGeom>
            <a:ln w="3810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C6A0B55A-426D-4B47-9717-3DD2684B224E}"/>
              </a:ext>
            </a:extLst>
          </p:cNvPr>
          <p:cNvGrpSpPr/>
          <p:nvPr/>
        </p:nvGrpSpPr>
        <p:grpSpPr>
          <a:xfrm rot="13269938">
            <a:off x="5005153" y="4478762"/>
            <a:ext cx="932854" cy="866408"/>
            <a:chOff x="8861197" y="2616318"/>
            <a:chExt cx="579467" cy="784487"/>
          </a:xfrm>
        </p:grpSpPr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1F3455F3-3932-4A9A-B1D0-EB6573C028DA}"/>
                </a:ext>
              </a:extLst>
            </p:cNvPr>
            <p:cNvSpPr/>
            <p:nvPr/>
          </p:nvSpPr>
          <p:spPr>
            <a:xfrm>
              <a:off x="8928297" y="2616318"/>
              <a:ext cx="512367" cy="784487"/>
            </a:xfrm>
            <a:prstGeom prst="arc">
              <a:avLst>
                <a:gd name="adj1" fmla="val 624183"/>
                <a:gd name="adj2" fmla="val 10027800"/>
              </a:avLst>
            </a:prstGeom>
            <a:ln w="3810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843B51E1-8260-4492-9C96-B60BF2FD9930}"/>
                </a:ext>
              </a:extLst>
            </p:cNvPr>
            <p:cNvCxnSpPr>
              <a:cxnSpLocks/>
              <a:stCxn id="49" idx="2"/>
            </p:cNvCxnSpPr>
            <p:nvPr/>
          </p:nvCxnSpPr>
          <p:spPr>
            <a:xfrm flipH="1">
              <a:off x="8861197" y="3066453"/>
              <a:ext cx="69906" cy="126867"/>
            </a:xfrm>
            <a:prstGeom prst="line">
              <a:avLst/>
            </a:prstGeom>
            <a:ln w="3810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6870585E-46F7-41F9-8073-301EFB13DBD5}"/>
                </a:ext>
              </a:extLst>
            </p:cNvPr>
            <p:cNvCxnSpPr>
              <a:cxnSpLocks/>
              <a:endCxn id="49" idx="2"/>
            </p:cNvCxnSpPr>
            <p:nvPr/>
          </p:nvCxnSpPr>
          <p:spPr>
            <a:xfrm flipH="1" flipV="1">
              <a:off x="8931103" y="3066453"/>
              <a:ext cx="143946" cy="77696"/>
            </a:xfrm>
            <a:prstGeom prst="line">
              <a:avLst/>
            </a:prstGeom>
            <a:ln w="38100">
              <a:solidFill>
                <a:schemeClr val="bg2">
                  <a:lumMod val="65000"/>
                </a:schemeClr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52" name="Groupe 51"/>
          <p:cNvGrpSpPr/>
          <p:nvPr/>
        </p:nvGrpSpPr>
        <p:grpSpPr>
          <a:xfrm>
            <a:off x="3749423" y="2427027"/>
            <a:ext cx="3008888" cy="2385081"/>
            <a:chOff x="9385631" y="2507480"/>
            <a:chExt cx="3008888" cy="23850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à coins arrondis 52"/>
                <p:cNvSpPr/>
                <p:nvPr/>
              </p:nvSpPr>
              <p:spPr>
                <a:xfrm>
                  <a:off x="10342065" y="2507480"/>
                  <a:ext cx="1154097" cy="429076"/>
                </a:xfrm>
                <a:prstGeom prst="roundRect">
                  <a:avLst>
                    <a:gd name="adj" fmla="val 29646"/>
                  </a:avLst>
                </a:prstGeom>
                <a:noFill/>
                <a:ln w="952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20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fr-FR" sz="20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Times New Roman" panose="020206030504050203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0" lang="fr-FR" sz="20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kumimoji="0" lang="fr-FR" sz="1050" b="1" i="1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6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9" name="Rectangle à coins arrondis 1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2065" y="2507480"/>
                  <a:ext cx="1154097" cy="429076"/>
                </a:xfrm>
                <a:prstGeom prst="roundRect">
                  <a:avLst>
                    <a:gd name="adj" fmla="val 29646"/>
                  </a:avLst>
                </a:prstGeom>
                <a:blipFill>
                  <a:blip r:embed="rId12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à coins arrondis 53"/>
                <p:cNvSpPr/>
                <p:nvPr/>
              </p:nvSpPr>
              <p:spPr>
                <a:xfrm>
                  <a:off x="9385631" y="3942314"/>
                  <a:ext cx="1154097" cy="429076"/>
                </a:xfrm>
                <a:prstGeom prst="roundRect">
                  <a:avLst>
                    <a:gd name="adj" fmla="val 29646"/>
                  </a:avLst>
                </a:prstGeom>
                <a:noFill/>
                <a:ln w="952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20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fr-FR" sz="20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Times New Roman" panose="020206030504050203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0" lang="fr-FR" sz="20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kumimoji="0" lang="fr-FR" sz="1050" b="1" i="1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6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0" name="Rectangle à coins arrondis 1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5631" y="3942314"/>
                  <a:ext cx="1154097" cy="429076"/>
                </a:xfrm>
                <a:prstGeom prst="roundRect">
                  <a:avLst>
                    <a:gd name="adj" fmla="val 29646"/>
                  </a:avLst>
                </a:prstGeom>
                <a:blipFill>
                  <a:blip r:embed="rId13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à coins arrondis 54"/>
                <p:cNvSpPr/>
                <p:nvPr/>
              </p:nvSpPr>
              <p:spPr>
                <a:xfrm>
                  <a:off x="11240422" y="4463485"/>
                  <a:ext cx="1154097" cy="429076"/>
                </a:xfrm>
                <a:prstGeom prst="roundRect">
                  <a:avLst>
                    <a:gd name="adj" fmla="val 29646"/>
                  </a:avLst>
                </a:prstGeom>
                <a:noFill/>
                <a:ln w="952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20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fr-FR" sz="20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Times New Roman" panose="020206030504050203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kumimoji="0" lang="fr-FR" sz="20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kumimoji="0" lang="fr-FR" sz="1050" b="1" i="1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6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1" name="Rectangle à coins arrondis 1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40422" y="4463485"/>
                  <a:ext cx="1154097" cy="429076"/>
                </a:xfrm>
                <a:prstGeom prst="roundRect">
                  <a:avLst>
                    <a:gd name="adj" fmla="val 29646"/>
                  </a:avLst>
                </a:prstGeom>
                <a:blipFill>
                  <a:blip r:embed="rId14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6" name="Connecteur droit avec flèche 55"/>
          <p:cNvCxnSpPr/>
          <p:nvPr/>
        </p:nvCxnSpPr>
        <p:spPr>
          <a:xfrm>
            <a:off x="4333392" y="2266228"/>
            <a:ext cx="9636" cy="598362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/>
          <p:nvPr/>
        </p:nvCxnSpPr>
        <p:spPr>
          <a:xfrm>
            <a:off x="4322527" y="2856103"/>
            <a:ext cx="684074" cy="971790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>
            <a:endCxn id="37" idx="2"/>
          </p:cNvCxnSpPr>
          <p:nvPr/>
        </p:nvCxnSpPr>
        <p:spPr>
          <a:xfrm flipH="1" flipV="1">
            <a:off x="5014062" y="3928446"/>
            <a:ext cx="287847" cy="1197923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 flipH="1">
            <a:off x="5251368" y="5282507"/>
            <a:ext cx="569432" cy="67537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 flipV="1">
            <a:off x="2039828" y="5566031"/>
            <a:ext cx="844021" cy="22553"/>
          </a:xfrm>
          <a:prstGeom prst="straightConnector1">
            <a:avLst/>
          </a:prstGeom>
          <a:ln w="38100">
            <a:solidFill>
              <a:schemeClr val="bg2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C6A0B55A-426D-4B47-9717-3DD2684B224E}"/>
              </a:ext>
            </a:extLst>
          </p:cNvPr>
          <p:cNvGrpSpPr/>
          <p:nvPr/>
        </p:nvGrpSpPr>
        <p:grpSpPr>
          <a:xfrm rot="3923004">
            <a:off x="4631484" y="3554356"/>
            <a:ext cx="844315" cy="838217"/>
            <a:chOff x="8928297" y="2616318"/>
            <a:chExt cx="558214" cy="784487"/>
          </a:xfrm>
        </p:grpSpPr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1F3455F3-3932-4A9A-B1D0-EB6573C028DA}"/>
                </a:ext>
              </a:extLst>
            </p:cNvPr>
            <p:cNvSpPr/>
            <p:nvPr/>
          </p:nvSpPr>
          <p:spPr>
            <a:xfrm>
              <a:off x="8928297" y="2616318"/>
              <a:ext cx="512367" cy="784487"/>
            </a:xfrm>
            <a:prstGeom prst="arc">
              <a:avLst>
                <a:gd name="adj1" fmla="val 624183"/>
                <a:gd name="adj2" fmla="val 100278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843B51E1-8260-4492-9C96-B60BF2FD9930}"/>
                </a:ext>
              </a:extLst>
            </p:cNvPr>
            <p:cNvCxnSpPr>
              <a:cxnSpLocks/>
            </p:cNvCxnSpPr>
            <p:nvPr/>
          </p:nvCxnSpPr>
          <p:spPr>
            <a:xfrm rot="17676996" flipH="1" flipV="1">
              <a:off x="9319896" y="3092154"/>
              <a:ext cx="117795" cy="603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6870585E-46F7-41F9-8073-301EFB13DBD5}"/>
                </a:ext>
              </a:extLst>
            </p:cNvPr>
            <p:cNvCxnSpPr>
              <a:cxnSpLocks/>
            </p:cNvCxnSpPr>
            <p:nvPr/>
          </p:nvCxnSpPr>
          <p:spPr>
            <a:xfrm rot="17676996" flipV="1">
              <a:off x="9401265" y="3122960"/>
              <a:ext cx="92889" cy="7760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C6A0B55A-426D-4B47-9717-3DD2684B224E}"/>
              </a:ext>
            </a:extLst>
          </p:cNvPr>
          <p:cNvGrpSpPr/>
          <p:nvPr/>
        </p:nvGrpSpPr>
        <p:grpSpPr>
          <a:xfrm rot="15191419">
            <a:off x="4104461" y="2525996"/>
            <a:ext cx="979634" cy="964297"/>
            <a:chOff x="8861197" y="2616318"/>
            <a:chExt cx="579467" cy="784487"/>
          </a:xfrm>
        </p:grpSpPr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1F3455F3-3932-4A9A-B1D0-EB6573C028DA}"/>
                </a:ext>
              </a:extLst>
            </p:cNvPr>
            <p:cNvSpPr/>
            <p:nvPr/>
          </p:nvSpPr>
          <p:spPr>
            <a:xfrm>
              <a:off x="8928297" y="2616318"/>
              <a:ext cx="512367" cy="784487"/>
            </a:xfrm>
            <a:prstGeom prst="arc">
              <a:avLst>
                <a:gd name="adj1" fmla="val 624183"/>
                <a:gd name="adj2" fmla="val 100278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843B51E1-8260-4492-9C96-B60BF2FD9930}"/>
                </a:ext>
              </a:extLst>
            </p:cNvPr>
            <p:cNvCxnSpPr>
              <a:cxnSpLocks/>
              <a:stCxn id="66" idx="2"/>
            </p:cNvCxnSpPr>
            <p:nvPr/>
          </p:nvCxnSpPr>
          <p:spPr>
            <a:xfrm flipH="1">
              <a:off x="8861197" y="3066453"/>
              <a:ext cx="69906" cy="1268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6870585E-46F7-41F9-8073-301EFB13DBD5}"/>
                </a:ext>
              </a:extLst>
            </p:cNvPr>
            <p:cNvCxnSpPr>
              <a:cxnSpLocks/>
              <a:endCxn id="66" idx="2"/>
            </p:cNvCxnSpPr>
            <p:nvPr/>
          </p:nvCxnSpPr>
          <p:spPr>
            <a:xfrm flipH="1" flipV="1">
              <a:off x="8931103" y="3066453"/>
              <a:ext cx="143946" cy="776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C6A0B55A-426D-4B47-9717-3DD2684B224E}"/>
              </a:ext>
            </a:extLst>
          </p:cNvPr>
          <p:cNvGrpSpPr/>
          <p:nvPr/>
        </p:nvGrpSpPr>
        <p:grpSpPr>
          <a:xfrm rot="13269938">
            <a:off x="5005153" y="4486063"/>
            <a:ext cx="932854" cy="866408"/>
            <a:chOff x="8861197" y="2616318"/>
            <a:chExt cx="579467" cy="784487"/>
          </a:xfrm>
        </p:grpSpPr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1F3455F3-3932-4A9A-B1D0-EB6573C028DA}"/>
                </a:ext>
              </a:extLst>
            </p:cNvPr>
            <p:cNvSpPr/>
            <p:nvPr/>
          </p:nvSpPr>
          <p:spPr>
            <a:xfrm>
              <a:off x="8928297" y="2616318"/>
              <a:ext cx="512367" cy="784487"/>
            </a:xfrm>
            <a:prstGeom prst="arc">
              <a:avLst>
                <a:gd name="adj1" fmla="val 624183"/>
                <a:gd name="adj2" fmla="val 100278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843B51E1-8260-4492-9C96-B60BF2FD9930}"/>
                </a:ext>
              </a:extLst>
            </p:cNvPr>
            <p:cNvCxnSpPr>
              <a:cxnSpLocks/>
              <a:stCxn id="70" idx="2"/>
            </p:cNvCxnSpPr>
            <p:nvPr/>
          </p:nvCxnSpPr>
          <p:spPr>
            <a:xfrm flipH="1">
              <a:off x="8861197" y="3066453"/>
              <a:ext cx="69906" cy="1268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6870585E-46F7-41F9-8073-301EFB13DBD5}"/>
                </a:ext>
              </a:extLst>
            </p:cNvPr>
            <p:cNvCxnSpPr>
              <a:cxnSpLocks/>
              <a:endCxn id="70" idx="2"/>
            </p:cNvCxnSpPr>
            <p:nvPr/>
          </p:nvCxnSpPr>
          <p:spPr>
            <a:xfrm flipH="1" flipV="1">
              <a:off x="8931103" y="3066453"/>
              <a:ext cx="143946" cy="776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Rectangle 72"/>
              <p:cNvSpPr/>
              <p:nvPr/>
            </p:nvSpPr>
            <p:spPr>
              <a:xfrm>
                <a:off x="2560184" y="1472324"/>
                <a:ext cx="2757875" cy="4764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200" dirty="0" smtClean="0"/>
                  <a:t>Equally </a:t>
                </a:r>
                <a:r>
                  <a:rPr lang="fr-FR" sz="1200" dirty="0" err="1" smtClean="0"/>
                  <a:t>spaced</a:t>
                </a:r>
                <a:r>
                  <a:rPr lang="fr-FR" sz="1200" dirty="0" smtClean="0"/>
                  <a:t> sets </a:t>
                </a:r>
                <a:r>
                  <a:rPr lang="fr-FR" sz="1200" dirty="0" smtClean="0"/>
                  <a:t>of </a:t>
                </a:r>
                <a:r>
                  <a:rPr lang="fr-FR" sz="1200" dirty="0" smtClean="0"/>
                  <a:t>frames: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184" y="1472324"/>
                <a:ext cx="2757875" cy="476477"/>
              </a:xfrm>
              <a:prstGeom prst="rect">
                <a:avLst/>
              </a:prstGeom>
              <a:blipFill>
                <a:blip r:embed="rId15"/>
                <a:stretch>
                  <a:fillRect t="-1282" b="-12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ectangle 73"/>
          <p:cNvSpPr/>
          <p:nvPr/>
        </p:nvSpPr>
        <p:spPr>
          <a:xfrm>
            <a:off x="6546144" y="1979092"/>
            <a:ext cx="43788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 err="1" smtClean="0"/>
              <a:t>Parameters</a:t>
            </a:r>
            <a:r>
              <a:rPr lang="fr-FR" sz="2400" dirty="0" smtClean="0"/>
              <a:t> identification</a:t>
            </a:r>
            <a:endParaRPr lang="fr-FR" sz="2400" dirty="0" smtClean="0"/>
          </a:p>
          <a:p>
            <a:pPr algn="ctr"/>
            <a:r>
              <a:rPr lang="fr-FR" sz="1600" dirty="0" smtClean="0"/>
              <a:t>At </a:t>
            </a:r>
            <a:r>
              <a:rPr lang="fr-FR" sz="1600" dirty="0" err="1" smtClean="0"/>
              <a:t>each</a:t>
            </a:r>
            <a:r>
              <a:rPr lang="fr-FR" sz="1600" dirty="0" smtClean="0"/>
              <a:t> </a:t>
            </a:r>
            <a:r>
              <a:rPr lang="fr-FR" sz="1600" dirty="0" err="1" smtClean="0"/>
              <a:t>iteration</a:t>
            </a:r>
            <a:r>
              <a:rPr lang="fr-FR" sz="1600" dirty="0" smtClean="0"/>
              <a:t> i</a:t>
            </a:r>
            <a:endParaRPr lang="fr-FR" sz="2000" dirty="0"/>
          </a:p>
        </p:txBody>
      </p:sp>
      <p:sp>
        <p:nvSpPr>
          <p:cNvPr id="75" name="Rectangle 74"/>
          <p:cNvSpPr/>
          <p:nvPr/>
        </p:nvSpPr>
        <p:spPr>
          <a:xfrm>
            <a:off x="5769899" y="1858924"/>
            <a:ext cx="14702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fr-FR" sz="900" i="1" dirty="0" smtClean="0"/>
              <a:t>Muller </a:t>
            </a:r>
            <a:r>
              <a:rPr lang="fr-FR" sz="900" i="1" dirty="0"/>
              <a:t>et al. </a:t>
            </a:r>
            <a:r>
              <a:rPr lang="fr-FR" sz="900" i="1" dirty="0" smtClean="0"/>
              <a:t>2015</a:t>
            </a:r>
            <a:endParaRPr lang="fr-FR" sz="900" i="1" dirty="0"/>
          </a:p>
        </p:txBody>
      </p:sp>
      <p:sp>
        <p:nvSpPr>
          <p:cNvPr id="76" name="Rectangle 75"/>
          <p:cNvSpPr/>
          <p:nvPr/>
        </p:nvSpPr>
        <p:spPr>
          <a:xfrm>
            <a:off x="7716736" y="4220945"/>
            <a:ext cx="1787636" cy="23285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spcAft>
                <a:spcPts val="0"/>
              </a:spcAft>
            </a:pPr>
            <a:r>
              <a:rPr lang="da-DK" sz="900" i="1" dirty="0" smtClean="0"/>
              <a:t>Lu and O’Connor et al. 1999</a:t>
            </a:r>
            <a:endParaRPr lang="fr-FR" sz="900" i="1" dirty="0">
              <a:effectLst/>
              <a:latin typeface="Times New Roman" panose="02020603050405020304" pitchFamily="18" charset="0"/>
              <a:ea typeface="PMingLiU"/>
            </a:endParaRPr>
          </a:p>
        </p:txBody>
      </p:sp>
      <p:grpSp>
        <p:nvGrpSpPr>
          <p:cNvPr id="78" name="Groupe 77"/>
          <p:cNvGrpSpPr/>
          <p:nvPr/>
        </p:nvGrpSpPr>
        <p:grpSpPr>
          <a:xfrm>
            <a:off x="2803296" y="2093157"/>
            <a:ext cx="1354259" cy="429076"/>
            <a:chOff x="1605868" y="1548871"/>
            <a:chExt cx="1354259" cy="4290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à coins arrondis 78"/>
                <p:cNvSpPr/>
                <p:nvPr/>
              </p:nvSpPr>
              <p:spPr>
                <a:xfrm>
                  <a:off x="1605868" y="1548871"/>
                  <a:ext cx="1154097" cy="429076"/>
                </a:xfrm>
                <a:prstGeom prst="roundRect">
                  <a:avLst>
                    <a:gd name="adj" fmla="val 29646"/>
                  </a:avLst>
                </a:prstGeom>
                <a:noFill/>
                <a:ln w="952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fr-FR" sz="20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kumimoji="0" lang="fr-FR" sz="20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kumimoji="0" lang="fr-FR" sz="20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Times New Roman" panose="02020603050405020304" pitchFamily="18" charset="0"/>
                              </a:rPr>
                              <m:t>𝒎𝒐𝒅</m:t>
                            </m:r>
                            <m:r>
                              <a:rPr kumimoji="0" lang="fr-FR" sz="20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kumimoji="0" lang="fr-FR" sz="20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kumimoji="0" lang="fr-FR" sz="20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Times New Roman" panose="02020603050405020304" pitchFamily="18" charset="0"/>
                              </a:rPr>
                              <m:t>𝒈𝒍𝒐𝒃𝒂𝒍</m:t>
                            </m:r>
                          </m:sup>
                        </m:sSubSup>
                      </m:oMath>
                    </m:oMathPara>
                  </a14:m>
                  <a:endParaRPr kumimoji="0" lang="fr-FR" sz="1050" b="1" i="1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6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6" name="Rectangle à coins arrondis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5868" y="1548871"/>
                  <a:ext cx="1154097" cy="429076"/>
                </a:xfrm>
                <a:prstGeom prst="roundRect">
                  <a:avLst>
                    <a:gd name="adj" fmla="val 29646"/>
                  </a:avLst>
                </a:prstGeom>
                <a:blipFill>
                  <a:blip r:embed="rId16"/>
                  <a:stretch>
                    <a:fillRect t="-12857"/>
                  </a:stretch>
                </a:blipFill>
                <a:ln w="952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Connecteur droit avec flèche 79"/>
            <p:cNvCxnSpPr/>
            <p:nvPr/>
          </p:nvCxnSpPr>
          <p:spPr>
            <a:xfrm>
              <a:off x="2551995" y="1732913"/>
              <a:ext cx="408132" cy="6433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e 80"/>
          <p:cNvGrpSpPr/>
          <p:nvPr/>
        </p:nvGrpSpPr>
        <p:grpSpPr>
          <a:xfrm>
            <a:off x="2801075" y="2451112"/>
            <a:ext cx="1321446" cy="635540"/>
            <a:chOff x="1603647" y="1906826"/>
            <a:chExt cx="1321446" cy="635540"/>
          </a:xfrm>
          <a:solidFill>
            <a:schemeClr val="accent2"/>
          </a:solidFill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Rectangle à coins arrondis 81"/>
                <p:cNvSpPr/>
                <p:nvPr/>
              </p:nvSpPr>
              <p:spPr>
                <a:xfrm>
                  <a:off x="1603647" y="2113290"/>
                  <a:ext cx="1154097" cy="429076"/>
                </a:xfrm>
                <a:prstGeom prst="roundRect">
                  <a:avLst>
                    <a:gd name="adj" fmla="val 29646"/>
                  </a:avLst>
                </a:prstGeom>
                <a:noFill/>
                <a:ln w="952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20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fr-FR" sz="20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kumimoji="0" lang="fr-FR" sz="20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Times New Roman" panose="02020603050405020304" pitchFamily="18" charset="0"/>
                              </a:rPr>
                              <m:t>𝒆𝒙𝒑</m:t>
                            </m:r>
                            <m:r>
                              <a:rPr kumimoji="0" lang="fr-FR" sz="20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kumimoji="0" lang="fr-FR" sz="20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kumimoji="0" lang="fr-FR" sz="1050" b="1" i="1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6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82" name="Rectangle à coins arrondis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3647" y="2113290"/>
                  <a:ext cx="1154097" cy="429076"/>
                </a:xfrm>
                <a:prstGeom prst="roundRect">
                  <a:avLst>
                    <a:gd name="adj" fmla="val 29646"/>
                  </a:avLst>
                </a:prstGeom>
                <a:blipFill>
                  <a:blip r:embed="rId17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Connecteur droit avec flèche 82"/>
            <p:cNvCxnSpPr/>
            <p:nvPr/>
          </p:nvCxnSpPr>
          <p:spPr>
            <a:xfrm flipV="1">
              <a:off x="2369001" y="1906826"/>
              <a:ext cx="556092" cy="261809"/>
            </a:xfrm>
            <a:prstGeom prst="straightConnector1">
              <a:avLst/>
            </a:prstGeom>
            <a:grpFill/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ZoneTexte 83"/>
              <p:cNvSpPr txBox="1"/>
              <p:nvPr/>
            </p:nvSpPr>
            <p:spPr>
              <a:xfrm>
                <a:off x="5901847" y="2549333"/>
                <a:ext cx="5585709" cy="926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fr-FR" b="1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𝚫</m:t>
                              </m:r>
                              <m:r>
                                <a:rPr lang="fr-FR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fr-FR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sup>
                                <m:e>
                                  <m:sSup>
                                    <m:sSup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fr-FR" sz="1400" b="1" i="1" kern="0" smtClean="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sz="1400" b="1" i="1" kern="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𝑿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sz="1400" b="1" i="1" kern="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𝒆𝒙𝒑</m:t>
                                              </m:r>
                                              <m:r>
                                                <a:rPr lang="fr-FR" sz="1400" b="1" i="1" kern="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fr-FR" sz="1400" b="1" i="1" kern="0" smtClean="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𝒎</m:t>
                                              </m:r>
                                            </m:sub>
                                          </m:sSub>
                                          <m:r>
                                            <a:rPr lang="fr-FR" sz="1400" b="1" i="1" kern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fr-FR" sz="1400" i="1" kern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sz="1400" b="0" i="1" kern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sz="1400" b="0" i="1" kern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𝑓</m:t>
                                              </m:r>
                                            </m:sub>
                                          </m:sSub>
                                          <m:r>
                                            <a:rPr lang="fr-FR" sz="1400" b="1" i="1" kern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)−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fr-FR" sz="1400" b="1" i="1" ker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fr-FR" sz="1400" b="1" i="1" ker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𝑿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sz="1400" b="1" i="1" ker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𝒎𝒐𝒅</m:t>
                                              </m:r>
                                              <m:r>
                                                <a:rPr lang="fr-FR" sz="1400" b="1" i="1" ker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fr-FR" sz="1400" b="1" i="1" kern="0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𝒎</m:t>
                                              </m:r>
                                            </m:sub>
                                            <m:sup>
                                              <m:r>
                                                <a:rPr lang="fr-FR" sz="1400" b="1" i="1" ker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𝒈𝒍𝒐𝒃𝒂𝒍</m:t>
                                              </m:r>
                                            </m:sup>
                                          </m:sSubSup>
                                          <m:r>
                                            <a:rPr lang="fr-FR" sz="1400" b="0" i="1" kern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fr-FR" sz="1400" b="0" i="1" kern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sz="1400" b="0" i="1" kern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sz="1400" b="0" i="1" kern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𝑓</m:t>
                                              </m:r>
                                            </m:sub>
                                          </m:sSub>
                                          <m:r>
                                            <a:rPr lang="fr-FR" sz="1400" b="0" i="1" kern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fr-FR" sz="1400" b="1" i="1" smtClean="0">
                                              <a:solidFill>
                                                <a:schemeClr val="accent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  <m:r>
                                            <a:rPr lang="fr-FR" sz="1400" b="1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fr-FR" sz="1400" b="1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𝚫</m:t>
                                          </m:r>
                                          <m:r>
                                            <a:rPr lang="fr-FR" sz="1400" b="1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  <m:r>
                                            <a:rPr lang="fr-FR" sz="1400" b="1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fr-FR" sz="1400" b="1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𝜶</m:t>
                                          </m:r>
                                          <m:r>
                                            <a:rPr lang="fr-FR" sz="1400" b="0" i="1" kern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847" y="2549333"/>
                <a:ext cx="5585709" cy="92640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9" name="Groupe 88"/>
          <p:cNvGrpSpPr/>
          <p:nvPr/>
        </p:nvGrpSpPr>
        <p:grpSpPr>
          <a:xfrm>
            <a:off x="7354615" y="4601181"/>
            <a:ext cx="2757875" cy="950216"/>
            <a:chOff x="5590219" y="3752051"/>
            <a:chExt cx="2757875" cy="950216"/>
          </a:xfrm>
        </p:grpSpPr>
        <p:sp>
          <p:nvSpPr>
            <p:cNvPr id="90" name="Rectangle 89"/>
            <p:cNvSpPr/>
            <p:nvPr/>
          </p:nvSpPr>
          <p:spPr>
            <a:xfrm>
              <a:off x="5590219" y="3752051"/>
              <a:ext cx="275787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200" dirty="0" err="1" smtClean="0"/>
                <a:t>Criterion</a:t>
              </a:r>
              <a:r>
                <a:rPr lang="fr-FR" sz="1200" dirty="0" smtClean="0"/>
                <a:t> </a:t>
              </a:r>
              <a:r>
                <a:rPr lang="fr-FR" sz="1200" dirty="0" err="1" smtClean="0"/>
                <a:t>satisfied</a:t>
              </a:r>
              <a:r>
                <a:rPr lang="fr-FR" sz="1200" dirty="0" smtClean="0"/>
                <a:t> ?</a:t>
              </a:r>
              <a:endParaRPr lang="fr-FR" sz="12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ZoneTexte 90"/>
                <p:cNvSpPr txBox="1"/>
                <p:nvPr/>
              </p:nvSpPr>
              <p:spPr>
                <a:xfrm>
                  <a:off x="6343728" y="4132687"/>
                  <a:ext cx="1646476" cy="5695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den>
                        </m:f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%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91" name="ZoneTexte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3728" y="4132687"/>
                  <a:ext cx="1646476" cy="56958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Rectangle 95"/>
          <p:cNvSpPr/>
          <p:nvPr/>
        </p:nvSpPr>
        <p:spPr>
          <a:xfrm>
            <a:off x="6652737" y="3789853"/>
            <a:ext cx="41615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dirty="0" smtClean="0"/>
              <a:t>Inverse </a:t>
            </a:r>
            <a:r>
              <a:rPr lang="fr-FR" sz="2800" dirty="0" err="1" smtClean="0"/>
              <a:t>kinematics</a:t>
            </a:r>
            <a:endParaRPr lang="fr-FR" sz="2800" dirty="0"/>
          </a:p>
        </p:txBody>
      </p:sp>
      <p:cxnSp>
        <p:nvCxnSpPr>
          <p:cNvPr id="97" name="Connecteur droit avec flèche 96"/>
          <p:cNvCxnSpPr/>
          <p:nvPr/>
        </p:nvCxnSpPr>
        <p:spPr>
          <a:xfrm flipH="1">
            <a:off x="4627526" y="3848822"/>
            <a:ext cx="399523" cy="39371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6246690" y="1853954"/>
            <a:ext cx="5029200" cy="162178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Rectangle 100"/>
          <p:cNvSpPr/>
          <p:nvPr/>
        </p:nvSpPr>
        <p:spPr>
          <a:xfrm>
            <a:off x="6264035" y="3722808"/>
            <a:ext cx="5029200" cy="80125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Flèche vers le bas 101"/>
          <p:cNvSpPr/>
          <p:nvPr/>
        </p:nvSpPr>
        <p:spPr>
          <a:xfrm>
            <a:off x="8496300" y="5685079"/>
            <a:ext cx="228600" cy="499533"/>
          </a:xfrm>
          <a:prstGeom prst="downArrow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ZoneTexte 105"/>
              <p:cNvSpPr txBox="1"/>
              <p:nvPr/>
            </p:nvSpPr>
            <p:spPr>
              <a:xfrm>
                <a:off x="8350304" y="6261913"/>
                <a:ext cx="5205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𝑆𝑡𝑜𝑝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304" y="6261913"/>
                <a:ext cx="520592" cy="276999"/>
              </a:xfrm>
              <a:prstGeom prst="rect">
                <a:avLst/>
              </a:prstGeom>
              <a:blipFill>
                <a:blip r:embed="rId20"/>
                <a:stretch>
                  <a:fillRect l="-15294" r="-15294" b="-326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ZoneTexte 106"/>
              <p:cNvSpPr txBox="1"/>
              <p:nvPr/>
            </p:nvSpPr>
            <p:spPr>
              <a:xfrm>
                <a:off x="8694241" y="5746202"/>
                <a:ext cx="418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𝑌𝑒𝑠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241" y="5746202"/>
                <a:ext cx="418320" cy="276999"/>
              </a:xfrm>
              <a:prstGeom prst="rect">
                <a:avLst/>
              </a:prstGeom>
              <a:blipFill>
                <a:blip r:embed="rId21"/>
                <a:stretch>
                  <a:fillRect l="-11594" r="-1304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Flèche vers le bas 110"/>
          <p:cNvSpPr/>
          <p:nvPr/>
        </p:nvSpPr>
        <p:spPr>
          <a:xfrm>
            <a:off x="8496300" y="1414733"/>
            <a:ext cx="228600" cy="432120"/>
          </a:xfrm>
          <a:prstGeom prst="downArrow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Flèche vers le bas 111"/>
          <p:cNvSpPr/>
          <p:nvPr/>
        </p:nvSpPr>
        <p:spPr>
          <a:xfrm>
            <a:off x="8496254" y="3387063"/>
            <a:ext cx="228600" cy="432120"/>
          </a:xfrm>
          <a:prstGeom prst="downArrow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18" name="Groupe 117"/>
          <p:cNvGrpSpPr/>
          <p:nvPr/>
        </p:nvGrpSpPr>
        <p:grpSpPr>
          <a:xfrm>
            <a:off x="8610600" y="1414734"/>
            <a:ext cx="3225800" cy="3927228"/>
            <a:chOff x="8610600" y="1414734"/>
            <a:chExt cx="3225800" cy="3927228"/>
          </a:xfrm>
          <a:solidFill>
            <a:schemeClr val="accent2">
              <a:lumMod val="50000"/>
            </a:schemeClr>
          </a:solidFill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ZoneTexte 109"/>
                <p:cNvSpPr txBox="1"/>
                <p:nvPr/>
              </p:nvSpPr>
              <p:spPr>
                <a:xfrm>
                  <a:off x="9982200" y="4904300"/>
                  <a:ext cx="34971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𝑁𝑜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10" name="ZoneTexte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2200" y="4904300"/>
                  <a:ext cx="349711" cy="276999"/>
                </a:xfrm>
                <a:prstGeom prst="rect">
                  <a:avLst/>
                </a:prstGeom>
                <a:blipFill>
                  <a:blip r:embed="rId22"/>
                  <a:stretch>
                    <a:fillRect l="-15789" r="-1578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Rectangle 114"/>
            <p:cNvSpPr/>
            <p:nvPr/>
          </p:nvSpPr>
          <p:spPr>
            <a:xfrm>
              <a:off x="9815256" y="5209211"/>
              <a:ext cx="2021144" cy="1316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1691566" y="1414734"/>
              <a:ext cx="140833" cy="39272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8610600" y="1416959"/>
              <a:ext cx="3225800" cy="1038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49422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81481E-6 L 0.13346 -0.0101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50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59259E-6 L 0.17175 -0.0192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81" y="-972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0.21875 -0.0002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38" y="-2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2.59259E-6 L 0.1905 -0.0270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18" y="-136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4.44444E-6 L 0.21875 -0.0002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38" y="-23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9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59259E-6 L 0.20364 -0.0002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82" y="-2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2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9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6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2" dur="1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3" dur="320" fill="hold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4" dur="320" fill="hold">
                                          <p:stCondLst>
                                            <p:cond delay="64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5" dur="320" fill="hold">
                                          <p:stCondLst>
                                            <p:cond delay="96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6" dur="320" fill="hold">
                                          <p:stCondLst>
                                            <p:cond delay="128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3" grpId="0"/>
      <p:bldP spid="74" grpId="0"/>
      <p:bldP spid="75" grpId="0"/>
      <p:bldP spid="76" grpId="0"/>
      <p:bldP spid="84" grpId="0"/>
      <p:bldP spid="96" grpId="0"/>
      <p:bldP spid="100" grpId="0" animBg="1"/>
      <p:bldP spid="101" grpId="0" animBg="1"/>
      <p:bldP spid="102" grpId="0" animBg="1"/>
      <p:bldP spid="106" grpId="0"/>
      <p:bldP spid="107" grpId="0"/>
      <p:bldP spid="111" grpId="0" animBg="1"/>
      <p:bldP spid="1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Workshop CusToM - 1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225B-90E6-4001-8378-34B9B24F1992}" type="slidenum">
              <a:rPr lang="en-US" smtClean="0"/>
              <a:t>19</a:t>
            </a:fld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CusToM</a:t>
            </a:r>
            <a:r>
              <a:rPr lang="fr-FR" dirty="0" smtClean="0"/>
              <a:t> </a:t>
            </a:r>
            <a:r>
              <a:rPr lang="fr-FR" dirty="0" err="1" smtClean="0"/>
              <a:t>Doing</a:t>
            </a:r>
            <a:r>
              <a:rPr lang="fr-FR" dirty="0" smtClean="0"/>
              <a:t> </a:t>
            </a:r>
            <a:r>
              <a:rPr lang="fr-FR" dirty="0"/>
              <a:t>? 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250" y="1721078"/>
            <a:ext cx="6210300" cy="116205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187" y="2803525"/>
            <a:ext cx="5686425" cy="237172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2401" y="5175250"/>
            <a:ext cx="19526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98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r="55440"/>
          <a:stretch/>
        </p:blipFill>
        <p:spPr>
          <a:xfrm>
            <a:off x="8610600" y="1156548"/>
            <a:ext cx="3330387" cy="5382364"/>
          </a:xfrm>
          <a:prstGeom prst="rect">
            <a:avLst/>
          </a:prstGeom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CC346FC2-F71E-4295-B9E8-EB20E46BC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CusToM</a:t>
            </a:r>
            <a:r>
              <a:rPr lang="en-US" dirty="0" smtClean="0"/>
              <a:t> Workshop - 1</a:t>
            </a:r>
            <a:endParaRPr 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43BCFC3-ACE2-479B-A224-32F2729F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225B-90E6-4001-8378-34B9B24F1992}" type="slidenum">
              <a:rPr lang="en-US" smtClean="0"/>
              <a:t>2</a:t>
            </a:fld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997A9F29-1E69-40E8-9E68-B5944D356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Generate</a:t>
            </a:r>
            <a:r>
              <a:rPr lang="fr-FR" dirty="0" smtClean="0"/>
              <a:t> </a:t>
            </a:r>
            <a:r>
              <a:rPr lang="fr-FR" dirty="0" err="1" smtClean="0"/>
              <a:t>Parameters</a:t>
            </a:r>
            <a:r>
              <a:rPr lang="fr-FR" dirty="0" smtClean="0"/>
              <a:t> of the Model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33" y="1195388"/>
            <a:ext cx="2600325" cy="342900"/>
          </a:xfrm>
          <a:prstGeom prst="rect">
            <a:avLst/>
          </a:prstGeom>
        </p:spPr>
      </p:pic>
      <p:sp>
        <p:nvSpPr>
          <p:cNvPr id="6" name="Espace réservé du contenu 5"/>
          <p:cNvSpPr txBox="1">
            <a:spLocks/>
          </p:cNvSpPr>
          <p:nvPr/>
        </p:nvSpPr>
        <p:spPr>
          <a:xfrm>
            <a:off x="838200" y="1733101"/>
            <a:ext cx="10515600" cy="4351338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 smtClean="0"/>
          </a:p>
          <a:p>
            <a:pPr lvl="1"/>
            <a:r>
              <a:rPr lang="fr-FR" dirty="0" smtClean="0"/>
              <a:t>Size : 1.755 m</a:t>
            </a:r>
          </a:p>
          <a:p>
            <a:pPr lvl="1"/>
            <a:r>
              <a:rPr lang="fr-FR" dirty="0" smtClean="0"/>
              <a:t>Mass : 70 Kg</a:t>
            </a:r>
          </a:p>
          <a:p>
            <a:pPr lvl="1"/>
            <a:endParaRPr lang="fr-FR" dirty="0" smtClean="0"/>
          </a:p>
          <a:p>
            <a:r>
              <a:rPr lang="fr-FR" dirty="0" err="1" smtClean="0"/>
              <a:t>Osteo-articular</a:t>
            </a:r>
            <a:r>
              <a:rPr lang="fr-FR" dirty="0" smtClean="0"/>
              <a:t> model – full body</a:t>
            </a:r>
          </a:p>
          <a:p>
            <a:pPr lvl="1"/>
            <a:r>
              <a:rPr lang="fr-FR" dirty="0" smtClean="0"/>
              <a:t>Pelvis </a:t>
            </a:r>
          </a:p>
          <a:p>
            <a:pPr lvl="1"/>
            <a:r>
              <a:rPr lang="fr-FR" dirty="0" smtClean="0"/>
              <a:t>Pelvis </a:t>
            </a:r>
            <a:r>
              <a:rPr lang="fr-FR" dirty="0" err="1" smtClean="0"/>
              <a:t>LowerTrunk</a:t>
            </a:r>
            <a:endParaRPr lang="fr-FR" dirty="0" smtClean="0"/>
          </a:p>
          <a:p>
            <a:pPr lvl="1"/>
            <a:r>
              <a:rPr lang="fr-FR" dirty="0" err="1" smtClean="0"/>
              <a:t>Leg</a:t>
            </a:r>
            <a:endParaRPr lang="fr-FR" dirty="0" smtClean="0"/>
          </a:p>
          <a:p>
            <a:pPr lvl="1"/>
            <a:r>
              <a:rPr lang="fr-FR" dirty="0" smtClean="0"/>
              <a:t>Arms</a:t>
            </a:r>
          </a:p>
          <a:p>
            <a:r>
              <a:rPr lang="fr-FR" dirty="0" smtClean="0"/>
              <a:t>Marker Set</a:t>
            </a:r>
          </a:p>
          <a:p>
            <a:pPr lvl="1"/>
            <a:r>
              <a:rPr lang="fr-FR" dirty="0" smtClean="0"/>
              <a:t>MarkerSet_2 (M2S </a:t>
            </a:r>
            <a:r>
              <a:rPr lang="fr-FR" dirty="0" err="1" smtClean="0"/>
              <a:t>makerset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2 markers on hand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No Muscles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/>
          <a:srcRect l="49545" t="20052" b="49510"/>
          <a:stretch/>
        </p:blipFill>
        <p:spPr>
          <a:xfrm>
            <a:off x="6481481" y="4630914"/>
            <a:ext cx="3136515" cy="13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16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Workshop CusToM - 1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225B-90E6-4001-8378-34B9B24F1992}" type="slidenum">
              <a:rPr lang="en-US" smtClean="0"/>
              <a:t>20</a:t>
            </a:fld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Calibration </a:t>
            </a:r>
            <a:r>
              <a:rPr lang="fr-FR" dirty="0" err="1" smtClean="0"/>
              <a:t>Results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716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CusToM</a:t>
            </a:r>
            <a:r>
              <a:rPr lang="en-US" dirty="0"/>
              <a:t> Workshop - 1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225B-90E6-4001-8378-34B9B24F1992}" type="slidenum">
              <a:rPr lang="en-US" smtClean="0"/>
              <a:t>3</a:t>
            </a:fld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AnalysisParameters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98207" y="3078298"/>
            <a:ext cx="11430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Only</a:t>
            </a:r>
            <a:r>
              <a:rPr lang="fr-FR" sz="2800" dirty="0"/>
              <a:t> Inverse </a:t>
            </a:r>
            <a:r>
              <a:rPr lang="fr-FR" sz="2800" dirty="0" err="1"/>
              <a:t>Kinematic</a:t>
            </a:r>
            <a:r>
              <a:rPr lang="fr-FR" sz="2800" dirty="0"/>
              <a:t> Active </a:t>
            </a:r>
            <a:r>
              <a:rPr lang="fr-FR" sz="2800" dirty="0" err="1"/>
              <a:t>Step</a:t>
            </a:r>
            <a:endParaRPr lang="fr-FR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800" dirty="0" err="1"/>
              <a:t>Levenberg-marquardt</a:t>
            </a:r>
            <a:r>
              <a:rPr lang="fr-FR" sz="28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5Hz </a:t>
            </a:r>
            <a:r>
              <a:rPr lang="fr-FR" sz="2800" dirty="0" err="1" smtClean="0"/>
              <a:t>filter</a:t>
            </a:r>
            <a:r>
              <a:rPr lang="fr-FR" sz="2800" dirty="0" smtClean="0"/>
              <a:t> </a:t>
            </a:r>
            <a:r>
              <a:rPr lang="fr-FR" sz="2800" dirty="0" err="1" smtClean="0"/>
              <a:t>butterworh</a:t>
            </a:r>
            <a:r>
              <a:rPr lang="fr-FR" sz="2800" dirty="0" smtClean="0"/>
              <a:t> 2</a:t>
            </a:r>
            <a:r>
              <a:rPr lang="fr-FR" sz="2800" baseline="30000" dirty="0" smtClean="0"/>
              <a:t>nd</a:t>
            </a:r>
            <a:r>
              <a:rPr lang="fr-FR" sz="2800" dirty="0" smtClean="0"/>
              <a:t> </a:t>
            </a:r>
            <a:r>
              <a:rPr lang="fr-FR" sz="2800" dirty="0" err="1" smtClean="0"/>
              <a:t>order</a:t>
            </a:r>
            <a:r>
              <a:rPr lang="fr-FR" sz="2800" dirty="0" smtClean="0"/>
              <a:t> </a:t>
            </a:r>
            <a:r>
              <a:rPr lang="fr-FR" sz="2800" dirty="0" err="1" smtClean="0"/>
              <a:t>zero</a:t>
            </a:r>
            <a:r>
              <a:rPr lang="fr-FR" sz="2800" dirty="0" smtClean="0"/>
              <a:t> </a:t>
            </a:r>
            <a:r>
              <a:rPr lang="fr-FR" sz="2800" dirty="0" err="1" smtClean="0"/>
              <a:t>lag</a:t>
            </a:r>
            <a:endParaRPr lang="fr-FR" sz="2800" dirty="0"/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28200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CusToM</a:t>
            </a:r>
            <a:r>
              <a:rPr lang="en-US" dirty="0" smtClean="0"/>
              <a:t> Workshop – 1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225B-90E6-4001-8378-34B9B24F1992}" type="slidenum">
              <a:rPr lang="en-US" smtClean="0"/>
              <a:t>4</a:t>
            </a:fld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CusToM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Doing</a:t>
            </a:r>
            <a:r>
              <a:rPr lang="fr-FR" dirty="0"/>
              <a:t> ?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04" y="1262985"/>
            <a:ext cx="4619625" cy="5429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Espace réservé du contenu 2"/>
              <p:cNvSpPr txBox="1">
                <a:spLocks/>
              </p:cNvSpPr>
              <p:nvPr/>
            </p:nvSpPr>
            <p:spPr>
              <a:xfrm>
                <a:off x="838200" y="2446933"/>
                <a:ext cx="10515600" cy="374739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fr-FR" dirty="0" smtClean="0"/>
                  <a:t>The </a:t>
                </a:r>
                <a:r>
                  <a:rPr lang="fr-FR" dirty="0" err="1" smtClean="0"/>
                  <a:t>osteoarticular</a:t>
                </a:r>
                <a:r>
                  <a:rPr lang="fr-FR" dirty="0" smtClean="0"/>
                  <a:t> model </a:t>
                </a:r>
                <a:r>
                  <a:rPr lang="fr-FR" dirty="0" err="1" smtClean="0"/>
                  <a:t>comes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from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cadaveric</a:t>
                </a:r>
                <a:r>
                  <a:rPr lang="fr-FR" dirty="0" smtClean="0"/>
                  <a:t> data.</a:t>
                </a:r>
                <a:endParaRPr lang="fr-FR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fr-FR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fr-FR" dirty="0" err="1" smtClean="0"/>
                  <a:t>Anthropometric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scaling</a:t>
                </a:r>
                <a:r>
                  <a:rPr lang="fr-FR" dirty="0" smtClean="0"/>
                  <a:t>: </a:t>
                </a:r>
                <a:endParaRPr lang="fr-FR" dirty="0" smtClean="0"/>
              </a:p>
              <a:p>
                <a:pPr lvl="1"/>
                <a:r>
                  <a:rPr lang="fr-FR" dirty="0" smtClean="0"/>
                  <a:t>Segments </a:t>
                </a:r>
                <a:r>
                  <a:rPr lang="fr-FR" dirty="0" err="1" smtClean="0"/>
                  <a:t>lengths</a:t>
                </a:r>
                <a:r>
                  <a:rPr lang="fr-FR" dirty="0" smtClean="0"/>
                  <a:t> </a:t>
                </a:r>
                <a:endParaRPr lang="fr-FR" dirty="0" smtClean="0"/>
              </a:p>
              <a:p>
                <a:pPr lvl="1"/>
                <a:r>
                  <a:rPr lang="fr-FR" dirty="0" err="1" smtClean="0"/>
                  <a:t>Anatomical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landmarks</a:t>
                </a:r>
                <a:endParaRPr lang="fr-FR" dirty="0" smtClean="0"/>
              </a:p>
              <a:p>
                <a:pPr lvl="1"/>
                <a:endParaRPr lang="fr-FR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𝑡𝑎𝑖𝑙𝑙𝑒</m:t>
                          </m:r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𝑠𝑢𝑗𝑒𝑡</m:t>
                          </m:r>
                        </m:num>
                        <m:den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𝑡𝑎𝑖𝑙𝑙𝑒</m:t>
                          </m:r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𝑐𝑎𝑑𝑎𝑣𝑟𝑒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46933"/>
                <a:ext cx="10515600" cy="3747390"/>
              </a:xfrm>
              <a:prstGeom prst="rect">
                <a:avLst/>
              </a:prstGeom>
              <a:blipFill>
                <a:blip r:embed="rId3"/>
                <a:stretch>
                  <a:fillRect l="-1217" t="-26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203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04" y="1283459"/>
            <a:ext cx="4714875" cy="561975"/>
          </a:xfrm>
          <a:prstGeom prst="rect">
            <a:avLst/>
          </a:prstGeom>
        </p:spPr>
      </p:pic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CusToM</a:t>
            </a:r>
            <a:r>
              <a:rPr lang="en-US" dirty="0" smtClean="0"/>
              <a:t> Workshop – 1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225B-90E6-4001-8378-34B9B24F1992}" type="slidenum">
              <a:rPr lang="en-US" smtClean="0"/>
              <a:t>5</a:t>
            </a:fld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CusToM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Doing</a:t>
            </a:r>
            <a:r>
              <a:rPr lang="fr-FR" dirty="0"/>
              <a:t> 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Espace réservé du contenu 2"/>
              <p:cNvSpPr txBox="1">
                <a:spLocks/>
              </p:cNvSpPr>
              <p:nvPr/>
            </p:nvSpPr>
            <p:spPr>
              <a:xfrm>
                <a:off x="749710" y="2128319"/>
                <a:ext cx="4881664" cy="4228032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fr-FR" dirty="0" smtClean="0"/>
                  <a:t>A priori </a:t>
                </a:r>
                <a:r>
                  <a:rPr lang="fr-FR" dirty="0" err="1" smtClean="0"/>
                  <a:t>known</a:t>
                </a:r>
                <a:r>
                  <a:rPr lang="fr-FR" dirty="0" smtClean="0"/>
                  <a:t> location of </a:t>
                </a:r>
                <a:r>
                  <a:rPr lang="fr-FR" dirty="0" err="1" smtClean="0"/>
                  <a:t>anatomical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landmarks</a:t>
                </a:r>
                <a:r>
                  <a:rPr lang="fr-FR" dirty="0" smtClean="0"/>
                  <a:t> are </a:t>
                </a:r>
                <a:r>
                  <a:rPr lang="fr-FR" dirty="0" err="1" smtClean="0"/>
                  <a:t>computed</a:t>
                </a:r>
                <a:r>
                  <a:rPr lang="fr-FR" dirty="0" smtClean="0"/>
                  <a:t> in the global </a:t>
                </a:r>
                <a:r>
                  <a:rPr lang="fr-FR" dirty="0" err="1" smtClean="0"/>
                  <a:t>reference</a:t>
                </a:r>
                <a:r>
                  <a:rPr lang="fr-FR" dirty="0" smtClean="0"/>
                  <a:t> frame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dirty="0" smtClean="0"/>
                  <a:t> </a:t>
                </a:r>
                <a:r>
                  <a:rPr lang="fr-FR" dirty="0" err="1" smtClean="0"/>
                  <a:t>function</a:t>
                </a:r>
                <a:r>
                  <a:rPr lang="fr-FR" dirty="0" smtClean="0"/>
                  <a:t> of joint </a:t>
                </a:r>
                <a:r>
                  <a:rPr lang="fr-FR" dirty="0" err="1" smtClean="0"/>
                  <a:t>coordinates</a:t>
                </a:r>
                <a:r>
                  <a:rPr lang="fr-FR" dirty="0" smtClean="0"/>
                  <a:t> </a:t>
                </a:r>
                <a14:m>
                  <m:oMath xmlns:m="http://schemas.openxmlformats.org/officeDocument/2006/math">
                    <m:r>
                      <a:rPr lang="fr-F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𝒒</m:t>
                    </m:r>
                  </m:oMath>
                </a14:m>
                <a:endParaRPr lang="fr-FR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fr-FR" dirty="0"/>
              </a:p>
              <a:p>
                <a:pPr marL="0" indent="0">
                  <a:buNone/>
                </a:pPr>
                <a:r>
                  <a:rPr lang="fr-FR" dirty="0" err="1" smtClean="0"/>
                  <a:t>Jacobian</a:t>
                </a:r>
                <a:r>
                  <a:rPr lang="fr-FR" dirty="0" smtClean="0"/>
                  <a:t> matrix 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fr-FR" dirty="0" smtClean="0"/>
                  <a:t> </a:t>
                </a:r>
                <a:r>
                  <a:rPr lang="fr-FR" dirty="0" smtClean="0"/>
                  <a:t>are </a:t>
                </a:r>
                <a:r>
                  <a:rPr lang="fr-FR" dirty="0" err="1" smtClean="0"/>
                  <a:t>computed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analytically</a:t>
                </a:r>
                <a:endParaRPr lang="fr-FR" dirty="0" smtClean="0"/>
              </a:p>
              <a:p>
                <a:pPr lvl="1"/>
                <a:r>
                  <a:rPr lang="fr-FR" dirty="0" smtClean="0"/>
                  <a:t>For Inverse </a:t>
                </a:r>
                <a:r>
                  <a:rPr lang="fr-FR" dirty="0" err="1" smtClean="0"/>
                  <a:t>kinematics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using</a:t>
                </a:r>
                <a:r>
                  <a:rPr lang="fr-FR" dirty="0" smtClean="0"/>
                  <a:t> </a:t>
                </a:r>
                <a:r>
                  <a:rPr lang="fr-FR" dirty="0" err="1"/>
                  <a:t>L</a:t>
                </a:r>
                <a:r>
                  <a:rPr lang="fr-FR" dirty="0" err="1" smtClean="0"/>
                  <a:t>evenberg-Marquardt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algorithms</a:t>
                </a:r>
                <a:endParaRPr lang="fr-FR" dirty="0"/>
              </a:p>
            </p:txBody>
          </p:sp>
        </mc:Choice>
        <mc:Fallback>
          <p:sp>
            <p:nvSpPr>
              <p:cNvPr id="9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710" y="2128319"/>
                <a:ext cx="4881664" cy="4228032"/>
              </a:xfrm>
              <a:prstGeom prst="rect">
                <a:avLst/>
              </a:prstGeom>
              <a:blipFill>
                <a:blip r:embed="rId3"/>
                <a:stretch>
                  <a:fillRect l="-2622" t="-31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1842" y="1104326"/>
            <a:ext cx="1828800" cy="5105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/>
              <p:cNvSpPr txBox="1"/>
              <p:nvPr/>
            </p:nvSpPr>
            <p:spPr>
              <a:xfrm>
                <a:off x="6033450" y="3332825"/>
                <a:ext cx="2542162" cy="551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fr-FR" sz="2400" b="1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sSub>
                            <m:sSubPr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fr-FR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fr-FR" sz="2400" b="1" i="1" smtClean="0">
                                  <a:latin typeface="Cambria Math" panose="02040503050406030204" pitchFamily="18" charset="0"/>
                                </a:rPr>
                                <m:t>𝒎𝒂𝒓𝒌𝒆𝒓</m:t>
                              </m:r>
                            </m:sub>
                          </m:sSub>
                        </m:e>
                      </m:sPre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𝒒</m:t>
                      </m:r>
                      <m:r>
                        <a:rPr lang="fr-FR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400" b="1" dirty="0"/>
              </a:p>
            </p:txBody>
          </p:sp>
        </mc:Choice>
        <mc:Fallback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450" y="3332825"/>
                <a:ext cx="2542162" cy="5514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eur droit avec flèche 11"/>
          <p:cNvCxnSpPr>
            <a:endCxn id="11" idx="3"/>
          </p:cNvCxnSpPr>
          <p:nvPr/>
        </p:nvCxnSpPr>
        <p:spPr>
          <a:xfrm flipH="1" flipV="1">
            <a:off x="8575612" y="3608542"/>
            <a:ext cx="1832043" cy="1006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/>
              <p:cNvSpPr txBox="1"/>
              <p:nvPr/>
            </p:nvSpPr>
            <p:spPr>
              <a:xfrm>
                <a:off x="6033450" y="4664550"/>
                <a:ext cx="2542162" cy="1689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</m:oMath>
                  </m:oMathPara>
                </a14:m>
                <a:endParaRPr lang="fr-FR" sz="24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𝒄𝒖𝒕</m:t>
                          </m:r>
                        </m:sub>
                      </m:sSub>
                    </m:oMath>
                  </m:oMathPara>
                </a14:m>
                <a:endParaRPr lang="fr-FR" sz="24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𝒄𝒖𝒕</m:t>
                          </m:r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</m:oMath>
                  </m:oMathPara>
                </a14:m>
                <a:endParaRPr lang="fr-FR" sz="24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𝒄𝒖𝒕</m:t>
                          </m:r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𝒄𝒖𝒕</m:t>
                          </m:r>
                        </m:sub>
                      </m:sSub>
                    </m:oMath>
                  </m:oMathPara>
                </a14:m>
                <a:endParaRPr lang="fr-FR" sz="2400" b="1" dirty="0" smtClean="0"/>
              </a:p>
            </p:txBody>
          </p:sp>
        </mc:Choice>
        <mc:Fallback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450" y="4664550"/>
                <a:ext cx="2542162" cy="1689117"/>
              </a:xfrm>
              <a:prstGeom prst="rect">
                <a:avLst/>
              </a:prstGeom>
              <a:blipFill>
                <a:blip r:embed="rId6"/>
                <a:stretch>
                  <a:fillRect b="-21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743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04" y="1283458"/>
            <a:ext cx="5210175" cy="533400"/>
          </a:xfrm>
          <a:prstGeom prst="rect">
            <a:avLst/>
          </a:prstGeom>
        </p:spPr>
      </p:pic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CusToM</a:t>
            </a:r>
            <a:r>
              <a:rPr lang="en-US" dirty="0" smtClean="0"/>
              <a:t> Workshop – 1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225B-90E6-4001-8378-34B9B24F1992}" type="slidenum">
              <a:rPr lang="en-US" smtClean="0"/>
              <a:t>6</a:t>
            </a:fld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CusToM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Doing</a:t>
            </a:r>
            <a:r>
              <a:rPr lang="fr-FR" dirty="0"/>
              <a:t> 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Espace réservé du contenu 2"/>
              <p:cNvSpPr txBox="1">
                <a:spLocks/>
              </p:cNvSpPr>
              <p:nvPr/>
            </p:nvSpPr>
            <p:spPr>
              <a:xfrm>
                <a:off x="680937" y="2655651"/>
                <a:ext cx="8764620" cy="3521311"/>
              </a:xfrm>
              <a:prstGeom prst="rect">
                <a:avLst/>
              </a:prstGeom>
            </p:spPr>
            <p:txBody>
              <a:bodyPr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fr-FR" dirty="0" smtClean="0"/>
                  <a:t>Euclidian distance </a:t>
                </a:r>
                <a:r>
                  <a:rPr lang="fr-FR" dirty="0" err="1" smtClean="0"/>
                  <a:t>minization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between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experimental</a:t>
                </a:r>
                <a:r>
                  <a:rPr lang="fr-FR" dirty="0" smtClean="0"/>
                  <a:t> markers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b="1" i="1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𝑒𝑥𝑝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sPre>
                  </m:oMath>
                </a14:m>
                <a:r>
                  <a:rPr lang="fr-FR" dirty="0" smtClean="0"/>
                  <a:t>and </a:t>
                </a:r>
                <a:r>
                  <a:rPr lang="fr-FR" i="1" dirty="0" smtClean="0"/>
                  <a:t>a priori </a:t>
                </a:r>
                <a:r>
                  <a:rPr lang="fr-FR" dirty="0" smtClean="0"/>
                  <a:t>know location of </a:t>
                </a:r>
                <a:r>
                  <a:rPr lang="fr-FR" dirty="0" err="1" smtClean="0"/>
                  <a:t>anatomical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landmarks</a:t>
                </a:r>
                <a:r>
                  <a:rPr lang="fr-FR" dirty="0" smtClean="0"/>
                  <a:t>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b="1" i="1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</m:d>
                      </m:e>
                    </m:sPre>
                  </m:oMath>
                </a14:m>
                <a:r>
                  <a:rPr lang="fr-FR" dirty="0" smtClean="0"/>
                  <a:t> </a:t>
                </a:r>
                <a:r>
                  <a:rPr lang="fr-FR" dirty="0" smtClean="0"/>
                  <a:t>in the global frame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fr-FR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fr-FR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  <m:t>𝑚𝑎𝑟𝑘𝑒𝑟𝑠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fr-F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Pre>
                                        <m:sPrePr>
                                          <m:ctrlPr>
                                            <a:rPr lang="fr-F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PrePr>
                                        <m:sub/>
                                        <m:sup>
                                          <m:sSub>
                                            <m:sSubPr>
                                              <m:ctrlP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fr-FR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𝑿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i="1" smtClean="0">
                                                  <a:latin typeface="Cambria Math" panose="02040503050406030204" pitchFamily="18" charset="0"/>
                                                </a:rPr>
                                                <m:t>𝑒𝑥𝑝</m:t>
                                              </m:r>
                                              <m:r>
                                                <a:rPr lang="fr-FR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fr-FR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sPre>
                                      <m:r>
                                        <a:rPr lang="fr-FR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Pre>
                                        <m:sPrePr>
                                          <m:ctrlPr>
                                            <a:rPr lang="fr-F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PrePr>
                                        <m:sub/>
                                        <m:sup>
                                          <m:sSub>
                                            <m:sSubPr>
                                              <m:ctrlP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fr-FR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𝑿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i="1" smtClean="0">
                                                  <a:latin typeface="Cambria Math" panose="02040503050406030204" pitchFamily="18" charset="0"/>
                                                </a:rPr>
                                                <m:t>𝑚𝑜𝑑</m:t>
                                              </m:r>
                                              <m:r>
                                                <a:rPr lang="fr-FR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fr-FR" i="1" smtClean="0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fr-FR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fr-FR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𝒒</m:t>
                                              </m:r>
                                            </m:e>
                                          </m:d>
                                        </m:e>
                                      </m:sPre>
                                    </m:e>
                                  </m:d>
                                </m:e>
                                <m:sup>
                                  <m: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fr-FR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fr-FR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fr-FR" dirty="0" err="1" smtClean="0"/>
                  <a:t>We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get</a:t>
                </a:r>
                <a:r>
                  <a:rPr lang="fr-FR" dirty="0" smtClean="0"/>
                  <a:t> the joint </a:t>
                </a:r>
                <a:r>
                  <a:rPr lang="fr-FR" dirty="0" err="1" smtClean="0"/>
                  <a:t>coordinates</a:t>
                </a:r>
                <a:r>
                  <a:rPr lang="fr-FR" dirty="0" smtClean="0"/>
                  <a:t> </a:t>
                </a:r>
                <a14:m>
                  <m:oMath xmlns:m="http://schemas.openxmlformats.org/officeDocument/2006/math">
                    <m:r>
                      <a:rPr lang="fr-FR" b="1" i="1"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fr-FR" dirty="0" smtClean="0"/>
                  <a:t>.</a:t>
                </a:r>
                <a:endParaRPr lang="fr-FR" dirty="0"/>
              </a:p>
            </p:txBody>
          </p:sp>
        </mc:Choice>
        <mc:Fallback>
          <p:sp>
            <p:nvSpPr>
              <p:cNvPr id="15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37" y="2655651"/>
                <a:ext cx="8764620" cy="3521311"/>
              </a:xfrm>
              <a:prstGeom prst="rect">
                <a:avLst/>
              </a:prstGeom>
              <a:blipFill>
                <a:blip r:embed="rId3"/>
                <a:stretch>
                  <a:fillRect l="-1253" t="-450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Imag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0528" y="1690688"/>
            <a:ext cx="19240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9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Workshop CusToM - 1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225B-90E6-4001-8378-34B9B24F1992}" type="slidenum">
              <a:rPr lang="en-US" smtClean="0"/>
              <a:t>7</a:t>
            </a:fld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First </a:t>
            </a:r>
            <a:r>
              <a:rPr lang="fr-FR" dirty="0" err="1" smtClean="0"/>
              <a:t>results</a:t>
            </a:r>
            <a:r>
              <a:rPr lang="fr-FR" dirty="0" smtClean="0"/>
              <a:t> – </a:t>
            </a:r>
            <a:r>
              <a:rPr lang="fr-FR" dirty="0" err="1" smtClean="0"/>
              <a:t>Kinematic</a:t>
            </a:r>
            <a:r>
              <a:rPr lang="fr-FR" dirty="0" smtClean="0"/>
              <a:t> </a:t>
            </a:r>
            <a:r>
              <a:rPr lang="fr-FR" dirty="0" err="1" smtClean="0"/>
              <a:t>residuals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314" y="1661817"/>
            <a:ext cx="5957086" cy="445626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7792" y="1606188"/>
            <a:ext cx="19240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14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Workshop CusToM - 1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225B-90E6-4001-8378-34B9B24F1992}" type="slidenum">
              <a:rPr lang="en-US" smtClean="0"/>
              <a:t>8</a:t>
            </a:fld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First </a:t>
            </a:r>
            <a:r>
              <a:rPr lang="fr-FR" dirty="0" err="1" smtClean="0"/>
              <a:t>results</a:t>
            </a:r>
            <a:r>
              <a:rPr lang="fr-FR" dirty="0" smtClean="0"/>
              <a:t> – Joint </a:t>
            </a:r>
            <a:r>
              <a:rPr lang="fr-FR" dirty="0" err="1" smtClean="0"/>
              <a:t>coordinates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61040" y="1290646"/>
            <a:ext cx="11449801" cy="556735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7792" y="1606188"/>
            <a:ext cx="19240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Workshop CusToM - 1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A225B-90E6-4001-8378-34B9B24F1992}" type="slidenum">
              <a:rPr lang="en-US" smtClean="0"/>
              <a:t>9</a:t>
            </a:fld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about the </a:t>
            </a:r>
            <a:r>
              <a:rPr lang="fr-FR" dirty="0" err="1" smtClean="0"/>
              <a:t>quality</a:t>
            </a:r>
            <a:r>
              <a:rPr lang="fr-FR" dirty="0" smtClean="0"/>
              <a:t> of the model ? – Right </a:t>
            </a:r>
            <a:r>
              <a:rPr lang="fr-FR" dirty="0" err="1" smtClean="0"/>
              <a:t>Shank</a:t>
            </a:r>
            <a:r>
              <a:rPr lang="fr-FR" dirty="0" smtClean="0"/>
              <a:t> </a:t>
            </a:r>
            <a:r>
              <a:rPr lang="fr-FR" dirty="0" err="1" smtClean="0"/>
              <a:t>length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564" y="1607513"/>
            <a:ext cx="5954151" cy="445407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7792" y="1606188"/>
            <a:ext cx="1924050" cy="4572000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 flipH="1">
            <a:off x="10328366" y="4606834"/>
            <a:ext cx="17418" cy="93181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69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8944</TotalTime>
  <Words>492</Words>
  <Application>Microsoft Office PowerPoint</Application>
  <PresentationFormat>Grand écran</PresentationFormat>
  <Paragraphs>189</Paragraphs>
  <Slides>20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PMingLiU</vt:lpstr>
      <vt:lpstr>Times New Roman</vt:lpstr>
      <vt:lpstr>Thème Office</vt:lpstr>
      <vt:lpstr>CusToM Workshop - Kinematic tutorial</vt:lpstr>
      <vt:lpstr>Generate Parameters of the Model</vt:lpstr>
      <vt:lpstr>AnalysisParameters</vt:lpstr>
      <vt:lpstr>What CusToM is Doing ?</vt:lpstr>
      <vt:lpstr>What CusToM is Doing ?</vt:lpstr>
      <vt:lpstr>What CusToM is Doing ?</vt:lpstr>
      <vt:lpstr>First results – Kinematic residuals</vt:lpstr>
      <vt:lpstr>First results – Joint coordinates</vt:lpstr>
      <vt:lpstr>What about the quality of the model ? – Right Shank length</vt:lpstr>
      <vt:lpstr>What about the quality of the model ?</vt:lpstr>
      <vt:lpstr>Enhancing the Osteoarticular model</vt:lpstr>
      <vt:lpstr>Geometrical Calibration step</vt:lpstr>
      <vt:lpstr>What is CusToM Doing ? </vt:lpstr>
      <vt:lpstr>What is CusToM Doing ? </vt:lpstr>
      <vt:lpstr>What is CusToM Doing ? </vt:lpstr>
      <vt:lpstr>What is CusToM Doing ? </vt:lpstr>
      <vt:lpstr>What is CusToM Doing ? </vt:lpstr>
      <vt:lpstr>What is CusToM Doing ? – Geometrical Calibration Process</vt:lpstr>
      <vt:lpstr>What is CusToM Doing ? </vt:lpstr>
      <vt:lpstr>Calibration Results</vt:lpstr>
    </vt:vector>
  </TitlesOfParts>
  <Company>INRIA - IRISA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Modélisation et simulation des systèmes mécaniques</dc:title>
  <dc:creator>cpontonn</dc:creator>
  <cp:lastModifiedBy>ppuchaud</cp:lastModifiedBy>
  <cp:revision>188</cp:revision>
  <dcterms:created xsi:type="dcterms:W3CDTF">2016-09-02T11:57:31Z</dcterms:created>
  <dcterms:modified xsi:type="dcterms:W3CDTF">2018-11-27T23:35:35Z</dcterms:modified>
</cp:coreProperties>
</file>